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8" r:id="rId3"/>
    <p:sldId id="259" r:id="rId4"/>
    <p:sldId id="263" r:id="rId5"/>
    <p:sldId id="264" r:id="rId6"/>
    <p:sldId id="265" r:id="rId7"/>
    <p:sldId id="266" r:id="rId8"/>
    <p:sldId id="268" r:id="rId9"/>
    <p:sldId id="269" r:id="rId10"/>
    <p:sldId id="272" r:id="rId11"/>
    <p:sldId id="273" r:id="rId12"/>
    <p:sldId id="275" r:id="rId13"/>
    <p:sldId id="276" r:id="rId14"/>
    <p:sldId id="278" r:id="rId15"/>
    <p:sldId id="277" r:id="rId16"/>
    <p:sldId id="279" r:id="rId17"/>
    <p:sldId id="280" r:id="rId18"/>
    <p:sldId id="282" r:id="rId19"/>
    <p:sldId id="284" r:id="rId20"/>
    <p:sldId id="285"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575" autoAdjust="0"/>
  </p:normalViewPr>
  <p:slideViewPr>
    <p:cSldViewPr>
      <p:cViewPr varScale="1">
        <p:scale>
          <a:sx n="68" d="100"/>
          <a:sy n="68" d="100"/>
        </p:scale>
        <p:origin x="-576"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7F1D4E-8012-4757-A955-0916691D8BB3}" type="datetimeFigureOut">
              <a:rPr lang="ru-RU" smtClean="0"/>
              <a:t>25.06.2016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EDF877-7DEB-45EB-ADC5-CD6B9B88A0CC}" type="slidenum">
              <a:rPr lang="ru-RU" smtClean="0"/>
              <a:t>‹#›</a:t>
            </a:fld>
            <a:endParaRPr lang="ru-RU"/>
          </a:p>
        </p:txBody>
      </p:sp>
    </p:spTree>
    <p:extLst>
      <p:ext uri="{BB962C8B-B14F-4D97-AF65-F5344CB8AC3E}">
        <p14:creationId xmlns:p14="http://schemas.microsoft.com/office/powerpoint/2010/main" val="1269419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BEDF877-7DEB-45EB-ADC5-CD6B9B88A0CC}" type="slidenum">
              <a:rPr lang="ru-RU" smtClean="0"/>
              <a:t>1</a:t>
            </a:fld>
            <a:endParaRPr lang="ru-RU"/>
          </a:p>
        </p:txBody>
      </p:sp>
    </p:spTree>
    <p:extLst>
      <p:ext uri="{BB962C8B-B14F-4D97-AF65-F5344CB8AC3E}">
        <p14:creationId xmlns:p14="http://schemas.microsoft.com/office/powerpoint/2010/main" val="2321719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BEDF877-7DEB-45EB-ADC5-CD6B9B88A0CC}" type="slidenum">
              <a:rPr lang="ru-RU" smtClean="0"/>
              <a:t>2</a:t>
            </a:fld>
            <a:endParaRPr lang="ru-RU"/>
          </a:p>
        </p:txBody>
      </p:sp>
    </p:spTree>
    <p:extLst>
      <p:ext uri="{BB962C8B-B14F-4D97-AF65-F5344CB8AC3E}">
        <p14:creationId xmlns:p14="http://schemas.microsoft.com/office/powerpoint/2010/main" val="4138333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25.06.2016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25.06.2016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25.06.2016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25.06.2016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25.06.2016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25.06.2016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25.06.2016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25.06.2016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25.06.2016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25.06.2016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25.06.2016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25.06.2016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s://ru.wikipedia.org/wiki/%D0%9F%D1%81%D0%B8%D1%85%D0%B8%D0%BA%D0%B0" TargetMode="External"/><Relationship Id="rId7" Type="http://schemas.openxmlformats.org/officeDocument/2006/relationships/image" Target="../media/image8.png"/><Relationship Id="rId2" Type="http://schemas.openxmlformats.org/officeDocument/2006/relationships/hyperlink" Target="https://ru.wikipedia.org/w/index.php?title=%D0%9C%D0%B5%D1%82%D0%BE%D0%B4%D1%8B_%D0%BF%D1%81%D0%B8%D1%85%D0%BE%D0%BB%D0%BE%D0%B3%D0%B8%D1%87%D0%B5%D1%81%D0%BA%D0%BE%D0%B3%D0%BE_%D0%B8%D1%81%D1%81%D0%BB%D0%B5%D0%B4%D0%BE%D0%B2%D0%B0%D0%BD%D0%B8%D1%8F&amp;action=edit&amp;redlink=1" TargetMode="External"/><Relationship Id="rId1" Type="http://schemas.openxmlformats.org/officeDocument/2006/relationships/slideLayout" Target="../slideLayouts/slideLayout6.xml"/><Relationship Id="rId6" Type="http://schemas.openxmlformats.org/officeDocument/2006/relationships/hyperlink" Target="https://ru.wikipedia.org/wiki/%D0%AD%D1%82%D0%B0%D0%BB%D0%BE%D0%BD" TargetMode="External"/><Relationship Id="rId5" Type="http://schemas.openxmlformats.org/officeDocument/2006/relationships/hyperlink" Target="https://ru.wikipedia.org/wiki/%D0%98%D0%BD%D1%81%D1%82%D1%80%D1%83%D0%BC%D0%B5%D0%BD%D1%82" TargetMode="External"/><Relationship Id="rId4" Type="http://schemas.openxmlformats.org/officeDocument/2006/relationships/hyperlink" Target="https://ru.wikipedia.org/wiki/%D0%9F%D1%81%D0%B8%D1%85%D0%B8%D1%87%D0%B5%D1%81%D0%BA%D0%B8%D0%B9_%D0%BF%D1%80%D0%BE%D1%86%D0%B5%D1%81%D1%8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0" y="620688"/>
            <a:ext cx="9144000" cy="1584176"/>
          </a:xfrm>
        </p:spPr>
        <p:txBody>
          <a:bodyPr>
            <a:noAutofit/>
          </a:bodyPr>
          <a:lstStyle/>
          <a:p>
            <a:r>
              <a:rPr lang="ru-RU" sz="2400" b="1" dirty="0">
                <a:latin typeface="Times New Roman" pitchFamily="18" charset="0"/>
                <a:cs typeface="Times New Roman" pitchFamily="18" charset="0"/>
              </a:rPr>
              <a:t>Департамент образования города Москвы</a:t>
            </a:r>
            <a:r>
              <a:rPr lang="ru-RU" sz="2400" dirty="0">
                <a:latin typeface="Times New Roman" pitchFamily="18" charset="0"/>
                <a:cs typeface="Times New Roman" pitchFamily="18" charset="0"/>
              </a:rPr>
              <a:t/>
            </a:r>
            <a:br>
              <a:rPr lang="ru-RU" sz="2400" dirty="0">
                <a:latin typeface="Times New Roman" pitchFamily="18" charset="0"/>
                <a:cs typeface="Times New Roman" pitchFamily="18" charset="0"/>
              </a:rPr>
            </a:br>
            <a:r>
              <a:rPr lang="ru-RU" sz="2400" b="1" dirty="0">
                <a:latin typeface="Times New Roman" pitchFamily="18" charset="0"/>
                <a:cs typeface="Times New Roman" pitchFamily="18" charset="0"/>
              </a:rPr>
              <a:t>Государственное бюджетное образовательное учреждение</a:t>
            </a:r>
            <a:r>
              <a:rPr lang="ru-RU" sz="2400" dirty="0">
                <a:latin typeface="Times New Roman" pitchFamily="18" charset="0"/>
                <a:cs typeface="Times New Roman" pitchFamily="18" charset="0"/>
              </a:rPr>
              <a:t/>
            </a:r>
            <a:br>
              <a:rPr lang="ru-RU" sz="2400" dirty="0">
                <a:latin typeface="Times New Roman" pitchFamily="18" charset="0"/>
                <a:cs typeface="Times New Roman" pitchFamily="18" charset="0"/>
              </a:rPr>
            </a:br>
            <a:r>
              <a:rPr lang="ru-RU" sz="2400" b="1" dirty="0">
                <a:latin typeface="Times New Roman" pitchFamily="18" charset="0"/>
                <a:cs typeface="Times New Roman" pitchFamily="18" charset="0"/>
              </a:rPr>
              <a:t>среднего профессионального образования города Москвы</a:t>
            </a:r>
            <a:r>
              <a:rPr lang="ru-RU" sz="2400" dirty="0">
                <a:latin typeface="Times New Roman" pitchFamily="18" charset="0"/>
                <a:cs typeface="Times New Roman" pitchFamily="18" charset="0"/>
              </a:rPr>
              <a:t/>
            </a:r>
            <a:br>
              <a:rPr lang="ru-RU" sz="2400" dirty="0">
                <a:latin typeface="Times New Roman" pitchFamily="18" charset="0"/>
                <a:cs typeface="Times New Roman" pitchFamily="18" charset="0"/>
              </a:rPr>
            </a:br>
            <a:r>
              <a:rPr lang="ru-RU" sz="2400" b="1" dirty="0">
                <a:latin typeface="Times New Roman" pitchFamily="18" charset="0"/>
                <a:cs typeface="Times New Roman" pitchFamily="18" charset="0"/>
              </a:rPr>
              <a:t>Колледж связи № 54</a:t>
            </a:r>
            <a:endParaRPr lang="ru-RU" sz="2400" dirty="0">
              <a:effectLst/>
              <a:latin typeface="Times New Roman" pitchFamily="18" charset="0"/>
              <a:cs typeface="Times New Roman" pitchFamily="18" charset="0"/>
            </a:endParaRPr>
          </a:p>
        </p:txBody>
      </p:sp>
      <p:sp>
        <p:nvSpPr>
          <p:cNvPr id="5" name="Подзаголовок 4"/>
          <p:cNvSpPr>
            <a:spLocks noGrp="1"/>
          </p:cNvSpPr>
          <p:nvPr>
            <p:ph type="subTitle" idx="1"/>
          </p:nvPr>
        </p:nvSpPr>
        <p:spPr>
          <a:xfrm>
            <a:off x="611560" y="3068960"/>
            <a:ext cx="7920880" cy="2569840"/>
          </a:xfrm>
        </p:spPr>
        <p:txBody>
          <a:bodyPr>
            <a:noAutofit/>
          </a:bodyPr>
          <a:lstStyle/>
          <a:p>
            <a:r>
              <a:rPr lang="ru-RU" sz="2800" b="1" dirty="0" smtClean="0">
                <a:solidFill>
                  <a:schemeClr val="tx1"/>
                </a:solidFill>
                <a:latin typeface="Times New Roman" pitchFamily="18" charset="0"/>
                <a:cs typeface="Times New Roman" pitchFamily="18" charset="0"/>
              </a:rPr>
              <a:t>Презентация на тему </a:t>
            </a:r>
          </a:p>
          <a:p>
            <a:r>
              <a:rPr lang="ru-RU" sz="2800" b="1" dirty="0" smtClean="0">
                <a:solidFill>
                  <a:schemeClr val="tx1"/>
                </a:solidFill>
                <a:latin typeface="Times New Roman" pitchFamily="18" charset="0"/>
                <a:cs typeface="Times New Roman" pitchFamily="18" charset="0"/>
              </a:rPr>
              <a:t>«Исторические этапы становления и развития психологии».</a:t>
            </a:r>
          </a:p>
          <a:p>
            <a:r>
              <a:rPr lang="ru-RU" sz="2400" dirty="0" smtClean="0">
                <a:solidFill>
                  <a:schemeClr val="tx1"/>
                </a:solidFill>
                <a:latin typeface="Times New Roman" pitchFamily="18" charset="0"/>
                <a:cs typeface="Times New Roman" pitchFamily="18" charset="0"/>
              </a:rPr>
              <a:t>Составила преподаватель английского языка первой квалификационной категории </a:t>
            </a:r>
          </a:p>
          <a:p>
            <a:r>
              <a:rPr lang="ru-RU" sz="2400" dirty="0" smtClean="0">
                <a:solidFill>
                  <a:schemeClr val="tx1"/>
                </a:solidFill>
                <a:latin typeface="Times New Roman" pitchFamily="18" charset="0"/>
                <a:cs typeface="Times New Roman" pitchFamily="18" charset="0"/>
              </a:rPr>
              <a:t>Климова Ирина Владимировна</a:t>
            </a:r>
          </a:p>
          <a:p>
            <a:r>
              <a:rPr lang="ru-RU" sz="2400" dirty="0" smtClean="0">
                <a:solidFill>
                  <a:schemeClr val="tx1"/>
                </a:solidFill>
                <a:latin typeface="Times New Roman" pitchFamily="18" charset="0"/>
                <a:cs typeface="Times New Roman" pitchFamily="18" charset="0"/>
              </a:rPr>
              <a:t>Москва</a:t>
            </a:r>
          </a:p>
          <a:p>
            <a:r>
              <a:rPr lang="ru-RU" sz="2400" dirty="0" smtClean="0">
                <a:solidFill>
                  <a:schemeClr val="tx1"/>
                </a:solidFill>
                <a:latin typeface="Times New Roman" pitchFamily="18" charset="0"/>
                <a:cs typeface="Times New Roman" pitchFamily="18" charset="0"/>
              </a:rPr>
              <a:t>2016</a:t>
            </a:r>
            <a:endParaRPr lang="ru-RU"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96863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vopus.org/ru/images/stories/moartea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753600" cy="7315200"/>
          </a:xfrm>
          <a:prstGeom prst="rect">
            <a:avLst/>
          </a:prstGeom>
        </p:spPr>
        <p:style>
          <a:lnRef idx="2">
            <a:schemeClr val="dk1"/>
          </a:lnRef>
          <a:fillRef idx="1">
            <a:schemeClr val="lt1"/>
          </a:fillRef>
          <a:effectRef idx="0">
            <a:schemeClr val="dk1"/>
          </a:effectRef>
          <a:fontRef idx="minor">
            <a:schemeClr val="dk1"/>
          </a:fontRef>
        </p:style>
      </p:pic>
      <p:sp>
        <p:nvSpPr>
          <p:cNvPr id="5" name="TextBox 4"/>
          <p:cNvSpPr txBox="1"/>
          <p:nvPr/>
        </p:nvSpPr>
        <p:spPr>
          <a:xfrm>
            <a:off x="5220072" y="-457200"/>
            <a:ext cx="4533528" cy="7017306"/>
          </a:xfrm>
          <a:prstGeom prst="rect">
            <a:avLst/>
          </a:prstGeom>
          <a:noFill/>
        </p:spPr>
        <p:txBody>
          <a:bodyPr wrap="square" rtlCol="0">
            <a:spAutoFit/>
          </a:bodyPr>
          <a:lstStyle/>
          <a:p>
            <a:pPr algn="ctr"/>
            <a:endParaRPr lang="ru-RU" b="1" u="sng" dirty="0" smtClean="0">
              <a:latin typeface="Times New Roman" pitchFamily="18" charset="0"/>
              <a:cs typeface="Times New Roman" pitchFamily="18" charset="0"/>
            </a:endParaRPr>
          </a:p>
          <a:p>
            <a:pPr algn="ctr"/>
            <a:r>
              <a:rPr lang="ru-RU" b="1" u="sng" dirty="0" smtClean="0">
                <a:latin typeface="Times New Roman" pitchFamily="18" charset="0"/>
                <a:cs typeface="Times New Roman" pitchFamily="18" charset="0"/>
              </a:rPr>
              <a:t>Варианты метода</a:t>
            </a:r>
            <a:endParaRPr lang="ru-RU" b="1" u="sng" dirty="0">
              <a:latin typeface="Times New Roman" pitchFamily="18" charset="0"/>
              <a:cs typeface="Times New Roman" pitchFamily="18" charset="0"/>
            </a:endParaRPr>
          </a:p>
          <a:p>
            <a:r>
              <a:rPr lang="ru-RU" b="1" dirty="0">
                <a:latin typeface="Times New Roman" pitchFamily="18" charset="0"/>
                <a:cs typeface="Times New Roman" pitchFamily="18" charset="0"/>
              </a:rPr>
              <a:t>Аналитическая </a:t>
            </a:r>
            <a:r>
              <a:rPr lang="ru-RU" b="1" dirty="0" smtClean="0">
                <a:latin typeface="Times New Roman" pitchFamily="18" charset="0"/>
                <a:cs typeface="Times New Roman" pitchFamily="18" charset="0"/>
              </a:rPr>
              <a:t>интроспекция</a:t>
            </a:r>
            <a:r>
              <a:rPr lang="ru-RU" b="1" dirty="0">
                <a:latin typeface="Times New Roman" pitchFamily="18" charset="0"/>
                <a:cs typeface="Times New Roman" pitchFamily="18" charset="0"/>
              </a:rPr>
              <a:t>. </a:t>
            </a:r>
            <a:endParaRPr lang="ru-RU" b="1"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Разработана </a:t>
            </a:r>
            <a:r>
              <a:rPr lang="ru-RU" dirty="0">
                <a:latin typeface="Times New Roman" pitchFamily="18" charset="0"/>
                <a:cs typeface="Times New Roman" pitchFamily="18" charset="0"/>
              </a:rPr>
              <a:t>в школе Э. Титченера. Характеризуется стремлением полного расчленения чувственного образа на составные «элементы», не редуцирующиеся к параметрам раздражителя</a:t>
            </a:r>
            <a:r>
              <a:rPr lang="ru-RU" b="1" dirty="0">
                <a:latin typeface="Times New Roman" pitchFamily="18" charset="0"/>
                <a:cs typeface="Times New Roman" pitchFamily="18" charset="0"/>
              </a:rPr>
              <a:t>.</a:t>
            </a:r>
          </a:p>
          <a:p>
            <a:r>
              <a:rPr lang="ru-RU" b="1" dirty="0">
                <a:latin typeface="Times New Roman" pitchFamily="18" charset="0"/>
                <a:cs typeface="Times New Roman" pitchFamily="18" charset="0"/>
              </a:rPr>
              <a:t>Систематическая </a:t>
            </a:r>
            <a:r>
              <a:rPr lang="ru-RU" b="1" dirty="0" err="1" smtClean="0">
                <a:latin typeface="Times New Roman" pitchFamily="18" charset="0"/>
                <a:cs typeface="Times New Roman" pitchFamily="18" charset="0"/>
              </a:rPr>
              <a:t>нтроспекция</a:t>
            </a:r>
            <a:r>
              <a:rPr lang="ru-RU" b="1" dirty="0">
                <a:latin typeface="Times New Roman" pitchFamily="18" charset="0"/>
                <a:cs typeface="Times New Roman" pitchFamily="18" charset="0"/>
              </a:rPr>
              <a:t>. </a:t>
            </a:r>
            <a:endParaRPr lang="ru-RU" b="1"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Разработана </a:t>
            </a:r>
            <a:r>
              <a:rPr lang="ru-RU" dirty="0">
                <a:latin typeface="Times New Roman" pitchFamily="18" charset="0"/>
                <a:cs typeface="Times New Roman" pitchFamily="18" charset="0"/>
              </a:rPr>
              <a:t>в </a:t>
            </a:r>
            <a:r>
              <a:rPr lang="ru-RU" dirty="0" err="1">
                <a:latin typeface="Times New Roman" pitchFamily="18" charset="0"/>
                <a:cs typeface="Times New Roman" pitchFamily="18" charset="0"/>
              </a:rPr>
              <a:t>Вюрцбургской</a:t>
            </a:r>
            <a:r>
              <a:rPr lang="ru-RU" dirty="0">
                <a:latin typeface="Times New Roman" pitchFamily="18" charset="0"/>
                <a:cs typeface="Times New Roman" pitchFamily="18" charset="0"/>
              </a:rPr>
              <a:t> школе. Характеризуется ориентацией на отслеживание основных стадий процесса мышления на основе ретроспективного отчета</a:t>
            </a:r>
            <a:r>
              <a:rPr lang="ru-RU" b="1" dirty="0">
                <a:latin typeface="Times New Roman" pitchFamily="18" charset="0"/>
                <a:cs typeface="Times New Roman" pitchFamily="18" charset="0"/>
              </a:rPr>
              <a:t>.</a:t>
            </a:r>
          </a:p>
          <a:p>
            <a:r>
              <a:rPr lang="ru-RU" b="1" dirty="0">
                <a:latin typeface="Times New Roman" pitchFamily="18" charset="0"/>
                <a:cs typeface="Times New Roman" pitchFamily="18" charset="0"/>
              </a:rPr>
              <a:t>Феноменологическая интроспекция. </a:t>
            </a:r>
            <a:endParaRPr lang="ru-RU" b="1"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Характеризуется </a:t>
            </a:r>
            <a:r>
              <a:rPr lang="ru-RU" dirty="0">
                <a:latin typeface="Times New Roman" pitchFamily="18" charset="0"/>
                <a:cs typeface="Times New Roman" pitchFamily="18" charset="0"/>
              </a:rPr>
              <a:t>ориентацией на описание психических феноменов в их непосредственности и целостности «наивным испытуемым». Этот метод, находящий свои истоки в методе «внутреннего восприятия», разработанном Ф. </a:t>
            </a:r>
            <a:r>
              <a:rPr lang="ru-RU" dirty="0" err="1">
                <a:latin typeface="Times New Roman" pitchFamily="18" charset="0"/>
                <a:cs typeface="Times New Roman" pitchFamily="18" charset="0"/>
              </a:rPr>
              <a:t>Брентано</a:t>
            </a:r>
            <a:r>
              <a:rPr lang="ru-RU" dirty="0">
                <a:latin typeface="Times New Roman" pitchFamily="18" charset="0"/>
                <a:cs typeface="Times New Roman" pitchFamily="18" charset="0"/>
              </a:rPr>
              <a:t>, продуктивно применялся в описательной психологии В. </a:t>
            </a:r>
            <a:r>
              <a:rPr lang="ru-RU" dirty="0" err="1">
                <a:latin typeface="Times New Roman" pitchFamily="18" charset="0"/>
                <a:cs typeface="Times New Roman" pitchFamily="18" charset="0"/>
              </a:rPr>
              <a:t>Дильтея</a:t>
            </a:r>
            <a:r>
              <a:rPr lang="ru-RU" dirty="0">
                <a:latin typeface="Times New Roman" pitchFamily="18" charset="0"/>
                <a:cs typeface="Times New Roman" pitchFamily="18" charset="0"/>
              </a:rPr>
              <a:t>, а затем в рамках гуманистической психологии.</a:t>
            </a:r>
          </a:p>
        </p:txBody>
      </p:sp>
    </p:spTree>
    <p:extLst>
      <p:ext uri="{BB962C8B-B14F-4D97-AF65-F5344CB8AC3E}">
        <p14:creationId xmlns:p14="http://schemas.microsoft.com/office/powerpoint/2010/main" val="28573254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18434" name="Picture 2" descr="http://rpp.nashaucheba.ru/pars_docs/refs/52/51312/img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506" y="476672"/>
            <a:ext cx="8614988" cy="554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7324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19458" name="Picture 2" descr="http://myppt.net/u/storage/ppt_4772/3cad-1386547485-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999" y="571500"/>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0012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3074" name="Picture 2" descr="http://mypresentation.ru/documents/f8ef47481effdc495c2f23219a32b0c5/img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865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06690"/>
          </a:xfrm>
        </p:spPr>
        <p:txBody>
          <a:bodyPr>
            <a:noAutofit/>
          </a:bodyPr>
          <a:lstStyle/>
          <a:p>
            <a:pPr algn="l"/>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a:latin typeface="Times New Roman" pitchFamily="18" charset="0"/>
                <a:cs typeface="Times New Roman" pitchFamily="18" charset="0"/>
              </a:rPr>
              <a:t/>
            </a:r>
            <a:br>
              <a:rPr lang="ru-RU" sz="2000" dirty="0">
                <a:latin typeface="Times New Roman" pitchFamily="18" charset="0"/>
                <a:cs typeface="Times New Roman" pitchFamily="18" charset="0"/>
              </a:rPr>
            </a:br>
            <a:r>
              <a:rPr lang="ru-RU" sz="2000" b="1" dirty="0" smtClean="0">
                <a:latin typeface="Times New Roman" pitchFamily="18" charset="0"/>
                <a:cs typeface="Times New Roman" pitchFamily="18" charset="0"/>
              </a:rPr>
              <a:t>В </a:t>
            </a:r>
            <a:r>
              <a:rPr lang="ru-RU" sz="2000" b="1" dirty="0">
                <a:latin typeface="Times New Roman" pitchFamily="18" charset="0"/>
                <a:cs typeface="Times New Roman" pitchFamily="18" charset="0"/>
              </a:rPr>
              <a:t>целом, бихевиоризм оказал большое влияние на развитие психотерапии, методы </a:t>
            </a:r>
            <a:r>
              <a:rPr lang="ru-RU" sz="2000" b="1" dirty="0" smtClean="0">
                <a:latin typeface="Times New Roman" pitchFamily="18" charset="0"/>
                <a:cs typeface="Times New Roman" pitchFamily="18" charset="0"/>
              </a:rPr>
              <a:t>программированного обучения. </a:t>
            </a:r>
            <a:r>
              <a:rPr lang="ru-RU" sz="2000" b="1" dirty="0">
                <a:latin typeface="Times New Roman" pitchFamily="18" charset="0"/>
                <a:cs typeface="Times New Roman" pitchFamily="18" charset="0"/>
              </a:rPr>
              <a:t/>
            </a:r>
            <a:br>
              <a:rPr lang="ru-RU" sz="2000" b="1" dirty="0">
                <a:latin typeface="Times New Roman" pitchFamily="18" charset="0"/>
                <a:cs typeface="Times New Roman" pitchFamily="18" charset="0"/>
              </a:rPr>
            </a:br>
            <a:r>
              <a:rPr lang="ru-RU" sz="2000" b="1" dirty="0" smtClean="0">
                <a:latin typeface="Times New Roman" pitchFamily="18" charset="0"/>
                <a:cs typeface="Times New Roman" pitchFamily="18" charset="0"/>
              </a:rPr>
              <a:t>                                                       Практика</a:t>
            </a:r>
            <a:r>
              <a:rPr lang="ru-RU" sz="2000" b="1" dirty="0">
                <a:latin typeface="Times New Roman" pitchFamily="18" charset="0"/>
                <a:cs typeface="Times New Roman" pitchFamily="18" charset="0"/>
              </a:rPr>
              <a:t/>
            </a:r>
            <a:br>
              <a:rPr lang="ru-RU" sz="2000" b="1" dirty="0">
                <a:latin typeface="Times New Roman" pitchFamily="18" charset="0"/>
                <a:cs typeface="Times New Roman" pitchFamily="18" charset="0"/>
              </a:rPr>
            </a:br>
            <a:r>
              <a:rPr lang="ru-RU" sz="2000" b="1" dirty="0">
                <a:latin typeface="Times New Roman" pitchFamily="18" charset="0"/>
                <a:cs typeface="Times New Roman" pitchFamily="18" charset="0"/>
              </a:rPr>
              <a:t>Человек полностью зависит от своей среды, и всякая свобода действий, которой, как ему кажется, </a:t>
            </a:r>
            <a:r>
              <a:rPr lang="ru-RU" sz="2000" b="1" dirty="0" smtClean="0">
                <a:latin typeface="Times New Roman" pitchFamily="18" charset="0"/>
                <a:cs typeface="Times New Roman" pitchFamily="18" charset="0"/>
              </a:rPr>
              <a:t>он </a:t>
            </a:r>
            <a:r>
              <a:rPr lang="ru-RU" sz="2000" b="1" dirty="0">
                <a:latin typeface="Times New Roman" pitchFamily="18" charset="0"/>
                <a:cs typeface="Times New Roman" pitchFamily="18" charset="0"/>
              </a:rPr>
              <a:t>может пользоваться – чистая иллюзия.</a:t>
            </a:r>
            <a:br>
              <a:rPr lang="ru-RU" sz="2000" b="1" dirty="0">
                <a:latin typeface="Times New Roman" pitchFamily="18" charset="0"/>
                <a:cs typeface="Times New Roman" pitchFamily="18" charset="0"/>
              </a:rPr>
            </a:br>
            <a:r>
              <a:rPr lang="ru-RU" sz="2000" b="1" dirty="0">
                <a:latin typeface="Times New Roman" pitchFamily="18" charset="0"/>
                <a:cs typeface="Times New Roman" pitchFamily="18" charset="0"/>
              </a:rPr>
              <a:t>Одна из главных причин сделавших нас такими, какие мы есть, связана с нашей склонностью подражать поведению других людей с учетом того, насколько благоприятны, могут быть результаты такого подражания для </a:t>
            </a:r>
            <a:r>
              <a:rPr lang="ru-RU" sz="2000" b="1" dirty="0" smtClean="0">
                <a:latin typeface="Times New Roman" pitchFamily="18" charset="0"/>
                <a:cs typeface="Times New Roman" pitchFamily="18" charset="0"/>
              </a:rPr>
              <a:t>нас. Таким </a:t>
            </a:r>
            <a:r>
              <a:rPr lang="ru-RU" sz="2000" b="1" dirty="0">
                <a:latin typeface="Times New Roman" pitchFamily="18" charset="0"/>
                <a:cs typeface="Times New Roman" pitchFamily="18" charset="0"/>
              </a:rPr>
              <a:t>образом, на человека влияют не только внешние условия: он также постоянно должен предвидеть последствия своего поведения путем его самостоятельной оценки.</a:t>
            </a:r>
            <a:br>
              <a:rPr lang="ru-RU" sz="2000" b="1" dirty="0">
                <a:latin typeface="Times New Roman" pitchFamily="18" charset="0"/>
                <a:cs typeface="Times New Roman" pitchFamily="18" charset="0"/>
              </a:rPr>
            </a:br>
            <a:r>
              <a:rPr lang="ru-RU" sz="2000" b="1" dirty="0" smtClean="0">
                <a:latin typeface="Times New Roman" pitchFamily="18" charset="0"/>
                <a:cs typeface="Times New Roman" pitchFamily="18" charset="0"/>
              </a:rPr>
              <a:t>                                                 Вклад </a:t>
            </a:r>
            <a:r>
              <a:rPr lang="ru-RU" sz="2000" b="1" dirty="0">
                <a:latin typeface="Times New Roman" pitchFamily="18" charset="0"/>
                <a:cs typeface="Times New Roman" pitchFamily="18" charset="0"/>
              </a:rPr>
              <a:t>в психологию</a:t>
            </a:r>
            <a:br>
              <a:rPr lang="ru-RU" sz="2000" b="1" dirty="0">
                <a:latin typeface="Times New Roman" pitchFamily="18" charset="0"/>
                <a:cs typeface="Times New Roman" pitchFamily="18" charset="0"/>
              </a:rPr>
            </a:br>
            <a:r>
              <a:rPr lang="ru-RU" sz="2000" b="1" dirty="0">
                <a:latin typeface="Times New Roman" pitchFamily="18" charset="0"/>
                <a:cs typeface="Times New Roman" pitchFamily="18" charset="0"/>
              </a:rPr>
              <a:t>Подняли эксперимент на высокую ступень исследования.</a:t>
            </a:r>
            <a:br>
              <a:rPr lang="ru-RU" sz="2000" b="1" dirty="0">
                <a:latin typeface="Times New Roman" pitchFamily="18" charset="0"/>
                <a:cs typeface="Times New Roman" pitchFamily="18" charset="0"/>
              </a:rPr>
            </a:br>
            <a:r>
              <a:rPr lang="ru-RU" sz="2000" b="1" dirty="0">
                <a:latin typeface="Times New Roman" pitchFamily="18" charset="0"/>
                <a:cs typeface="Times New Roman" pitchFamily="18" charset="0"/>
              </a:rPr>
              <a:t>В результате проделанной работы было выявлено 16 типов поведения. (перцептивное поведение, защитное, индуктивное, привычное, утилитарное, ролевое, сценарное, моделирующее, уравновешивающее, освобождающее, атрибутивное, экспрессивное, автономное, утверждающее, исследовательское, эмпатическое.)</a:t>
            </a:r>
            <a:r>
              <a:rPr lang="ru-RU" sz="2000" dirty="0">
                <a:latin typeface="Times New Roman" pitchFamily="18" charset="0"/>
                <a:cs typeface="Times New Roman" pitchFamily="18" charset="0"/>
              </a:rPr>
              <a:t/>
            </a:r>
            <a:br>
              <a:rPr lang="ru-RU" sz="2000" dirty="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2336061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 name="Рисунок 3" descr="http://myppt.net/u/storage/ppt_3962/16059-1386547338-06.jpg"/>
          <p:cNvPicPr/>
          <p:nvPr/>
        </p:nvPicPr>
        <p:blipFill>
          <a:blip r:embed="rId3">
            <a:extLst>
              <a:ext uri="{28A0092B-C50C-407E-A947-70E740481C1C}">
                <a14:useLocalDpi xmlns:a14="http://schemas.microsoft.com/office/drawing/2010/main" val="0"/>
              </a:ext>
            </a:extLst>
          </a:blip>
          <a:srcRect/>
          <a:stretch>
            <a:fillRect/>
          </a:stretch>
        </p:blipFill>
        <p:spPr bwMode="auto">
          <a:xfrm>
            <a:off x="323528" y="332656"/>
            <a:ext cx="8424936" cy="6048672"/>
          </a:xfrm>
          <a:prstGeom prst="rect">
            <a:avLst/>
          </a:prstGeom>
          <a:noFill/>
          <a:ln>
            <a:noFill/>
          </a:ln>
        </p:spPr>
      </p:pic>
    </p:spTree>
    <p:extLst>
      <p:ext uri="{BB962C8B-B14F-4D97-AF65-F5344CB8AC3E}">
        <p14:creationId xmlns:p14="http://schemas.microsoft.com/office/powerpoint/2010/main" val="29886256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fontScale="90000"/>
          </a:bodyPr>
          <a:lstStyle/>
          <a:p>
            <a:r>
              <a:rPr lang="ru-RU" sz="2700" b="1" dirty="0">
                <a:solidFill>
                  <a:schemeClr val="accent6">
                    <a:lumMod val="50000"/>
                  </a:schemeClr>
                </a:solidFill>
                <a:latin typeface="Times New Roman" pitchFamily="18" charset="0"/>
                <a:cs typeface="Times New Roman" pitchFamily="18" charset="0"/>
              </a:rPr>
              <a:t>Главный объект исследования всей системы психологических дисциплин - человек, его психические процессы, состояния и свойства.</a:t>
            </a:r>
          </a:p>
        </p:txBody>
      </p:sp>
      <p:pic>
        <p:nvPicPr>
          <p:cNvPr id="8194" name="Picture 2" descr="http://soulpost.ru/wp-content/uploads/2015/07/psigolog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00808"/>
            <a:ext cx="8136904"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063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2" name="Рисунок 1" descr="http://ppt4web.ru/images/50/3244/640/img2.jpg"/>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0648"/>
            <a:ext cx="8280920" cy="6048672"/>
          </a:xfrm>
          <a:prstGeom prst="rect">
            <a:avLst/>
          </a:prstGeom>
          <a:noFill/>
          <a:ln>
            <a:noFill/>
          </a:ln>
        </p:spPr>
      </p:pic>
    </p:spTree>
    <p:extLst>
      <p:ext uri="{BB962C8B-B14F-4D97-AF65-F5344CB8AC3E}">
        <p14:creationId xmlns:p14="http://schemas.microsoft.com/office/powerpoint/2010/main" val="9077951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23528" y="-171400"/>
            <a:ext cx="8229600" cy="1143000"/>
          </a:xfrm>
        </p:spPr>
        <p:txBody>
          <a:bodyPr>
            <a:normAutofit/>
          </a:bodyPr>
          <a:lstStyle/>
          <a:p>
            <a:r>
              <a:rPr lang="ru-RU" sz="2800" b="1" dirty="0" smtClean="0">
                <a:latin typeface="Times New Roman" pitchFamily="18" charset="0"/>
                <a:cs typeface="Times New Roman" pitchFamily="18" charset="0"/>
              </a:rPr>
              <a:t>Первый этап –психология как наука о душе</a:t>
            </a:r>
            <a:endParaRPr lang="ru-RU" sz="2800" b="1" dirty="0">
              <a:latin typeface="Times New Roman" pitchFamily="18" charset="0"/>
              <a:cs typeface="Times New Roman" pitchFamily="18" charset="0"/>
            </a:endParaRPr>
          </a:p>
        </p:txBody>
      </p:sp>
      <p:pic>
        <p:nvPicPr>
          <p:cNvPr id="2050" name="Picture 2" descr="http://www.sliderpoint.org/images/referats/131b/(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4704"/>
            <a:ext cx="9143999"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7683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10" name="Заголовок 9"/>
          <p:cNvSpPr>
            <a:spLocks noGrp="1"/>
          </p:cNvSpPr>
          <p:nvPr>
            <p:ph type="title"/>
          </p:nvPr>
        </p:nvSpPr>
        <p:spPr>
          <a:xfrm>
            <a:off x="395536" y="190500"/>
            <a:ext cx="3672408" cy="502196"/>
          </a:xfrm>
        </p:spPr>
        <p:txBody>
          <a:bodyPr>
            <a:noAutofit/>
          </a:bodyPr>
          <a:lstStyle/>
          <a:p>
            <a:r>
              <a:rPr lang="ru-RU" u="sng" dirty="0" err="1" smtClean="0">
                <a:latin typeface="Times New Roman" pitchFamily="18" charset="0"/>
                <a:cs typeface="Times New Roman" pitchFamily="18" charset="0"/>
              </a:rPr>
              <a:t>Демокрит</a:t>
            </a:r>
            <a:r>
              <a:rPr lang="ru-RU" u="sng" dirty="0" smtClean="0">
                <a:latin typeface="Times New Roman" pitchFamily="18" charset="0"/>
                <a:cs typeface="Times New Roman" pitchFamily="18" charset="0"/>
              </a:rPr>
              <a:t>-греческий философ </a:t>
            </a:r>
            <a:r>
              <a:rPr lang="en-US" u="sng" dirty="0" smtClean="0">
                <a:latin typeface="Times New Roman" pitchFamily="18" charset="0"/>
                <a:cs typeface="Times New Roman" pitchFamily="18" charset="0"/>
              </a:rPr>
              <a:t>V-IV </a:t>
            </a:r>
            <a:r>
              <a:rPr lang="ru-RU" u="sng" dirty="0" err="1" smtClean="0">
                <a:latin typeface="Times New Roman" pitchFamily="18" charset="0"/>
                <a:cs typeface="Times New Roman" pitchFamily="18" charset="0"/>
              </a:rPr>
              <a:t>вв</a:t>
            </a:r>
            <a:r>
              <a:rPr lang="ru-RU" u="sng" dirty="0" smtClean="0">
                <a:latin typeface="Times New Roman" pitchFamily="18" charset="0"/>
                <a:cs typeface="Times New Roman" pitchFamily="18" charset="0"/>
              </a:rPr>
              <a:t> до </a:t>
            </a:r>
            <a:r>
              <a:rPr lang="ru-RU" u="sng" dirty="0" err="1" smtClean="0">
                <a:latin typeface="Times New Roman" pitchFamily="18" charset="0"/>
                <a:cs typeface="Times New Roman" pitchFamily="18" charset="0"/>
              </a:rPr>
              <a:t>нэ</a:t>
            </a:r>
            <a:endParaRPr lang="ru-RU" u="sng" dirty="0">
              <a:latin typeface="Times New Roman" pitchFamily="18" charset="0"/>
              <a:cs typeface="Times New Roman" pitchFamily="18" charset="0"/>
            </a:endParaRPr>
          </a:p>
        </p:txBody>
      </p:sp>
      <p:sp>
        <p:nvSpPr>
          <p:cNvPr id="11" name="Объект 10"/>
          <p:cNvSpPr>
            <a:spLocks noGrp="1"/>
          </p:cNvSpPr>
          <p:nvPr>
            <p:ph idx="1"/>
          </p:nvPr>
        </p:nvSpPr>
        <p:spPr>
          <a:xfrm>
            <a:off x="4355976" y="332656"/>
            <a:ext cx="4042792" cy="5793507"/>
          </a:xfrm>
        </p:spPr>
        <p:txBody>
          <a:bodyPr/>
          <a:lstStyle/>
          <a:p>
            <a:endParaRPr lang="ru-RU" dirty="0"/>
          </a:p>
        </p:txBody>
      </p:sp>
      <p:sp>
        <p:nvSpPr>
          <p:cNvPr id="12" name="Текст 11"/>
          <p:cNvSpPr>
            <a:spLocks noGrp="1"/>
          </p:cNvSpPr>
          <p:nvPr>
            <p:ph type="body" sz="half" idx="2"/>
          </p:nvPr>
        </p:nvSpPr>
        <p:spPr>
          <a:xfrm>
            <a:off x="251520" y="980728"/>
            <a:ext cx="3528392" cy="5145435"/>
          </a:xfrm>
        </p:spPr>
        <p:txBody>
          <a:bodyPr>
            <a:noAutofit/>
          </a:bodyPr>
          <a:lstStyle/>
          <a:p>
            <a:r>
              <a:rPr lang="ru-RU" sz="1800" b="1" dirty="0">
                <a:latin typeface="Times New Roman" pitchFamily="18" charset="0"/>
                <a:cs typeface="Times New Roman" pitchFamily="18" charset="0"/>
              </a:rPr>
              <a:t>По </a:t>
            </a:r>
            <a:r>
              <a:rPr lang="ru-RU" sz="1800" b="1" dirty="0" err="1">
                <a:latin typeface="Times New Roman" pitchFamily="18" charset="0"/>
                <a:cs typeface="Times New Roman" pitchFamily="18" charset="0"/>
              </a:rPr>
              <a:t>Демокриту</a:t>
            </a:r>
            <a:r>
              <a:rPr lang="ru-RU" sz="1800" b="1" dirty="0">
                <a:latin typeface="Times New Roman" pitchFamily="18" charset="0"/>
                <a:cs typeface="Times New Roman" pitchFamily="18" charset="0"/>
              </a:rPr>
              <a:t>, человек, как и вся окружающая природа, состоит из атомов, образующих его тело и душу. При этом душа, </a:t>
            </a:r>
            <a:r>
              <a:rPr lang="ru-RU" sz="1800" b="1" dirty="0" smtClean="0">
                <a:latin typeface="Times New Roman" pitchFamily="18" charset="0"/>
                <a:cs typeface="Times New Roman" pitchFamily="18" charset="0"/>
              </a:rPr>
              <a:t>строится </a:t>
            </a:r>
            <a:r>
              <a:rPr lang="ru-RU" sz="1800" b="1" dirty="0">
                <a:latin typeface="Times New Roman" pitchFamily="18" charset="0"/>
                <a:cs typeface="Times New Roman" pitchFamily="18" charset="0"/>
              </a:rPr>
              <a:t>из мелких круглых атомов, наиболее подвижных, так как они должны придать движение инертному телу. Т</a:t>
            </a:r>
            <a:r>
              <a:rPr lang="ru-RU" sz="1800" b="1" dirty="0" smtClean="0">
                <a:latin typeface="Times New Roman" pitchFamily="18" charset="0"/>
                <a:cs typeface="Times New Roman" pitchFamily="18" charset="0"/>
              </a:rPr>
              <a:t>акая </a:t>
            </a:r>
            <a:r>
              <a:rPr lang="ru-RU" sz="1800" b="1" dirty="0">
                <a:latin typeface="Times New Roman" pitchFamily="18" charset="0"/>
                <a:cs typeface="Times New Roman" pitchFamily="18" charset="0"/>
              </a:rPr>
              <a:t>структура души может обеспечить выполнение ее важнейшей функции - источника энергии тела.</a:t>
            </a:r>
          </a:p>
          <a:p>
            <a:r>
              <a:rPr lang="ru-RU" sz="1800" b="1" dirty="0">
                <a:latin typeface="Times New Roman" pitchFamily="18" charset="0"/>
                <a:cs typeface="Times New Roman" pitchFamily="18" charset="0"/>
              </a:rPr>
              <a:t>Д</a:t>
            </a:r>
            <a:r>
              <a:rPr lang="ru-RU" sz="1800" b="1" dirty="0" smtClean="0">
                <a:latin typeface="Times New Roman" pitchFamily="18" charset="0"/>
                <a:cs typeface="Times New Roman" pitchFamily="18" charset="0"/>
              </a:rPr>
              <a:t>ыхание </a:t>
            </a:r>
            <a:r>
              <a:rPr lang="ru-RU" sz="1800" b="1" dirty="0">
                <a:latin typeface="Times New Roman" pitchFamily="18" charset="0"/>
                <a:cs typeface="Times New Roman" pitchFamily="18" charset="0"/>
              </a:rPr>
              <a:t>является одним из важнейших для жизни процессов, в нем постоянно обновляются атомы души, что обеспечивает психическое и соматическое здоровье</a:t>
            </a:r>
            <a:r>
              <a:rPr lang="ru-RU" sz="1800" dirty="0"/>
              <a:t>. </a:t>
            </a:r>
          </a:p>
        </p:txBody>
      </p:sp>
      <p:pic>
        <p:nvPicPr>
          <p:cNvPr id="5122" name="Picture 2" descr="http://fb.ru/misc/i/gallery/25681/9955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0356" y="106760"/>
            <a:ext cx="4762500" cy="666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3207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900igr.net/datas/psikhologija/Psikhologija-v-sisteme-nauk/0028-028-Nauka-o-soznani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76" y="-99392"/>
            <a:ext cx="9276521" cy="6957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4282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900igr.net/datas/psikhologija/Soznanie-v-psikhologii/0013-013-Strukturnaja-psikhologija-soznanij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913"/>
            <a:ext cx="9226550" cy="6919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8456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9218" name="Picture 2" descr="http://www.sliderpoint.org/images/referats/91b/(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29763"/>
            <a:ext cx="8064896" cy="6198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0024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355179" y="260648"/>
            <a:ext cx="8291264" cy="1944216"/>
          </a:xfrm>
        </p:spPr>
        <p:txBody>
          <a:bodyPr>
            <a:noAutofit/>
          </a:bodyPr>
          <a:lstStyle/>
          <a:p>
            <a:pPr algn="l"/>
            <a:r>
              <a:rPr lang="ru-RU" sz="1800" b="1" dirty="0">
                <a:solidFill>
                  <a:schemeClr val="accent1"/>
                </a:solidFill>
                <a:latin typeface="Times New Roman" pitchFamily="18" charset="0"/>
                <a:cs typeface="Times New Roman" pitchFamily="18" charset="0"/>
              </a:rPr>
              <a:t>Интроспекция или </a:t>
            </a:r>
            <a:r>
              <a:rPr lang="ru-RU" sz="1800" b="1" dirty="0" smtClean="0">
                <a:solidFill>
                  <a:schemeClr val="accent1"/>
                </a:solidFill>
                <a:latin typeface="Times New Roman" pitchFamily="18" charset="0"/>
                <a:cs typeface="Times New Roman" pitchFamily="18" charset="0"/>
              </a:rPr>
              <a:t>самонаблюдение</a:t>
            </a:r>
            <a:r>
              <a:rPr lang="ru-RU" sz="1800" b="1" baseline="30000" dirty="0" smtClean="0">
                <a:solidFill>
                  <a:schemeClr val="accent1"/>
                </a:solidFill>
                <a:latin typeface="Times New Roman" pitchFamily="18" charset="0"/>
                <a:cs typeface="Times New Roman" pitchFamily="18" charset="0"/>
              </a:rPr>
              <a:t>-</a:t>
            </a:r>
            <a:r>
              <a:rPr lang="ru-RU" sz="1800" b="1" dirty="0">
                <a:solidFill>
                  <a:schemeClr val="accent1"/>
                </a:solidFill>
                <a:latin typeface="Times New Roman" pitchFamily="18" charset="0"/>
                <a:cs typeface="Times New Roman" pitchFamily="18" charset="0"/>
              </a:rPr>
              <a:t> </a:t>
            </a:r>
            <a:r>
              <a:rPr lang="ru-RU" sz="1800" b="1" dirty="0">
                <a:solidFill>
                  <a:schemeClr val="accent1"/>
                </a:solidFill>
                <a:latin typeface="Times New Roman" pitchFamily="18" charset="0"/>
                <a:cs typeface="Times New Roman" pitchFamily="18" charset="0"/>
                <a:hlinkClick r:id="rId2" tooltip="Методы психологического исследования (страница отсутствует)"/>
              </a:rPr>
              <a:t>метод психологического исследования</a:t>
            </a:r>
            <a:r>
              <a:rPr lang="ru-RU" sz="1800" b="1" dirty="0">
                <a:solidFill>
                  <a:schemeClr val="accent1"/>
                </a:solidFill>
                <a:latin typeface="Times New Roman" pitchFamily="18" charset="0"/>
                <a:cs typeface="Times New Roman" pitchFamily="18" charset="0"/>
              </a:rPr>
              <a:t>, который заключается в наблюдении собственных </a:t>
            </a:r>
            <a:r>
              <a:rPr lang="ru-RU" sz="1800" b="1" dirty="0">
                <a:solidFill>
                  <a:schemeClr val="accent1"/>
                </a:solidFill>
                <a:latin typeface="Times New Roman" pitchFamily="18" charset="0"/>
                <a:cs typeface="Times New Roman" pitchFamily="18" charset="0"/>
                <a:hlinkClick r:id="rId3" tooltip="Психика"/>
              </a:rPr>
              <a:t>психических</a:t>
            </a:r>
            <a:r>
              <a:rPr lang="ru-RU" sz="1800" b="1" dirty="0">
                <a:solidFill>
                  <a:schemeClr val="accent1"/>
                </a:solidFill>
                <a:latin typeface="Times New Roman" pitchFamily="18" charset="0"/>
                <a:cs typeface="Times New Roman" pitchFamily="18" charset="0"/>
              </a:rPr>
              <a:t> </a:t>
            </a:r>
            <a:r>
              <a:rPr lang="ru-RU" sz="1800" b="1" dirty="0">
                <a:solidFill>
                  <a:schemeClr val="accent1"/>
                </a:solidFill>
                <a:latin typeface="Times New Roman" pitchFamily="18" charset="0"/>
                <a:cs typeface="Times New Roman" pitchFamily="18" charset="0"/>
                <a:hlinkClick r:id="rId4" tooltip="Психический процесс"/>
              </a:rPr>
              <a:t>процессов</a:t>
            </a:r>
            <a:r>
              <a:rPr lang="ru-RU" sz="1800" b="1" dirty="0">
                <a:solidFill>
                  <a:schemeClr val="accent1"/>
                </a:solidFill>
                <a:latin typeface="Times New Roman" pitchFamily="18" charset="0"/>
                <a:cs typeface="Times New Roman" pitchFamily="18" charset="0"/>
              </a:rPr>
              <a:t> без использования </a:t>
            </a:r>
            <a:r>
              <a:rPr lang="ru-RU" sz="1800" b="1" dirty="0" smtClean="0">
                <a:solidFill>
                  <a:schemeClr val="accent1"/>
                </a:solidFill>
                <a:latin typeface="Times New Roman" pitchFamily="18" charset="0"/>
                <a:cs typeface="Times New Roman" pitchFamily="18" charset="0"/>
              </a:rPr>
              <a:t>каких-либо</a:t>
            </a:r>
            <a:r>
              <a:rPr lang="ru-RU" sz="1800" b="1" dirty="0">
                <a:solidFill>
                  <a:schemeClr val="accent1"/>
                </a:solidFill>
                <a:latin typeface="Times New Roman" pitchFamily="18" charset="0"/>
                <a:cs typeface="Times New Roman" pitchFamily="18" charset="0"/>
              </a:rPr>
              <a:t> </a:t>
            </a:r>
            <a:r>
              <a:rPr lang="ru-RU" sz="1800" b="1" dirty="0">
                <a:solidFill>
                  <a:schemeClr val="accent1"/>
                </a:solidFill>
                <a:latin typeface="Times New Roman" pitchFamily="18" charset="0"/>
                <a:cs typeface="Times New Roman" pitchFamily="18" charset="0"/>
                <a:hlinkClick r:id="rId5" tooltip="Инструмент"/>
              </a:rPr>
              <a:t>инструментов</a:t>
            </a:r>
            <a:r>
              <a:rPr lang="ru-RU" sz="1800" b="1" dirty="0">
                <a:solidFill>
                  <a:schemeClr val="accent1"/>
                </a:solidFill>
                <a:latin typeface="Times New Roman" pitchFamily="18" charset="0"/>
                <a:cs typeface="Times New Roman" pitchFamily="18" charset="0"/>
              </a:rPr>
              <a:t> или </a:t>
            </a:r>
            <a:r>
              <a:rPr lang="ru-RU" sz="1800" b="1" dirty="0">
                <a:solidFill>
                  <a:schemeClr val="accent1"/>
                </a:solidFill>
                <a:latin typeface="Times New Roman" pitchFamily="18" charset="0"/>
                <a:cs typeface="Times New Roman" pitchFamily="18" charset="0"/>
                <a:hlinkClick r:id="rId6" tooltip="Эталон"/>
              </a:rPr>
              <a:t>эталонов</a:t>
            </a:r>
            <a:r>
              <a:rPr lang="ru-RU" sz="1800" b="1" dirty="0">
                <a:solidFill>
                  <a:schemeClr val="accent1"/>
                </a:solidFill>
                <a:latin typeface="Times New Roman" pitchFamily="18" charset="0"/>
                <a:cs typeface="Times New Roman" pitchFamily="18" charset="0"/>
              </a:rPr>
              <a:t>.</a:t>
            </a:r>
            <a:br>
              <a:rPr lang="ru-RU" sz="1800" b="1" dirty="0">
                <a:solidFill>
                  <a:schemeClr val="accent1"/>
                </a:solidFill>
                <a:latin typeface="Times New Roman" pitchFamily="18" charset="0"/>
                <a:cs typeface="Times New Roman" pitchFamily="18" charset="0"/>
              </a:rPr>
            </a:br>
            <a:r>
              <a:rPr lang="ru-RU" sz="1800" b="1" dirty="0">
                <a:solidFill>
                  <a:schemeClr val="accent1"/>
                </a:solidFill>
                <a:latin typeface="Times New Roman" pitchFamily="18" charset="0"/>
                <a:cs typeface="Times New Roman" pitchFamily="18" charset="0"/>
              </a:rPr>
              <a:t>Интроспекция — метод углубленного исследования и познания человеком моментов собственной активности: отдельных мыслей, образов, чувств, переживаний, актов мышления как деятельности разума, структурирующего сознание, и т. п.</a:t>
            </a:r>
            <a:br>
              <a:rPr lang="ru-RU" sz="1800" b="1" dirty="0">
                <a:solidFill>
                  <a:schemeClr val="accent1"/>
                </a:solidFill>
                <a:latin typeface="Times New Roman" pitchFamily="18" charset="0"/>
                <a:cs typeface="Times New Roman" pitchFamily="18" charset="0"/>
              </a:rPr>
            </a:br>
            <a:endParaRPr lang="ru-RU" sz="1800" b="1" dirty="0">
              <a:solidFill>
                <a:schemeClr val="accent1"/>
              </a:solidFill>
              <a:latin typeface="Times New Roman" pitchFamily="18" charset="0"/>
              <a:cs typeface="Times New Roman" pitchFamily="18" charset="0"/>
            </a:endParaRPr>
          </a:p>
        </p:txBody>
      </p:sp>
      <p:pic>
        <p:nvPicPr>
          <p:cNvPr id="10242" name="Picture 2" descr="http://3.bp.blogspot.com/-SY55dHdIZ-8/TivCPSRMJoI/AAAAAAAAGzQ/6Jyd-Nsb0l8/s1600/Capture%20d%E2%80%99%C3%A9cran%202011-07-23%20%C3%A0%2017.50.1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536" y="2420888"/>
            <a:ext cx="4105275" cy="397192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velnosty.ru/wp-content/uploads/2015/10/samonabljudenie-v-psihologii-eto-3.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08104" y="2420887"/>
            <a:ext cx="3024336" cy="4151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65902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361</TotalTime>
  <Words>176</Words>
  <Application>Microsoft Office PowerPoint</Application>
  <PresentationFormat>Экран (4:3)</PresentationFormat>
  <Paragraphs>28</Paragraphs>
  <Slides>20</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Департамент образования города Москвы Государственное бюджетное образовательное учреждение среднего профессионального образования города Москвы Колледж связи № 54</vt:lpstr>
      <vt:lpstr>Презентация PowerPoint</vt:lpstr>
      <vt:lpstr>Презентация PowerPoint</vt:lpstr>
      <vt:lpstr>Первый этап –психология как наука о душе</vt:lpstr>
      <vt:lpstr>Демокрит-греческий философ V-IV вв до нэ</vt:lpstr>
      <vt:lpstr>Презентация PowerPoint</vt:lpstr>
      <vt:lpstr>Презентация PowerPoint</vt:lpstr>
      <vt:lpstr>Презентация PowerPoint</vt:lpstr>
      <vt:lpstr>Интроспекция или самонаблюдение- метод психологического исследования, который заключается в наблюдении собственных психических процессов без использования каких-либо инструментов или эталонов. Интроспекция — метод углубленного исследования и познания человеком моментов собственной активности: отдельных мыслей, образов, чувств, переживаний, актов мышления как деятельности разума, структурирующего сознание, и т. п. </vt:lpstr>
      <vt:lpstr>Презентация PowerPoint</vt:lpstr>
      <vt:lpstr>Презентация PowerPoint</vt:lpstr>
      <vt:lpstr>Презентация PowerPoint</vt:lpstr>
      <vt:lpstr>Презентация PowerPoint</vt:lpstr>
      <vt:lpstr>Презентация PowerPoint</vt:lpstr>
      <vt:lpstr>  В целом, бихевиоризм оказал большое влияние на развитие психотерапии, методы программированного обучения.                                                         Практика Человек полностью зависит от своей среды, и всякая свобода действий, которой, как ему кажется, он может пользоваться – чистая иллюзия. Одна из главных причин сделавших нас такими, какие мы есть, связана с нашей склонностью подражать поведению других людей с учетом того, насколько благоприятны, могут быть результаты такого подражания для нас. Таким образом, на человека влияют не только внешние условия: он также постоянно должен предвидеть последствия своего поведения путем его самостоятельной оценки.                                                  Вклад в психологию Подняли эксперимент на высокую ступень исследования. В результате проделанной работы было выявлено 16 типов поведения. (перцептивное поведение, защитное, индуктивное, привычное, утилитарное, ролевое, сценарное, моделирующее, уравновешивающее, освобождающее, атрибутивное, экспрессивное, автономное, утверждающее, исследовательское, эмпатическое.) </vt:lpstr>
      <vt:lpstr>4 этап . Психология, как наука, изучающая факты, закономерности и механизмы психики. На современном этапе развития психологии, начиная с середины XX в., она превратилась в многоотраслевую, прикладную область знаний, обслуживающую интересы практической деятельности людей и общества.</vt:lpstr>
      <vt:lpstr>Зарубежная психологическая наука использует различные подходы к осмыслению психики человека: психоаналитический (З. Фрейд, А. Адлер, К. Юнг, К. Хорни, Э. Фромм и др.),бихевиористской (Д. Утсон, Э. Толмен, К. Халл, Р. Бейлз, Б. Скиннер и др.),когнитивистский (У. Найссер, А. Пайвио, Ф. Хайдер, Ф. Фестингер и др.),гуманистический (Г. Олпорт, Г. Мюррей, Г. Мэрфи, А. Маслоу, К. Роджерс и др.).  Российская психологическая наука придерживается диалектико – материалистического взгляда на происхождение психики. В советский период ее исследования носили неоднозначный характер. В них активно участвовали П.П. Блонский, Л.С. Выготский, К.Н. Корнилов, С.Л. Рубинштейн, Д.Н. Узнадзе и др. С началом сталинских репрессий в 30-е годы XX в. эти исследования прекратились на тридцать лет.</vt:lpstr>
      <vt:lpstr> Современная психология – это достаточно разветвленный комплекс наук, который продолжает развиваться очень быстрыми темпами (каждые 4 – 5 лет возникает новое направление). Тем не менее можно выделить фундаментальные отрасли психологической науки и специальные. Обратимся к классификации, представленной Р. С. Немовым (1995). Общая психология 1. Психология познавательных процессов и состояний.2. Психология личности. 3. Психология индивидуальных различий.4. Возрастная психология. 5. Социальная психология.6. Зоопсихология.7. Психофизиология. Некоторые специальные отрасли психологических исследований 1. Педагогическая психология.2. Медицинская психология.3. Военная психология.4. Юридическая психология.5. Космическая психология. 6. Инженерная психология.7. Экономическая психология.8. Психология управления. </vt:lpstr>
      <vt:lpstr>4 этап Психология, как наука, изучающая факты, закономерности и механизмы психики На современном этапе развития психологии, начиная с середины XX в., она превратилась в многоотраслевую, прикладную область знаний, обслуживающую интересы практической деятельности людей и общества.</vt:lpstr>
      <vt:lpstr>Главный объект исследования всей системы психологических дисциплин - человек, его психические процессы, состояния и свойства.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Департамент образования города Москвы Государственное бюджетное образовательное учреждение среднего профессионального образования города Москвы Колледж связи № 54</dc:title>
  <cp:lastModifiedBy>Ирина</cp:lastModifiedBy>
  <cp:revision>35</cp:revision>
  <dcterms:modified xsi:type="dcterms:W3CDTF">2016-06-25T16:38:13Z</dcterms:modified>
</cp:coreProperties>
</file>