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0AD1F1E-1CC7-43DA-9E85-2E196A165222}" type="datetimeFigureOut">
              <a:rPr lang="ru-RU" smtClean="0"/>
              <a:t>02.12.2012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AD1F1E-1CC7-43DA-9E85-2E196A165222}" type="datetimeFigureOut">
              <a:rPr lang="ru-RU" smtClean="0"/>
              <a:t>02.12.2012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AD1F1E-1CC7-43DA-9E85-2E196A165222}" type="datetimeFigureOut">
              <a:rPr lang="ru-RU" smtClean="0"/>
              <a:t>02.12.2012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AD1F1E-1CC7-43DA-9E85-2E196A165222}" type="datetimeFigureOut">
              <a:rPr lang="ru-RU" smtClean="0"/>
              <a:t>02.12.2012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0AD1F1E-1CC7-43DA-9E85-2E196A165222}" type="datetimeFigureOut">
              <a:rPr lang="ru-RU" smtClean="0"/>
              <a:t>02.12.2012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0AD1F1E-1CC7-43DA-9E85-2E196A165222}" type="datetimeFigureOut">
              <a:rPr lang="ru-RU" smtClean="0"/>
              <a:t>02.12.2012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0AD1F1E-1CC7-43DA-9E85-2E196A165222}" type="datetimeFigureOut">
              <a:rPr lang="ru-RU" smtClean="0"/>
              <a:t>02.12.2012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0AD1F1E-1CC7-43DA-9E85-2E196A165222}" type="datetimeFigureOut">
              <a:rPr lang="ru-RU" smtClean="0"/>
              <a:t>02.12.2012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AD1F1E-1CC7-43DA-9E85-2E196A165222}" type="datetimeFigureOut">
              <a:rPr lang="ru-RU" smtClean="0"/>
              <a:t>02.12.2012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AD1F1E-1CC7-43DA-9E85-2E196A165222}" type="datetimeFigureOut">
              <a:rPr lang="ru-RU" smtClean="0"/>
              <a:t>02.12.2012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AD1F1E-1CC7-43DA-9E85-2E196A165222}" type="datetimeFigureOut">
              <a:rPr lang="ru-RU" smtClean="0"/>
              <a:t>02.12.2012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60C1C8-822E-4599-9F61-7D6B948F94B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D1F1E-1CC7-43DA-9E85-2E196A165222}" type="datetimeFigureOut">
              <a:rPr lang="ru-RU" smtClean="0"/>
              <a:t>02.12.2012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0C1C8-822E-4599-9F61-7D6B948F94B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40768"/>
            <a:ext cx="8229600" cy="2520280"/>
          </a:xfrm>
        </p:spPr>
        <p:style>
          <a:lnRef idx="1">
            <a:schemeClr val="accent3"/>
          </a:lnRef>
          <a:fillRef idx="2">
            <a:schemeClr val="accent3"/>
          </a:fillRef>
          <a:effectRef idx="1">
            <a:schemeClr val="accent3"/>
          </a:effectRef>
          <a:fontRef idx="minor">
            <a:schemeClr val="dk1"/>
          </a:fontRef>
        </p:style>
        <p:txBody>
          <a:bodyPr>
            <a:normAutofit/>
          </a:bodyPr>
          <a:lstStyle/>
          <a:p>
            <a:r>
              <a:rPr lang="ru-RU" sz="3600" b="1" dirty="0" smtClean="0">
                <a:solidFill>
                  <a:schemeClr val="accent3">
                    <a:lumMod val="75000"/>
                  </a:schemeClr>
                </a:solidFill>
              </a:rPr>
              <a:t>Множественное число существительных</a:t>
            </a:r>
            <a:endParaRPr lang="ru-RU" sz="3600" b="1"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08720"/>
            <a:ext cx="7704856" cy="5016758"/>
          </a:xfrm>
          <a:prstGeom prst="rect">
            <a:avLst/>
          </a:prstGeom>
        </p:spPr>
        <p:txBody>
          <a:bodyPr wrap="square">
            <a:spAutoFit/>
          </a:bodyPr>
          <a:lstStyle/>
          <a:p>
            <a:r>
              <a:rPr lang="ru-RU" sz="2000" b="1" dirty="0" smtClean="0">
                <a:solidFill>
                  <a:schemeClr val="accent4">
                    <a:lumMod val="75000"/>
                  </a:schemeClr>
                </a:solidFill>
              </a:rPr>
              <a:t>Некоторые существительные в английском языке используются только в форме единственного числа:</a:t>
            </a:r>
          </a:p>
          <a:p>
            <a:r>
              <a:rPr lang="en-US" sz="2000" b="1" dirty="0" smtClean="0">
                <a:solidFill>
                  <a:schemeClr val="accent3">
                    <a:lumMod val="75000"/>
                  </a:schemeClr>
                </a:solidFill>
              </a:rPr>
              <a:t>luggage (</a:t>
            </a:r>
            <a:r>
              <a:rPr lang="ru-RU" sz="2000" b="1" dirty="0" smtClean="0">
                <a:solidFill>
                  <a:schemeClr val="accent3">
                    <a:lumMod val="75000"/>
                  </a:schemeClr>
                </a:solidFill>
              </a:rPr>
              <a:t>багаж)</a:t>
            </a:r>
            <a:br>
              <a:rPr lang="ru-RU" sz="2000" b="1" dirty="0" smtClean="0">
                <a:solidFill>
                  <a:schemeClr val="accent3">
                    <a:lumMod val="75000"/>
                  </a:schemeClr>
                </a:solidFill>
              </a:rPr>
            </a:br>
            <a:r>
              <a:rPr lang="en-US" sz="2000" b="1" dirty="0" smtClean="0">
                <a:solidFill>
                  <a:schemeClr val="accent3">
                    <a:lumMod val="75000"/>
                  </a:schemeClr>
                </a:solidFill>
              </a:rPr>
              <a:t>news (</a:t>
            </a:r>
            <a:r>
              <a:rPr lang="ru-RU" sz="2000" b="1" dirty="0" smtClean="0">
                <a:solidFill>
                  <a:schemeClr val="accent3">
                    <a:lumMod val="75000"/>
                  </a:schemeClr>
                </a:solidFill>
              </a:rPr>
              <a:t>новости)</a:t>
            </a:r>
            <a:br>
              <a:rPr lang="ru-RU" sz="2000" b="1" dirty="0" smtClean="0">
                <a:solidFill>
                  <a:schemeClr val="accent3">
                    <a:lumMod val="75000"/>
                  </a:schemeClr>
                </a:solidFill>
              </a:rPr>
            </a:br>
            <a:r>
              <a:rPr lang="en-US" sz="2000" b="1" dirty="0" smtClean="0">
                <a:solidFill>
                  <a:schemeClr val="accent3">
                    <a:lumMod val="75000"/>
                  </a:schemeClr>
                </a:solidFill>
              </a:rPr>
              <a:t>advice (</a:t>
            </a:r>
            <a:r>
              <a:rPr lang="ru-RU" sz="2000" b="1" dirty="0" smtClean="0">
                <a:solidFill>
                  <a:schemeClr val="accent3">
                    <a:lumMod val="75000"/>
                  </a:schemeClr>
                </a:solidFill>
              </a:rPr>
              <a:t>совет)</a:t>
            </a:r>
            <a:br>
              <a:rPr lang="ru-RU" sz="2000" b="1" dirty="0" smtClean="0">
                <a:solidFill>
                  <a:schemeClr val="accent3">
                    <a:lumMod val="75000"/>
                  </a:schemeClr>
                </a:solidFill>
              </a:rPr>
            </a:br>
            <a:r>
              <a:rPr lang="en-US" sz="2000" b="1" dirty="0" smtClean="0">
                <a:solidFill>
                  <a:schemeClr val="accent3">
                    <a:lumMod val="75000"/>
                  </a:schemeClr>
                </a:solidFill>
              </a:rPr>
              <a:t>information (</a:t>
            </a:r>
            <a:r>
              <a:rPr lang="ru-RU" sz="2000" b="1" dirty="0" smtClean="0">
                <a:solidFill>
                  <a:schemeClr val="accent3">
                    <a:lumMod val="75000"/>
                  </a:schemeClr>
                </a:solidFill>
              </a:rPr>
              <a:t>сведения)</a:t>
            </a:r>
            <a:br>
              <a:rPr lang="ru-RU" sz="2000" b="1" dirty="0" smtClean="0">
                <a:solidFill>
                  <a:schemeClr val="accent3">
                    <a:lumMod val="75000"/>
                  </a:schemeClr>
                </a:solidFill>
              </a:rPr>
            </a:br>
            <a:r>
              <a:rPr lang="en-US" sz="2000" b="1" dirty="0" smtClean="0">
                <a:solidFill>
                  <a:schemeClr val="accent3">
                    <a:lumMod val="75000"/>
                  </a:schemeClr>
                </a:solidFill>
              </a:rPr>
              <a:t>furniture (</a:t>
            </a:r>
            <a:r>
              <a:rPr lang="ru-RU" sz="2000" b="1" dirty="0" smtClean="0">
                <a:solidFill>
                  <a:schemeClr val="accent3">
                    <a:lumMod val="75000"/>
                  </a:schemeClr>
                </a:solidFill>
              </a:rPr>
              <a:t>мебель)</a:t>
            </a:r>
            <a:br>
              <a:rPr lang="ru-RU" sz="2000" b="1" dirty="0" smtClean="0">
                <a:solidFill>
                  <a:schemeClr val="accent3">
                    <a:lumMod val="75000"/>
                  </a:schemeClr>
                </a:solidFill>
              </a:rPr>
            </a:br>
            <a:r>
              <a:rPr lang="en-US" sz="2000" b="1" dirty="0" smtClean="0">
                <a:solidFill>
                  <a:schemeClr val="accent3">
                    <a:lumMod val="75000"/>
                  </a:schemeClr>
                </a:solidFill>
              </a:rPr>
              <a:t>scenery (</a:t>
            </a:r>
            <a:r>
              <a:rPr lang="ru-RU" sz="2000" b="1" dirty="0" smtClean="0">
                <a:solidFill>
                  <a:schemeClr val="accent3">
                    <a:lumMod val="75000"/>
                  </a:schemeClr>
                </a:solidFill>
              </a:rPr>
              <a:t>пейзаж)</a:t>
            </a:r>
            <a:br>
              <a:rPr lang="ru-RU" sz="2000" b="1" dirty="0" smtClean="0">
                <a:solidFill>
                  <a:schemeClr val="accent3">
                    <a:lumMod val="75000"/>
                  </a:schemeClr>
                </a:solidFill>
              </a:rPr>
            </a:br>
            <a:r>
              <a:rPr lang="ru-RU" sz="2000" b="1" dirty="0" smtClean="0">
                <a:solidFill>
                  <a:schemeClr val="accent3">
                    <a:lumMod val="75000"/>
                  </a:schemeClr>
                </a:solidFill>
              </a:rPr>
              <a:t>и т.п.</a:t>
            </a:r>
            <a:br>
              <a:rPr lang="ru-RU" sz="2000" b="1" dirty="0" smtClean="0">
                <a:solidFill>
                  <a:schemeClr val="accent3">
                    <a:lumMod val="75000"/>
                  </a:schemeClr>
                </a:solidFill>
              </a:rPr>
            </a:br>
            <a:r>
              <a:rPr lang="ru-RU" sz="2000" b="1" dirty="0" smtClean="0">
                <a:solidFill>
                  <a:schemeClr val="accent3">
                    <a:lumMod val="75000"/>
                  </a:schemeClr>
                </a:solidFill>
              </a:rPr>
              <a:t/>
            </a:r>
            <a:br>
              <a:rPr lang="ru-RU" sz="2000" b="1" dirty="0" smtClean="0">
                <a:solidFill>
                  <a:schemeClr val="accent3">
                    <a:lumMod val="75000"/>
                  </a:schemeClr>
                </a:solidFill>
              </a:rPr>
            </a:br>
            <a:r>
              <a:rPr lang="ru-RU" sz="2000" b="1" dirty="0" smtClean="0">
                <a:solidFill>
                  <a:schemeClr val="accent4">
                    <a:lumMod val="75000"/>
                  </a:schemeClr>
                </a:solidFill>
              </a:rPr>
              <a:t>Например:</a:t>
            </a:r>
            <a:r>
              <a:rPr lang="ru-RU" sz="2000" b="1" dirty="0" smtClean="0">
                <a:solidFill>
                  <a:schemeClr val="accent3">
                    <a:lumMod val="75000"/>
                  </a:schemeClr>
                </a:solidFill>
              </a:rPr>
              <a:t/>
            </a:r>
            <a:br>
              <a:rPr lang="ru-RU" sz="2000" b="1" dirty="0" smtClean="0">
                <a:solidFill>
                  <a:schemeClr val="accent3">
                    <a:lumMod val="75000"/>
                  </a:schemeClr>
                </a:solidFill>
              </a:rPr>
            </a:br>
            <a:r>
              <a:rPr lang="en-US" sz="2000" b="1" dirty="0" smtClean="0">
                <a:solidFill>
                  <a:schemeClr val="accent4">
                    <a:lumMod val="75000"/>
                  </a:schemeClr>
                </a:solidFill>
              </a:rPr>
              <a:t>We have received no information. </a:t>
            </a:r>
            <a:r>
              <a:rPr lang="en-US" sz="2000" b="1" dirty="0" smtClean="0">
                <a:solidFill>
                  <a:schemeClr val="accent3">
                    <a:lumMod val="75000"/>
                  </a:schemeClr>
                </a:solidFill>
              </a:rPr>
              <a:t>(</a:t>
            </a:r>
            <a:r>
              <a:rPr lang="ru-RU" sz="2000" b="1" dirty="0" smtClean="0">
                <a:solidFill>
                  <a:schemeClr val="accent3">
                    <a:lumMod val="75000"/>
                  </a:schemeClr>
                </a:solidFill>
              </a:rPr>
              <a:t>А НЕ …</a:t>
            </a:r>
            <a:r>
              <a:rPr lang="en-US" sz="2000" b="1" dirty="0" smtClean="0">
                <a:solidFill>
                  <a:schemeClr val="accent3">
                    <a:lumMod val="75000"/>
                  </a:schemeClr>
                </a:solidFill>
              </a:rPr>
              <a:t>no </a:t>
            </a:r>
            <a:r>
              <a:rPr lang="en-US" sz="2000" b="1" dirty="0" err="1" smtClean="0">
                <a:solidFill>
                  <a:schemeClr val="accent3">
                    <a:lumMod val="75000"/>
                  </a:schemeClr>
                </a:solidFill>
              </a:rPr>
              <a:t>infomations</a:t>
            </a:r>
            <a:r>
              <a:rPr lang="en-US" sz="2000" b="1" dirty="0" smtClean="0">
                <a:solidFill>
                  <a:schemeClr val="accent3">
                    <a:lumMod val="75000"/>
                  </a:schemeClr>
                </a:solidFill>
              </a:rPr>
              <a:t>.)</a:t>
            </a:r>
            <a:br>
              <a:rPr lang="en-US" sz="2000" b="1" dirty="0" smtClean="0">
                <a:solidFill>
                  <a:schemeClr val="accent3">
                    <a:lumMod val="75000"/>
                  </a:schemeClr>
                </a:solidFill>
              </a:rPr>
            </a:br>
            <a:r>
              <a:rPr lang="ru-RU" sz="2000" b="1" dirty="0" smtClean="0">
                <a:solidFill>
                  <a:schemeClr val="accent3">
                    <a:lumMod val="75000"/>
                  </a:schemeClr>
                </a:solidFill>
              </a:rPr>
              <a:t>Мы не получили никаких сведений.</a:t>
            </a:r>
            <a:br>
              <a:rPr lang="ru-RU" sz="2000" b="1" dirty="0" smtClean="0">
                <a:solidFill>
                  <a:schemeClr val="accent3">
                    <a:lumMod val="75000"/>
                  </a:schemeClr>
                </a:solidFill>
              </a:rPr>
            </a:br>
            <a:r>
              <a:rPr lang="ru-RU" sz="2000" b="1" dirty="0" smtClean="0">
                <a:solidFill>
                  <a:schemeClr val="accent3">
                    <a:lumMod val="75000"/>
                  </a:schemeClr>
                </a:solidFill>
              </a:rPr>
              <a:t/>
            </a:r>
            <a:br>
              <a:rPr lang="ru-RU" sz="2000" b="1" dirty="0" smtClean="0">
                <a:solidFill>
                  <a:schemeClr val="accent3">
                    <a:lumMod val="75000"/>
                  </a:schemeClr>
                </a:solidFill>
              </a:rPr>
            </a:br>
            <a:r>
              <a:rPr lang="en-US" sz="2000" b="1" dirty="0" smtClean="0">
                <a:solidFill>
                  <a:schemeClr val="accent4">
                    <a:lumMod val="75000"/>
                  </a:schemeClr>
                </a:solidFill>
              </a:rPr>
              <a:t>We need to buy some furniture. </a:t>
            </a:r>
            <a:r>
              <a:rPr lang="en-US" sz="2000" b="1" dirty="0" smtClean="0">
                <a:solidFill>
                  <a:schemeClr val="accent3">
                    <a:lumMod val="75000"/>
                  </a:schemeClr>
                </a:solidFill>
              </a:rPr>
              <a:t>(</a:t>
            </a:r>
            <a:r>
              <a:rPr lang="ru-RU" sz="2000" b="1" dirty="0" smtClean="0">
                <a:solidFill>
                  <a:schemeClr val="accent3">
                    <a:lumMod val="75000"/>
                  </a:schemeClr>
                </a:solidFill>
              </a:rPr>
              <a:t>А НЕ …</a:t>
            </a:r>
            <a:r>
              <a:rPr lang="en-US" sz="2000" b="1" dirty="0" smtClean="0">
                <a:solidFill>
                  <a:schemeClr val="accent3">
                    <a:lumMod val="75000"/>
                  </a:schemeClr>
                </a:solidFill>
              </a:rPr>
              <a:t>some </a:t>
            </a:r>
            <a:r>
              <a:rPr lang="en-US" sz="2000" b="1" dirty="0" err="1" smtClean="0">
                <a:solidFill>
                  <a:schemeClr val="accent3">
                    <a:lumMod val="75000"/>
                  </a:schemeClr>
                </a:solidFill>
              </a:rPr>
              <a:t>furnitures</a:t>
            </a:r>
            <a:r>
              <a:rPr lang="en-US" sz="2000" b="1" dirty="0" smtClean="0">
                <a:solidFill>
                  <a:schemeClr val="accent3">
                    <a:lumMod val="75000"/>
                  </a:schemeClr>
                </a:solidFill>
              </a:rPr>
              <a:t>.)</a:t>
            </a:r>
            <a:br>
              <a:rPr lang="en-US" sz="2000" b="1" dirty="0" smtClean="0">
                <a:solidFill>
                  <a:schemeClr val="accent3">
                    <a:lumMod val="75000"/>
                  </a:schemeClr>
                </a:solidFill>
              </a:rPr>
            </a:br>
            <a:r>
              <a:rPr lang="ru-RU" sz="2000" b="1" dirty="0" smtClean="0">
                <a:solidFill>
                  <a:schemeClr val="accent3">
                    <a:lumMod val="75000"/>
                  </a:schemeClr>
                </a:solidFill>
              </a:rPr>
              <a:t>Нам нужно купить мебели. </a:t>
            </a:r>
            <a:endParaRPr lang="ru-RU" sz="2000" b="1" dirty="0">
              <a:solidFill>
                <a:schemeClr val="accent3">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064896" cy="5940088"/>
          </a:xfrm>
          <a:prstGeom prst="rect">
            <a:avLst/>
          </a:prstGeom>
        </p:spPr>
        <p:txBody>
          <a:bodyPr wrap="square">
            <a:spAutoFit/>
          </a:bodyPr>
          <a:lstStyle/>
          <a:p>
            <a:r>
              <a:rPr lang="en-US" sz="2000" b="1" dirty="0" err="1" smtClean="0">
                <a:solidFill>
                  <a:schemeClr val="accent3">
                    <a:lumMod val="75000"/>
                  </a:schemeClr>
                </a:solidFill>
              </a:rPr>
              <a:t>Упражнение</a:t>
            </a:r>
            <a:r>
              <a:rPr lang="ru-RU" sz="2000" b="1" dirty="0" smtClean="0">
                <a:solidFill>
                  <a:schemeClr val="accent3">
                    <a:lumMod val="75000"/>
                  </a:schemeClr>
                </a:solidFill>
              </a:rPr>
              <a:t> 1</a:t>
            </a:r>
            <a:r>
              <a:rPr lang="en-US" sz="2000" b="1" dirty="0" smtClean="0">
                <a:solidFill>
                  <a:schemeClr val="accent3">
                    <a:lumMod val="75000"/>
                  </a:schemeClr>
                </a:solidFill>
              </a:rPr>
              <a:t>. </a:t>
            </a:r>
            <a:r>
              <a:rPr lang="en-US" sz="2000" b="1" dirty="0" err="1" smtClean="0">
                <a:solidFill>
                  <a:schemeClr val="accent3">
                    <a:lumMod val="75000"/>
                  </a:schemeClr>
                </a:solidFill>
              </a:rPr>
              <a:t>Поставьте</a:t>
            </a:r>
            <a:r>
              <a:rPr lang="en-US" sz="2000" b="1" dirty="0" smtClean="0">
                <a:solidFill>
                  <a:schemeClr val="accent3">
                    <a:lumMod val="75000"/>
                  </a:schemeClr>
                </a:solidFill>
              </a:rPr>
              <a:t> </a:t>
            </a:r>
            <a:r>
              <a:rPr lang="en-US" sz="2000" b="1" dirty="0" err="1" smtClean="0">
                <a:solidFill>
                  <a:schemeClr val="accent3">
                    <a:lumMod val="75000"/>
                  </a:schemeClr>
                </a:solidFill>
              </a:rPr>
              <a:t>следующие</a:t>
            </a:r>
            <a:r>
              <a:rPr lang="en-US" sz="2000" b="1" dirty="0" smtClean="0">
                <a:solidFill>
                  <a:schemeClr val="accent3">
                    <a:lumMod val="75000"/>
                  </a:schemeClr>
                </a:solidFill>
              </a:rPr>
              <a:t> </a:t>
            </a:r>
            <a:r>
              <a:rPr lang="en-US" sz="2000" b="1" dirty="0" err="1" smtClean="0">
                <a:solidFill>
                  <a:schemeClr val="accent3">
                    <a:lumMod val="75000"/>
                  </a:schemeClr>
                </a:solidFill>
              </a:rPr>
              <a:t>предложения</a:t>
            </a:r>
            <a:r>
              <a:rPr lang="en-US" sz="2000" b="1" dirty="0" smtClean="0">
                <a:solidFill>
                  <a:schemeClr val="accent3">
                    <a:lumMod val="75000"/>
                  </a:schemeClr>
                </a:solidFill>
              </a:rPr>
              <a:t> </a:t>
            </a:r>
            <a:r>
              <a:rPr lang="en-US" sz="2000" b="1" dirty="0" err="1" smtClean="0">
                <a:solidFill>
                  <a:schemeClr val="accent3">
                    <a:lumMod val="75000"/>
                  </a:schemeClr>
                </a:solidFill>
              </a:rPr>
              <a:t>во</a:t>
            </a:r>
            <a:r>
              <a:rPr lang="en-US" sz="2000" b="1" dirty="0" smtClean="0">
                <a:solidFill>
                  <a:schemeClr val="accent3">
                    <a:lumMod val="75000"/>
                  </a:schemeClr>
                </a:solidFill>
              </a:rPr>
              <a:t> </a:t>
            </a:r>
            <a:r>
              <a:rPr lang="en-US" sz="2000" b="1" dirty="0" err="1" smtClean="0">
                <a:solidFill>
                  <a:schemeClr val="accent3">
                    <a:lumMod val="75000"/>
                  </a:schemeClr>
                </a:solidFill>
              </a:rPr>
              <a:t>множественное</a:t>
            </a:r>
            <a:r>
              <a:rPr lang="en-US" sz="2000" b="1" dirty="0" smtClean="0">
                <a:solidFill>
                  <a:schemeClr val="accent3">
                    <a:lumMod val="75000"/>
                  </a:schemeClr>
                </a:solidFill>
              </a:rPr>
              <a:t> </a:t>
            </a:r>
            <a:r>
              <a:rPr lang="en-US" sz="2000" b="1" dirty="0" err="1" smtClean="0">
                <a:solidFill>
                  <a:schemeClr val="accent3">
                    <a:lumMod val="75000"/>
                  </a:schemeClr>
                </a:solidFill>
              </a:rPr>
              <a:t>число</a:t>
            </a:r>
            <a:r>
              <a:rPr lang="en-US" sz="2000" b="1" dirty="0" smtClean="0">
                <a:solidFill>
                  <a:schemeClr val="accent3">
                    <a:lumMod val="75000"/>
                  </a:schemeClr>
                </a:solidFill>
              </a:rPr>
              <a:t>. </a:t>
            </a:r>
            <a:r>
              <a:rPr lang="en-US" sz="2000" b="1" dirty="0" smtClean="0">
                <a:solidFill>
                  <a:schemeClr val="accent4">
                    <a:lumMod val="75000"/>
                  </a:schemeClr>
                </a:solidFill>
              </a:rPr>
              <a:t/>
            </a:r>
            <a:br>
              <a:rPr lang="en-US" sz="2000" b="1" dirty="0" smtClean="0">
                <a:solidFill>
                  <a:schemeClr val="accent4">
                    <a:lumMod val="75000"/>
                  </a:schemeClr>
                </a:solidFill>
              </a:rPr>
            </a:br>
            <a:r>
              <a:rPr lang="en-US" sz="2000" b="1" dirty="0" smtClean="0">
                <a:solidFill>
                  <a:schemeClr val="accent4">
                    <a:lumMod val="75000"/>
                  </a:schemeClr>
                </a:solidFill>
              </a:rPr>
              <a:t>1. This is a star. 2. This is a boy. 3. This is a baby. 4. That is a plate. 5. That is a flower. 6. That is a bookshelf. 7. Is this a sofa? 8. Is this a bookcase? 9. Is this a man? 10. Is that a ball? 11. Is that a train? 12. Is that a plane? 13. Is the window open? 14. Is the door closed? 15. Is the boy near the window? 16. That is not a king</a:t>
            </a:r>
            <a:r>
              <a:rPr lang="ru-RU" sz="2000" b="1" dirty="0">
                <a:solidFill>
                  <a:schemeClr val="accent4">
                    <a:lumMod val="75000"/>
                  </a:schemeClr>
                </a:solidFill>
              </a:rPr>
              <a:t>.</a:t>
            </a:r>
            <a:r>
              <a:rPr lang="en-US" sz="2000" b="1" dirty="0" smtClean="0">
                <a:solidFill>
                  <a:schemeClr val="accent4">
                    <a:lumMod val="75000"/>
                  </a:schemeClr>
                </a:solidFill>
              </a:rPr>
              <a:t> 17. That is not a queen. 18. That is not a bus.   19. This isn't a mountain. 20. That isn't a goose. 21. This isn't a mouse. 22. It is a sheep. 23. It is a cigarette. 24. It is a cat. 25. It is not a girl. 26. It isn't a bag. 27.  </a:t>
            </a:r>
            <a:br>
              <a:rPr lang="en-US" sz="2000" b="1" dirty="0" smtClean="0">
                <a:solidFill>
                  <a:schemeClr val="accent4">
                    <a:lumMod val="75000"/>
                  </a:schemeClr>
                </a:solidFill>
              </a:rPr>
            </a:br>
            <a:r>
              <a:rPr lang="en-US" sz="2000" b="1" dirty="0" smtClean="0">
                <a:solidFill>
                  <a:schemeClr val="accent4">
                    <a:lumMod val="75000"/>
                  </a:schemeClr>
                </a:solidFill>
              </a:rPr>
              <a:t> </a:t>
            </a:r>
            <a:r>
              <a:rPr lang="en-US" sz="2000" b="1" dirty="0" err="1" smtClean="0">
                <a:solidFill>
                  <a:schemeClr val="accent3">
                    <a:lumMod val="75000"/>
                  </a:schemeClr>
                </a:solidFill>
              </a:rPr>
              <a:t>Упражнение</a:t>
            </a:r>
            <a:r>
              <a:rPr lang="en-US" sz="2000" b="1" dirty="0" smtClean="0">
                <a:solidFill>
                  <a:schemeClr val="accent3">
                    <a:lumMod val="75000"/>
                  </a:schemeClr>
                </a:solidFill>
              </a:rPr>
              <a:t> </a:t>
            </a:r>
            <a:r>
              <a:rPr lang="ru-RU" sz="2000" b="1" dirty="0" smtClean="0">
                <a:solidFill>
                  <a:schemeClr val="accent3">
                    <a:lumMod val="75000"/>
                  </a:schemeClr>
                </a:solidFill>
              </a:rPr>
              <a:t>2</a:t>
            </a:r>
            <a:r>
              <a:rPr lang="en-US" sz="2000" b="1" dirty="0" smtClean="0">
                <a:solidFill>
                  <a:schemeClr val="accent3">
                    <a:lumMod val="75000"/>
                  </a:schemeClr>
                </a:solidFill>
              </a:rPr>
              <a:t>. </a:t>
            </a:r>
            <a:r>
              <a:rPr lang="en-US" sz="2000" b="1" dirty="0" err="1" smtClean="0">
                <a:solidFill>
                  <a:schemeClr val="accent3">
                    <a:lumMod val="75000"/>
                  </a:schemeClr>
                </a:solidFill>
              </a:rPr>
              <a:t>Поставьте</a:t>
            </a:r>
            <a:r>
              <a:rPr lang="en-US" sz="2000" b="1" dirty="0" smtClean="0">
                <a:solidFill>
                  <a:schemeClr val="accent3">
                    <a:lumMod val="75000"/>
                  </a:schemeClr>
                </a:solidFill>
              </a:rPr>
              <a:t> </a:t>
            </a:r>
            <a:r>
              <a:rPr lang="en-US" sz="2000" b="1" dirty="0" err="1" smtClean="0">
                <a:solidFill>
                  <a:schemeClr val="accent3">
                    <a:lumMod val="75000"/>
                  </a:schemeClr>
                </a:solidFill>
              </a:rPr>
              <a:t>следующие</a:t>
            </a:r>
            <a:r>
              <a:rPr lang="en-US" sz="2000" b="1" dirty="0" smtClean="0">
                <a:solidFill>
                  <a:schemeClr val="accent3">
                    <a:lumMod val="75000"/>
                  </a:schemeClr>
                </a:solidFill>
              </a:rPr>
              <a:t> </a:t>
            </a:r>
            <a:r>
              <a:rPr lang="en-US" sz="2000" b="1" dirty="0" err="1" smtClean="0">
                <a:solidFill>
                  <a:schemeClr val="accent3">
                    <a:lumMod val="75000"/>
                  </a:schemeClr>
                </a:solidFill>
              </a:rPr>
              <a:t>предложения</a:t>
            </a:r>
            <a:r>
              <a:rPr lang="en-US" sz="2000" b="1" dirty="0" smtClean="0">
                <a:solidFill>
                  <a:schemeClr val="accent3">
                    <a:lumMod val="75000"/>
                  </a:schemeClr>
                </a:solidFill>
              </a:rPr>
              <a:t> </a:t>
            </a:r>
            <a:r>
              <a:rPr lang="en-US" sz="2000" b="1" dirty="0" err="1" smtClean="0">
                <a:solidFill>
                  <a:schemeClr val="accent3">
                    <a:lumMod val="75000"/>
                  </a:schemeClr>
                </a:solidFill>
              </a:rPr>
              <a:t>во</a:t>
            </a:r>
            <a:r>
              <a:rPr lang="en-US" sz="2000" b="1" dirty="0" smtClean="0">
                <a:solidFill>
                  <a:schemeClr val="accent3">
                    <a:lumMod val="75000"/>
                  </a:schemeClr>
                </a:solidFill>
              </a:rPr>
              <a:t> </a:t>
            </a:r>
            <a:r>
              <a:rPr lang="en-US" sz="2000" b="1" dirty="0" err="1" smtClean="0">
                <a:solidFill>
                  <a:schemeClr val="accent3">
                    <a:lumMod val="75000"/>
                  </a:schemeClr>
                </a:solidFill>
              </a:rPr>
              <a:t>множественное</a:t>
            </a:r>
            <a:r>
              <a:rPr lang="en-US" sz="2000" b="1" dirty="0" smtClean="0">
                <a:solidFill>
                  <a:schemeClr val="accent3">
                    <a:lumMod val="75000"/>
                  </a:schemeClr>
                </a:solidFill>
              </a:rPr>
              <a:t> </a:t>
            </a:r>
            <a:r>
              <a:rPr lang="en-US" sz="2000" b="1" dirty="0" err="1" smtClean="0">
                <a:solidFill>
                  <a:schemeClr val="accent3">
                    <a:lumMod val="75000"/>
                  </a:schemeClr>
                </a:solidFill>
              </a:rPr>
              <a:t>число</a:t>
            </a:r>
            <a:r>
              <a:rPr lang="en-US" sz="2000" b="1" dirty="0" smtClean="0">
                <a:solidFill>
                  <a:schemeClr val="accent3">
                    <a:lumMod val="75000"/>
                  </a:schemeClr>
                </a:solidFill>
              </a:rPr>
              <a:t>.</a:t>
            </a:r>
            <a:r>
              <a:rPr lang="en-US" sz="2000" b="1" dirty="0" smtClean="0">
                <a:solidFill>
                  <a:schemeClr val="accent4">
                    <a:lumMod val="75000"/>
                  </a:schemeClr>
                </a:solidFill>
              </a:rPr>
              <a:t/>
            </a:r>
            <a:br>
              <a:rPr lang="en-US" sz="2000" b="1" dirty="0" smtClean="0">
                <a:solidFill>
                  <a:schemeClr val="accent4">
                    <a:lumMod val="75000"/>
                  </a:schemeClr>
                </a:solidFill>
              </a:rPr>
            </a:br>
            <a:r>
              <a:rPr lang="en-US" sz="2000" b="1" dirty="0" smtClean="0">
                <a:solidFill>
                  <a:schemeClr val="accent4">
                    <a:lumMod val="75000"/>
                  </a:schemeClr>
                </a:solidFill>
              </a:rPr>
              <a:t>1. This man is an engineer. 2. That woman is my sister. 3. This child is my son, 4. That goose is big. 5. This mouse is white. 6. This man is a doc­tor. 7. That woman is my cousin. She is a teacher 8. That girl is my niece. She is a pupil. 9. This girl has a blue sweater. 10. This boy has a good coat. 11. My uncle has a large flat. 12. There is a table in the room. 13. I have a good pen. My pen is in my pocket. 14. There is a flower in the vase. 15. This child's foot is sore. </a:t>
            </a:r>
            <a:endParaRPr lang="en-US" sz="2000" b="1" dirty="0">
              <a:solidFill>
                <a:schemeClr val="accent4">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7488832" cy="4708981"/>
          </a:xfrm>
          <a:prstGeom prst="rect">
            <a:avLst/>
          </a:prstGeom>
        </p:spPr>
        <p:txBody>
          <a:bodyPr wrap="square">
            <a:spAutoFit/>
          </a:bodyPr>
          <a:lstStyle/>
          <a:p>
            <a:r>
              <a:rPr lang="ru-RU" sz="2000" b="1" dirty="0" smtClean="0">
                <a:solidFill>
                  <a:schemeClr val="accent3">
                    <a:lumMod val="75000"/>
                  </a:schemeClr>
                </a:solidFill>
              </a:rPr>
              <a:t>Упражнение </a:t>
            </a:r>
            <a:r>
              <a:rPr lang="en-US" sz="2000" b="1" dirty="0" smtClean="0">
                <a:solidFill>
                  <a:schemeClr val="accent3">
                    <a:lumMod val="75000"/>
                  </a:schemeClr>
                </a:solidFill>
              </a:rPr>
              <a:t>3</a:t>
            </a:r>
            <a:r>
              <a:rPr lang="en-US" sz="2000" b="1" dirty="0">
                <a:solidFill>
                  <a:schemeClr val="accent3">
                    <a:lumMod val="75000"/>
                  </a:schemeClr>
                </a:solidFill>
              </a:rPr>
              <a:t>. </a:t>
            </a:r>
            <a:r>
              <a:rPr lang="ru-RU" sz="2000" b="1" dirty="0">
                <a:solidFill>
                  <a:schemeClr val="accent3">
                    <a:lumMod val="75000"/>
                  </a:schemeClr>
                </a:solidFill>
              </a:rPr>
              <a:t>Поставьте выделенные курсивом существительные в форму множественного числа. Если необходимо, измените предложения. </a:t>
            </a:r>
          </a:p>
          <a:p>
            <a:r>
              <a:rPr lang="en-US" sz="2000" b="1" dirty="0" smtClean="0">
                <a:solidFill>
                  <a:schemeClr val="accent4">
                    <a:lumMod val="75000"/>
                  </a:schemeClr>
                </a:solidFill>
              </a:rPr>
              <a:t>1</a:t>
            </a:r>
            <a:r>
              <a:rPr lang="en-US" sz="2000" b="1" dirty="0">
                <a:solidFill>
                  <a:schemeClr val="accent4">
                    <a:lumMod val="75000"/>
                  </a:schemeClr>
                </a:solidFill>
              </a:rPr>
              <a:t>. A </a:t>
            </a:r>
            <a:r>
              <a:rPr lang="en-US" sz="2000" b="1" i="1" dirty="0">
                <a:solidFill>
                  <a:schemeClr val="accent4">
                    <a:lumMod val="75000"/>
                  </a:schemeClr>
                </a:solidFill>
              </a:rPr>
              <a:t>copy</a:t>
            </a:r>
            <a:r>
              <a:rPr lang="en-US" sz="2000" b="1" dirty="0">
                <a:solidFill>
                  <a:schemeClr val="accent4">
                    <a:lumMod val="75000"/>
                  </a:schemeClr>
                </a:solidFill>
              </a:rPr>
              <a:t> of the contract was sent to London. </a:t>
            </a:r>
            <a:br>
              <a:rPr lang="en-US" sz="2000" b="1" dirty="0">
                <a:solidFill>
                  <a:schemeClr val="accent4">
                    <a:lumMod val="75000"/>
                  </a:schemeClr>
                </a:solidFill>
              </a:rPr>
            </a:br>
            <a:r>
              <a:rPr lang="en-US" sz="2000" b="1" dirty="0">
                <a:solidFill>
                  <a:schemeClr val="accent4">
                    <a:lumMod val="75000"/>
                  </a:schemeClr>
                </a:solidFill>
              </a:rPr>
              <a:t>2. The last </a:t>
            </a:r>
            <a:r>
              <a:rPr lang="en-US" sz="2000" b="1" i="1" dirty="0">
                <a:solidFill>
                  <a:schemeClr val="accent4">
                    <a:lumMod val="75000"/>
                  </a:schemeClr>
                </a:solidFill>
              </a:rPr>
              <a:t>leaf</a:t>
            </a:r>
            <a:r>
              <a:rPr lang="en-US" sz="2000" b="1" dirty="0">
                <a:solidFill>
                  <a:schemeClr val="accent4">
                    <a:lumMod val="75000"/>
                  </a:schemeClr>
                </a:solidFill>
              </a:rPr>
              <a:t> fell from the </a:t>
            </a:r>
            <a:r>
              <a:rPr lang="en-US" sz="2000" b="1" i="1" dirty="0">
                <a:solidFill>
                  <a:schemeClr val="accent4">
                    <a:lumMod val="75000"/>
                  </a:schemeClr>
                </a:solidFill>
              </a:rPr>
              <a:t>tree</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3. The </a:t>
            </a:r>
            <a:r>
              <a:rPr lang="en-US" sz="2000" b="1" i="1" dirty="0">
                <a:solidFill>
                  <a:schemeClr val="accent4">
                    <a:lumMod val="75000"/>
                  </a:schemeClr>
                </a:solidFill>
              </a:rPr>
              <a:t>woman</a:t>
            </a:r>
            <a:r>
              <a:rPr lang="en-US" sz="2000" b="1" dirty="0">
                <a:solidFill>
                  <a:schemeClr val="accent4">
                    <a:lumMod val="75000"/>
                  </a:schemeClr>
                </a:solidFill>
              </a:rPr>
              <a:t> standing by the window is our </a:t>
            </a:r>
            <a:r>
              <a:rPr lang="en-US" sz="2000" b="1" i="1" dirty="0">
                <a:solidFill>
                  <a:schemeClr val="accent4">
                    <a:lumMod val="75000"/>
                  </a:schemeClr>
                </a:solidFill>
              </a:rPr>
              <a:t>secretary</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4. This </a:t>
            </a:r>
            <a:r>
              <a:rPr lang="en-US" sz="2000" b="1" i="1" dirty="0">
                <a:solidFill>
                  <a:schemeClr val="accent4">
                    <a:lumMod val="75000"/>
                  </a:schemeClr>
                </a:solidFill>
              </a:rPr>
              <a:t>shoe</a:t>
            </a:r>
            <a:r>
              <a:rPr lang="en-US" sz="2000" b="1" dirty="0">
                <a:solidFill>
                  <a:schemeClr val="accent4">
                    <a:lumMod val="75000"/>
                  </a:schemeClr>
                </a:solidFill>
              </a:rPr>
              <a:t> is too large for my </a:t>
            </a:r>
            <a:r>
              <a:rPr lang="en-US" sz="2000" b="1" i="1" dirty="0">
                <a:solidFill>
                  <a:schemeClr val="accent4">
                    <a:lumMod val="75000"/>
                  </a:schemeClr>
                </a:solidFill>
              </a:rPr>
              <a:t>foot</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5. “Is this </a:t>
            </a:r>
            <a:r>
              <a:rPr lang="en-US" sz="2000" b="1" i="1" dirty="0">
                <a:solidFill>
                  <a:schemeClr val="accent4">
                    <a:lumMod val="75000"/>
                  </a:schemeClr>
                </a:solidFill>
              </a:rPr>
              <a:t>worker</a:t>
            </a:r>
            <a:r>
              <a:rPr lang="en-US" sz="2000" b="1" dirty="0">
                <a:solidFill>
                  <a:schemeClr val="accent4">
                    <a:lumMod val="75000"/>
                  </a:schemeClr>
                </a:solidFill>
              </a:rPr>
              <a:t> an </a:t>
            </a:r>
            <a:r>
              <a:rPr lang="en-US" sz="2000" b="1" i="1" dirty="0">
                <a:solidFill>
                  <a:schemeClr val="accent4">
                    <a:lumMod val="75000"/>
                  </a:schemeClr>
                </a:solidFill>
              </a:rPr>
              <a:t>Englishman</a:t>
            </a:r>
            <a:r>
              <a:rPr lang="en-US" sz="2000" b="1" dirty="0">
                <a:solidFill>
                  <a:schemeClr val="accent4">
                    <a:lumMod val="75000"/>
                  </a:schemeClr>
                </a:solidFill>
              </a:rPr>
              <a:t> or a </a:t>
            </a:r>
            <a:r>
              <a:rPr lang="en-US" sz="2000" b="1" i="1" dirty="0">
                <a:solidFill>
                  <a:schemeClr val="accent4">
                    <a:lumMod val="75000"/>
                  </a:schemeClr>
                </a:solidFill>
              </a:rPr>
              <a:t>German</a:t>
            </a:r>
            <a:r>
              <a:rPr lang="en-US" sz="2000" b="1" dirty="0">
                <a:solidFill>
                  <a:schemeClr val="accent4">
                    <a:lumMod val="75000"/>
                  </a:schemeClr>
                </a:solidFill>
              </a:rPr>
              <a:t>?” — “He is a </a:t>
            </a:r>
            <a:r>
              <a:rPr lang="en-US" sz="2000" b="1" i="1" dirty="0">
                <a:solidFill>
                  <a:schemeClr val="accent4">
                    <a:lumMod val="75000"/>
                  </a:schemeClr>
                </a:solidFill>
              </a:rPr>
              <a:t>Frenchman</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6. The </a:t>
            </a:r>
            <a:r>
              <a:rPr lang="en-US" sz="2000" b="1" i="1" dirty="0">
                <a:solidFill>
                  <a:schemeClr val="accent4">
                    <a:lumMod val="75000"/>
                  </a:schemeClr>
                </a:solidFill>
              </a:rPr>
              <a:t>mouse</a:t>
            </a:r>
            <a:r>
              <a:rPr lang="en-US" sz="2000" b="1" dirty="0">
                <a:solidFill>
                  <a:schemeClr val="accent4">
                    <a:lumMod val="75000"/>
                  </a:schemeClr>
                </a:solidFill>
              </a:rPr>
              <a:t> was caught. </a:t>
            </a:r>
            <a:br>
              <a:rPr lang="en-US" sz="2000" b="1" dirty="0">
                <a:solidFill>
                  <a:schemeClr val="accent4">
                    <a:lumMod val="75000"/>
                  </a:schemeClr>
                </a:solidFill>
              </a:rPr>
            </a:br>
            <a:r>
              <a:rPr lang="en-US" sz="2000" b="1" dirty="0">
                <a:solidFill>
                  <a:schemeClr val="accent4">
                    <a:lumMod val="75000"/>
                  </a:schemeClr>
                </a:solidFill>
              </a:rPr>
              <a:t>7. What is the </a:t>
            </a:r>
            <a:r>
              <a:rPr lang="en-US" sz="2000" b="1" i="1" dirty="0">
                <a:solidFill>
                  <a:schemeClr val="accent4">
                    <a:lumMod val="75000"/>
                  </a:schemeClr>
                </a:solidFill>
              </a:rPr>
              <a:t>child’s name</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8. The </a:t>
            </a:r>
            <a:r>
              <a:rPr lang="en-US" sz="2000" b="1" i="1" dirty="0">
                <a:solidFill>
                  <a:schemeClr val="accent4">
                    <a:lumMod val="75000"/>
                  </a:schemeClr>
                </a:solidFill>
              </a:rPr>
              <a:t>roof</a:t>
            </a:r>
            <a:r>
              <a:rPr lang="en-US" sz="2000" b="1" dirty="0">
                <a:solidFill>
                  <a:schemeClr val="accent4">
                    <a:lumMod val="75000"/>
                  </a:schemeClr>
                </a:solidFill>
              </a:rPr>
              <a:t> of the </a:t>
            </a:r>
            <a:r>
              <a:rPr lang="en-US" sz="2000" b="1" i="1" dirty="0">
                <a:solidFill>
                  <a:schemeClr val="accent4">
                    <a:lumMod val="75000"/>
                  </a:schemeClr>
                </a:solidFill>
              </a:rPr>
              <a:t>house</a:t>
            </a:r>
            <a:r>
              <a:rPr lang="en-US" sz="2000" b="1" dirty="0">
                <a:solidFill>
                  <a:schemeClr val="accent4">
                    <a:lumMod val="75000"/>
                  </a:schemeClr>
                </a:solidFill>
              </a:rPr>
              <a:t> was covered with snow. </a:t>
            </a:r>
            <a:br>
              <a:rPr lang="en-US" sz="2000" b="1" dirty="0">
                <a:solidFill>
                  <a:schemeClr val="accent4">
                    <a:lumMod val="75000"/>
                  </a:schemeClr>
                </a:solidFill>
              </a:rPr>
            </a:br>
            <a:r>
              <a:rPr lang="en-US" sz="2000" b="1" dirty="0">
                <a:solidFill>
                  <a:schemeClr val="accent4">
                    <a:lumMod val="75000"/>
                  </a:schemeClr>
                </a:solidFill>
              </a:rPr>
              <a:t>9. A </a:t>
            </a:r>
            <a:r>
              <a:rPr lang="en-US" sz="2000" b="1" i="1" dirty="0">
                <a:solidFill>
                  <a:schemeClr val="accent4">
                    <a:lumMod val="75000"/>
                  </a:schemeClr>
                </a:solidFill>
              </a:rPr>
              <a:t>potato</a:t>
            </a:r>
            <a:r>
              <a:rPr lang="en-US" sz="2000" b="1" dirty="0">
                <a:solidFill>
                  <a:schemeClr val="accent4">
                    <a:lumMod val="75000"/>
                  </a:schemeClr>
                </a:solidFill>
              </a:rPr>
              <a:t> is a </a:t>
            </a:r>
            <a:r>
              <a:rPr lang="en-US" sz="2000" b="1" i="1" dirty="0">
                <a:solidFill>
                  <a:schemeClr val="accent4">
                    <a:lumMod val="75000"/>
                  </a:schemeClr>
                </a:solidFill>
              </a:rPr>
              <a:t>vegetable</a:t>
            </a:r>
            <a:r>
              <a:rPr lang="en-US" sz="2000" b="1" dirty="0">
                <a:solidFill>
                  <a:schemeClr val="accent4">
                    <a:lumMod val="75000"/>
                  </a:schemeClr>
                </a:solidFill>
              </a:rPr>
              <a:t> and a </a:t>
            </a:r>
            <a:r>
              <a:rPr lang="en-US" sz="2000" b="1" i="1" dirty="0">
                <a:solidFill>
                  <a:schemeClr val="accent4">
                    <a:lumMod val="75000"/>
                  </a:schemeClr>
                </a:solidFill>
              </a:rPr>
              <a:t>cherry</a:t>
            </a:r>
            <a:r>
              <a:rPr lang="en-US" sz="2000" b="1" dirty="0">
                <a:solidFill>
                  <a:schemeClr val="accent4">
                    <a:lumMod val="75000"/>
                  </a:schemeClr>
                </a:solidFill>
              </a:rPr>
              <a:t> is a </a:t>
            </a:r>
            <a:r>
              <a:rPr lang="en-US" sz="2000" b="1" i="1" dirty="0">
                <a:solidFill>
                  <a:schemeClr val="accent4">
                    <a:lumMod val="75000"/>
                  </a:schemeClr>
                </a:solidFill>
              </a:rPr>
              <a:t>fruit</a:t>
            </a:r>
            <a:r>
              <a:rPr lang="en-US" sz="2000" b="1" dirty="0">
                <a:solidFill>
                  <a:schemeClr val="accent4">
                    <a:lumMod val="75000"/>
                  </a:schemeClr>
                </a:solidFill>
              </a:rPr>
              <a:t>. </a:t>
            </a:r>
            <a:br>
              <a:rPr lang="en-US" sz="2000" b="1" dirty="0">
                <a:solidFill>
                  <a:schemeClr val="accent4">
                    <a:lumMod val="75000"/>
                  </a:schemeClr>
                </a:solidFill>
              </a:rPr>
            </a:br>
            <a:r>
              <a:rPr lang="en-US" sz="2000" b="1" dirty="0" smtClean="0">
                <a:solidFill>
                  <a:schemeClr val="accent4">
                    <a:lumMod val="75000"/>
                  </a:schemeClr>
                </a:solidFill>
              </a:rPr>
              <a:t> </a:t>
            </a:r>
            <a:r>
              <a:rPr lang="en-US" sz="2000" b="1" dirty="0">
                <a:solidFill>
                  <a:schemeClr val="accent4">
                    <a:lumMod val="75000"/>
                  </a:schemeClr>
                </a:solidFill>
              </a:rPr>
              <a:t/>
            </a:r>
            <a:br>
              <a:rPr lang="en-US" sz="2000" b="1" dirty="0">
                <a:solidFill>
                  <a:schemeClr val="accent4">
                    <a:lumMod val="75000"/>
                  </a:schemeClr>
                </a:solidFill>
              </a:rPr>
            </a:br>
            <a:endParaRPr lang="en-US" sz="2000" b="1" dirty="0">
              <a:solidFill>
                <a:schemeClr val="accent4">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51344"/>
            <a:ext cx="7488832" cy="4924425"/>
          </a:xfrm>
          <a:prstGeom prst="rect">
            <a:avLst/>
          </a:prstGeom>
        </p:spPr>
        <p:txBody>
          <a:bodyPr wrap="square">
            <a:spAutoFit/>
          </a:bodyPr>
          <a:lstStyle/>
          <a:p>
            <a:r>
              <a:rPr lang="ru-RU" sz="2000" b="1" dirty="0" smtClean="0">
                <a:solidFill>
                  <a:schemeClr val="accent3">
                    <a:lumMod val="75000"/>
                  </a:schemeClr>
                </a:solidFill>
              </a:rPr>
              <a:t>Упражнение </a:t>
            </a:r>
            <a:r>
              <a:rPr lang="en-US" sz="2000" b="1" dirty="0" smtClean="0">
                <a:solidFill>
                  <a:schemeClr val="accent3">
                    <a:lumMod val="75000"/>
                  </a:schemeClr>
                </a:solidFill>
              </a:rPr>
              <a:t>4</a:t>
            </a:r>
            <a:r>
              <a:rPr lang="en-US" sz="2000" b="1" dirty="0">
                <a:solidFill>
                  <a:schemeClr val="accent3">
                    <a:lumMod val="75000"/>
                  </a:schemeClr>
                </a:solidFill>
              </a:rPr>
              <a:t>. </a:t>
            </a:r>
            <a:r>
              <a:rPr lang="ru-RU" sz="2000" b="1" dirty="0" smtClean="0">
                <a:solidFill>
                  <a:schemeClr val="accent3">
                    <a:lumMod val="75000"/>
                  </a:schemeClr>
                </a:solidFill>
              </a:rPr>
              <a:t> Поставьте </a:t>
            </a:r>
            <a:r>
              <a:rPr lang="ru-RU" sz="2000" b="1" dirty="0">
                <a:solidFill>
                  <a:schemeClr val="accent3">
                    <a:lumMod val="75000"/>
                  </a:schemeClr>
                </a:solidFill>
              </a:rPr>
              <a:t>выделенные курсивом </a:t>
            </a:r>
            <a:r>
              <a:rPr lang="ru-RU" sz="2000" b="1" dirty="0" smtClean="0">
                <a:solidFill>
                  <a:schemeClr val="accent3">
                    <a:lumMod val="75000"/>
                  </a:schemeClr>
                </a:solidFill>
              </a:rPr>
              <a:t>  существительные </a:t>
            </a:r>
            <a:r>
              <a:rPr lang="ru-RU" sz="2000" b="1" dirty="0">
                <a:solidFill>
                  <a:schemeClr val="accent3">
                    <a:lumMod val="75000"/>
                  </a:schemeClr>
                </a:solidFill>
              </a:rPr>
              <a:t>в форму единственного числа. Если необходимо, измените предложения. </a:t>
            </a:r>
          </a:p>
          <a:p>
            <a:r>
              <a:rPr lang="ru-RU" sz="2000" b="1" dirty="0">
                <a:solidFill>
                  <a:schemeClr val="accent4">
                    <a:lumMod val="75000"/>
                  </a:schemeClr>
                </a:solidFill>
              </a:rPr>
              <a:t/>
            </a:r>
            <a:br>
              <a:rPr lang="ru-RU" sz="2000" b="1" dirty="0">
                <a:solidFill>
                  <a:schemeClr val="accent4">
                    <a:lumMod val="75000"/>
                  </a:schemeClr>
                </a:solidFill>
              </a:rPr>
            </a:br>
            <a:r>
              <a:rPr lang="en-US" sz="2000" b="1" dirty="0" smtClean="0">
                <a:solidFill>
                  <a:schemeClr val="accent4">
                    <a:lumMod val="75000"/>
                  </a:schemeClr>
                </a:solidFill>
              </a:rPr>
              <a:t>1</a:t>
            </a:r>
            <a:r>
              <a:rPr lang="en-US" sz="2000" b="1" dirty="0">
                <a:solidFill>
                  <a:schemeClr val="accent4">
                    <a:lumMod val="75000"/>
                  </a:schemeClr>
                </a:solidFill>
              </a:rPr>
              <a:t>. These </a:t>
            </a:r>
            <a:r>
              <a:rPr lang="en-US" sz="2000" b="1" i="1" dirty="0">
                <a:solidFill>
                  <a:schemeClr val="accent4">
                    <a:lumMod val="75000"/>
                  </a:schemeClr>
                </a:solidFill>
              </a:rPr>
              <a:t>factories</a:t>
            </a:r>
            <a:r>
              <a:rPr lang="en-US" sz="2000" b="1" dirty="0">
                <a:solidFill>
                  <a:schemeClr val="accent4">
                    <a:lumMod val="75000"/>
                  </a:schemeClr>
                </a:solidFill>
              </a:rPr>
              <a:t> produce furniture. </a:t>
            </a:r>
            <a:br>
              <a:rPr lang="en-US" sz="2000" b="1" dirty="0">
                <a:solidFill>
                  <a:schemeClr val="accent4">
                    <a:lumMod val="75000"/>
                  </a:schemeClr>
                </a:solidFill>
              </a:rPr>
            </a:br>
            <a:r>
              <a:rPr lang="en-US" sz="2000" b="1" dirty="0">
                <a:solidFill>
                  <a:schemeClr val="accent4">
                    <a:lumMod val="75000"/>
                  </a:schemeClr>
                </a:solidFill>
              </a:rPr>
              <a:t>2. The </a:t>
            </a:r>
            <a:r>
              <a:rPr lang="en-US" sz="2000" b="1" i="1" dirty="0">
                <a:solidFill>
                  <a:schemeClr val="accent4">
                    <a:lumMod val="75000"/>
                  </a:schemeClr>
                </a:solidFill>
              </a:rPr>
              <a:t>wives </a:t>
            </a:r>
            <a:r>
              <a:rPr lang="en-US" sz="2000" b="1" dirty="0">
                <a:solidFill>
                  <a:schemeClr val="accent4">
                    <a:lumMod val="75000"/>
                  </a:schemeClr>
                </a:solidFill>
              </a:rPr>
              <a:t>of the </a:t>
            </a:r>
            <a:r>
              <a:rPr lang="en-US" sz="2000" b="1" i="1" dirty="0">
                <a:solidFill>
                  <a:schemeClr val="accent4">
                    <a:lumMod val="75000"/>
                  </a:schemeClr>
                </a:solidFill>
              </a:rPr>
              <a:t>sailors</a:t>
            </a:r>
            <a:r>
              <a:rPr lang="en-US" sz="2000" b="1" dirty="0">
                <a:solidFill>
                  <a:schemeClr val="accent4">
                    <a:lumMod val="75000"/>
                  </a:schemeClr>
                </a:solidFill>
              </a:rPr>
              <a:t> came to the shore. </a:t>
            </a:r>
            <a:br>
              <a:rPr lang="en-US" sz="2000" b="1" dirty="0">
                <a:solidFill>
                  <a:schemeClr val="accent4">
                    <a:lumMod val="75000"/>
                  </a:schemeClr>
                </a:solidFill>
              </a:rPr>
            </a:br>
            <a:r>
              <a:rPr lang="en-US" sz="2000" b="1" dirty="0">
                <a:solidFill>
                  <a:schemeClr val="accent4">
                    <a:lumMod val="75000"/>
                  </a:schemeClr>
                </a:solidFill>
              </a:rPr>
              <a:t>3. I have hurt my </a:t>
            </a:r>
            <a:r>
              <a:rPr lang="en-US" sz="2000" b="1" i="1" dirty="0">
                <a:solidFill>
                  <a:schemeClr val="accent4">
                    <a:lumMod val="75000"/>
                  </a:schemeClr>
                </a:solidFill>
              </a:rPr>
              <a:t>feet</a:t>
            </a:r>
            <a:r>
              <a:rPr lang="en-US" sz="2000" b="1" dirty="0">
                <a:solidFill>
                  <a:schemeClr val="accent4">
                    <a:lumMod val="75000"/>
                  </a:schemeClr>
                </a:solidFill>
              </a:rPr>
              <a:t> and </a:t>
            </a:r>
            <a:r>
              <a:rPr lang="en-US" sz="2000" b="1" i="1" dirty="0">
                <a:solidFill>
                  <a:schemeClr val="accent4">
                    <a:lumMod val="75000"/>
                  </a:schemeClr>
                </a:solidFill>
              </a:rPr>
              <a:t>hands.</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4. In the farmyard we could see </a:t>
            </a:r>
            <a:r>
              <a:rPr lang="en-US" sz="2000" b="1" i="1" dirty="0">
                <a:solidFill>
                  <a:schemeClr val="accent4">
                    <a:lumMod val="75000"/>
                  </a:schemeClr>
                </a:solidFill>
              </a:rPr>
              <a:t>oxen, sheep, cows </a:t>
            </a:r>
            <a:r>
              <a:rPr lang="en-US" sz="2000" b="1" dirty="0">
                <a:solidFill>
                  <a:schemeClr val="accent4">
                    <a:lumMod val="75000"/>
                  </a:schemeClr>
                </a:solidFill>
              </a:rPr>
              <a:t>and </a:t>
            </a:r>
            <a:r>
              <a:rPr lang="en-US" sz="2000" b="1" i="1" dirty="0">
                <a:solidFill>
                  <a:schemeClr val="accent4">
                    <a:lumMod val="75000"/>
                  </a:schemeClr>
                </a:solidFill>
              </a:rPr>
              <a:t>geese.</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5. Do your </a:t>
            </a:r>
            <a:r>
              <a:rPr lang="en-US" sz="2000" b="1" i="1" dirty="0">
                <a:solidFill>
                  <a:schemeClr val="accent4">
                    <a:lumMod val="75000"/>
                  </a:schemeClr>
                </a:solidFill>
              </a:rPr>
              <a:t>teeth</a:t>
            </a:r>
            <a:r>
              <a:rPr lang="en-US" sz="2000" b="1" dirty="0">
                <a:solidFill>
                  <a:schemeClr val="accent4">
                    <a:lumMod val="75000"/>
                  </a:schemeClr>
                </a:solidFill>
              </a:rPr>
              <a:t> still ache? </a:t>
            </a:r>
            <a:br>
              <a:rPr lang="en-US" sz="2000" b="1" dirty="0">
                <a:solidFill>
                  <a:schemeClr val="accent4">
                    <a:lumMod val="75000"/>
                  </a:schemeClr>
                </a:solidFill>
              </a:rPr>
            </a:br>
            <a:r>
              <a:rPr lang="en-US" sz="2000" b="1" dirty="0">
                <a:solidFill>
                  <a:schemeClr val="accent4">
                    <a:lumMod val="75000"/>
                  </a:schemeClr>
                </a:solidFill>
              </a:rPr>
              <a:t>6. These are my </a:t>
            </a:r>
            <a:r>
              <a:rPr lang="en-US" sz="2000" b="1" i="1" dirty="0">
                <a:solidFill>
                  <a:schemeClr val="accent4">
                    <a:lumMod val="75000"/>
                  </a:schemeClr>
                </a:solidFill>
              </a:rPr>
              <a:t>friends’ studies. </a:t>
            </a:r>
            <a:r>
              <a:rPr lang="en-US" sz="2000" b="1" dirty="0">
                <a:solidFill>
                  <a:schemeClr val="accent4">
                    <a:lumMod val="75000"/>
                  </a:schemeClr>
                </a:solidFill>
              </a:rPr>
              <a:t/>
            </a:r>
            <a:br>
              <a:rPr lang="en-US" sz="2000" b="1" dirty="0">
                <a:solidFill>
                  <a:schemeClr val="accent4">
                    <a:lumMod val="75000"/>
                  </a:schemeClr>
                </a:solidFill>
              </a:rPr>
            </a:br>
            <a:r>
              <a:rPr lang="en-US" sz="2000" b="1" dirty="0">
                <a:solidFill>
                  <a:schemeClr val="accent4">
                    <a:lumMod val="75000"/>
                  </a:schemeClr>
                </a:solidFill>
              </a:rPr>
              <a:t>7. He keeps his </a:t>
            </a:r>
            <a:r>
              <a:rPr lang="en-US" sz="2000" b="1" i="1" dirty="0">
                <a:solidFill>
                  <a:schemeClr val="accent4">
                    <a:lumMod val="75000"/>
                  </a:schemeClr>
                </a:solidFill>
              </a:rPr>
              <a:t>toys</a:t>
            </a:r>
            <a:r>
              <a:rPr lang="en-US" sz="2000" b="1" dirty="0">
                <a:solidFill>
                  <a:schemeClr val="accent4">
                    <a:lumMod val="75000"/>
                  </a:schemeClr>
                </a:solidFill>
              </a:rPr>
              <a:t> in the </a:t>
            </a:r>
            <a:r>
              <a:rPr lang="en-US" sz="2000" b="1" i="1" dirty="0">
                <a:solidFill>
                  <a:schemeClr val="accent4">
                    <a:lumMod val="75000"/>
                  </a:schemeClr>
                </a:solidFill>
              </a:rPr>
              <a:t>boxes.</a:t>
            </a:r>
            <a:r>
              <a:rPr lang="en-US" sz="2000" b="1" dirty="0">
                <a:solidFill>
                  <a:schemeClr val="accent4">
                    <a:lumMod val="75000"/>
                  </a:schemeClr>
                </a:solidFill>
              </a:rPr>
              <a:t> </a:t>
            </a:r>
            <a:br>
              <a:rPr lang="en-US" sz="2000" b="1" dirty="0">
                <a:solidFill>
                  <a:schemeClr val="accent4">
                    <a:lumMod val="75000"/>
                  </a:schemeClr>
                </a:solidFill>
              </a:rPr>
            </a:br>
            <a:r>
              <a:rPr lang="en-US" sz="2000" b="1" dirty="0">
                <a:solidFill>
                  <a:schemeClr val="accent4">
                    <a:lumMod val="75000"/>
                  </a:schemeClr>
                </a:solidFill>
              </a:rPr>
              <a:t>8. These </a:t>
            </a:r>
            <a:r>
              <a:rPr lang="en-US" sz="2000" b="1" i="1" dirty="0">
                <a:solidFill>
                  <a:schemeClr val="accent4">
                    <a:lumMod val="75000"/>
                  </a:schemeClr>
                </a:solidFill>
              </a:rPr>
              <a:t>ladies</a:t>
            </a:r>
            <a:r>
              <a:rPr lang="en-US" sz="2000" b="1" dirty="0">
                <a:solidFill>
                  <a:schemeClr val="accent4">
                    <a:lumMod val="75000"/>
                  </a:schemeClr>
                </a:solidFill>
              </a:rPr>
              <a:t> are those </a:t>
            </a:r>
            <a:r>
              <a:rPr lang="en-US" sz="2000" b="1" i="1" dirty="0">
                <a:solidFill>
                  <a:schemeClr val="accent4">
                    <a:lumMod val="75000"/>
                  </a:schemeClr>
                </a:solidFill>
              </a:rPr>
              <a:t>gentlemen’s wives. </a:t>
            </a:r>
            <a:r>
              <a:rPr lang="en-US" sz="2000" b="1" dirty="0">
                <a:solidFill>
                  <a:schemeClr val="accent4">
                    <a:lumMod val="75000"/>
                  </a:schemeClr>
                </a:solidFill>
              </a:rPr>
              <a:t/>
            </a:r>
            <a:br>
              <a:rPr lang="en-US" sz="2000" b="1" dirty="0">
                <a:solidFill>
                  <a:schemeClr val="accent4">
                    <a:lumMod val="75000"/>
                  </a:schemeClr>
                </a:solidFill>
              </a:rPr>
            </a:br>
            <a:r>
              <a:rPr lang="en-US" sz="2000" b="1" dirty="0">
                <a:solidFill>
                  <a:schemeClr val="accent4">
                    <a:lumMod val="75000"/>
                  </a:schemeClr>
                </a:solidFill>
              </a:rPr>
              <a:t>9. The </a:t>
            </a:r>
            <a:r>
              <a:rPr lang="en-US" sz="2000" b="1" i="1" dirty="0">
                <a:solidFill>
                  <a:schemeClr val="accent4">
                    <a:lumMod val="75000"/>
                  </a:schemeClr>
                </a:solidFill>
              </a:rPr>
              <a:t>children</a:t>
            </a:r>
            <a:r>
              <a:rPr lang="en-US" sz="2000" b="1" dirty="0">
                <a:solidFill>
                  <a:schemeClr val="accent4">
                    <a:lumMod val="75000"/>
                  </a:schemeClr>
                </a:solidFill>
              </a:rPr>
              <a:t> are sitting on the </a:t>
            </a:r>
            <a:r>
              <a:rPr lang="en-US" sz="2000" b="1" i="1" dirty="0">
                <a:solidFill>
                  <a:schemeClr val="accent4">
                    <a:lumMod val="75000"/>
                  </a:schemeClr>
                </a:solidFill>
              </a:rPr>
              <a:t>benches.</a:t>
            </a:r>
            <a:r>
              <a:rPr lang="en-US" sz="2000" b="1" dirty="0">
                <a:solidFill>
                  <a:schemeClr val="accent4">
                    <a:lumMod val="75000"/>
                  </a:schemeClr>
                </a:solidFill>
              </a:rPr>
              <a:t> </a:t>
            </a:r>
            <a:r>
              <a:rPr lang="en-US" b="1" dirty="0">
                <a:solidFill>
                  <a:schemeClr val="accent4">
                    <a:lumMod val="75000"/>
                  </a:schemeClr>
                </a:solidFill>
              </a:rPr>
              <a:t/>
            </a:r>
            <a:br>
              <a:rPr lang="en-US" b="1" dirty="0">
                <a:solidFill>
                  <a:schemeClr val="accent4">
                    <a:lumMod val="75000"/>
                  </a:schemeClr>
                </a:solidFill>
              </a:rPr>
            </a:br>
            <a:r>
              <a:rPr lang="en-US" dirty="0">
                <a:solidFill>
                  <a:schemeClr val="accent4">
                    <a:lumMod val="75000"/>
                  </a:schemeClr>
                </a:solidFill>
              </a:rPr>
              <a:t/>
            </a:r>
            <a:br>
              <a:rPr lang="en-US" dirty="0">
                <a:solidFill>
                  <a:schemeClr val="accent4">
                    <a:lumMod val="75000"/>
                  </a:schemeClr>
                </a:solidFill>
              </a:rPr>
            </a:br>
            <a:r>
              <a:rPr lang="en-US" dirty="0"/>
              <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8064896" cy="5324535"/>
          </a:xfrm>
          <a:prstGeom prst="rect">
            <a:avLst/>
          </a:prstGeom>
        </p:spPr>
        <p:txBody>
          <a:bodyPr wrap="square">
            <a:spAutoFit/>
          </a:bodyPr>
          <a:lstStyle/>
          <a:p>
            <a:r>
              <a:rPr lang="ru-RU" sz="2000" b="1" dirty="0" smtClean="0">
                <a:solidFill>
                  <a:schemeClr val="accent3">
                    <a:lumMod val="75000"/>
                  </a:schemeClr>
                </a:solidFill>
              </a:rPr>
              <a:t>В общем случае, множественное число имен существительных в английском языке образуется путем прибавления окончания </a:t>
            </a:r>
            <a:r>
              <a:rPr lang="ru-RU" sz="2000" b="1" dirty="0" smtClean="0">
                <a:solidFill>
                  <a:schemeClr val="accent4">
                    <a:lumMod val="75000"/>
                  </a:schemeClr>
                </a:solidFill>
              </a:rPr>
              <a:t>–(</a:t>
            </a:r>
            <a:r>
              <a:rPr lang="ru-RU" sz="2000" b="1" dirty="0" err="1" smtClean="0">
                <a:solidFill>
                  <a:schemeClr val="accent4">
                    <a:lumMod val="75000"/>
                  </a:schemeClr>
                </a:solidFill>
              </a:rPr>
              <a:t>e</a:t>
            </a:r>
            <a:r>
              <a:rPr lang="ru-RU" sz="2000" b="1" dirty="0" smtClean="0">
                <a:solidFill>
                  <a:schemeClr val="accent4">
                    <a:lumMod val="75000"/>
                  </a:schemeClr>
                </a:solidFill>
              </a:rPr>
              <a:t>)</a:t>
            </a:r>
            <a:r>
              <a:rPr lang="ru-RU" sz="2000" b="1" dirty="0" err="1" smtClean="0">
                <a:solidFill>
                  <a:schemeClr val="accent4">
                    <a:lumMod val="75000"/>
                  </a:schemeClr>
                </a:solidFill>
              </a:rPr>
              <a:t>s</a:t>
            </a:r>
            <a:r>
              <a:rPr lang="ru-RU" sz="2000" b="1" dirty="0" smtClean="0">
                <a:solidFill>
                  <a:schemeClr val="accent4">
                    <a:lumMod val="75000"/>
                  </a:schemeClr>
                </a:solidFill>
              </a:rPr>
              <a:t>:</a:t>
            </a:r>
          </a:p>
          <a:p>
            <a:r>
              <a:rPr lang="ru-RU" sz="2000" b="1" dirty="0" err="1" smtClean="0">
                <a:solidFill>
                  <a:schemeClr val="accent3">
                    <a:lumMod val="75000"/>
                  </a:schemeClr>
                </a:solidFill>
              </a:rPr>
              <a:t>dog</a:t>
            </a:r>
            <a:r>
              <a:rPr lang="ru-RU" sz="2000" b="1" dirty="0" smtClean="0">
                <a:solidFill>
                  <a:schemeClr val="accent3">
                    <a:lumMod val="75000"/>
                  </a:schemeClr>
                </a:solidFill>
              </a:rPr>
              <a:t> – </a:t>
            </a:r>
            <a:r>
              <a:rPr lang="ru-RU" sz="2000" b="1" dirty="0" err="1" smtClean="0">
                <a:solidFill>
                  <a:schemeClr val="accent3">
                    <a:lumMod val="75000"/>
                  </a:schemeClr>
                </a:solidFill>
              </a:rPr>
              <a:t>dogs</a:t>
            </a:r>
            <a:r>
              <a:rPr lang="ru-RU" sz="2000" b="1" dirty="0" smtClean="0">
                <a:solidFill>
                  <a:schemeClr val="accent3">
                    <a:lumMod val="75000"/>
                  </a:schemeClr>
                </a:solidFill>
              </a:rPr>
              <a:t> (собака – собаки)</a:t>
            </a:r>
            <a:br>
              <a:rPr lang="ru-RU" sz="2000" b="1" dirty="0" smtClean="0">
                <a:solidFill>
                  <a:schemeClr val="accent3">
                    <a:lumMod val="75000"/>
                  </a:schemeClr>
                </a:solidFill>
              </a:rPr>
            </a:br>
            <a:r>
              <a:rPr lang="ru-RU" sz="2000" b="1" dirty="0" err="1" smtClean="0">
                <a:solidFill>
                  <a:schemeClr val="accent3">
                    <a:lumMod val="75000"/>
                  </a:schemeClr>
                </a:solidFill>
              </a:rPr>
              <a:t>book</a:t>
            </a:r>
            <a:r>
              <a:rPr lang="ru-RU" sz="2000" b="1" dirty="0" smtClean="0">
                <a:solidFill>
                  <a:schemeClr val="accent3">
                    <a:lumMod val="75000"/>
                  </a:schemeClr>
                </a:solidFill>
              </a:rPr>
              <a:t> – </a:t>
            </a:r>
            <a:r>
              <a:rPr lang="ru-RU" sz="2000" b="1" dirty="0" err="1" smtClean="0">
                <a:solidFill>
                  <a:schemeClr val="accent3">
                    <a:lumMod val="75000"/>
                  </a:schemeClr>
                </a:solidFill>
              </a:rPr>
              <a:t>books</a:t>
            </a:r>
            <a:r>
              <a:rPr lang="ru-RU" sz="2000" b="1" dirty="0" smtClean="0">
                <a:solidFill>
                  <a:schemeClr val="accent3">
                    <a:lumMod val="75000"/>
                  </a:schemeClr>
                </a:solidFill>
              </a:rPr>
              <a:t> (книга – книги)</a:t>
            </a:r>
            <a:br>
              <a:rPr lang="ru-RU" sz="2000" b="1" dirty="0" smtClean="0">
                <a:solidFill>
                  <a:schemeClr val="accent3">
                    <a:lumMod val="75000"/>
                  </a:schemeClr>
                </a:solidFill>
              </a:rPr>
            </a:br>
            <a:r>
              <a:rPr lang="ru-RU" sz="2000" b="1" dirty="0" err="1" smtClean="0">
                <a:solidFill>
                  <a:schemeClr val="accent3">
                    <a:lumMod val="75000"/>
                  </a:schemeClr>
                </a:solidFill>
              </a:rPr>
              <a:t>tree</a:t>
            </a:r>
            <a:r>
              <a:rPr lang="ru-RU" sz="2000" b="1" dirty="0" smtClean="0">
                <a:solidFill>
                  <a:schemeClr val="accent3">
                    <a:lumMod val="75000"/>
                  </a:schemeClr>
                </a:solidFill>
              </a:rPr>
              <a:t> – </a:t>
            </a:r>
            <a:r>
              <a:rPr lang="ru-RU" sz="2000" b="1" dirty="0" err="1" smtClean="0">
                <a:solidFill>
                  <a:schemeClr val="accent3">
                    <a:lumMod val="75000"/>
                  </a:schemeClr>
                </a:solidFill>
              </a:rPr>
              <a:t>trees</a:t>
            </a:r>
            <a:r>
              <a:rPr lang="ru-RU" sz="2000" b="1" dirty="0" smtClean="0">
                <a:solidFill>
                  <a:schemeClr val="accent3">
                    <a:lumMod val="75000"/>
                  </a:schemeClr>
                </a:solidFill>
              </a:rPr>
              <a:t> (дерево – деревья)</a:t>
            </a:r>
            <a:br>
              <a:rPr lang="ru-RU" sz="2000" b="1" dirty="0" smtClean="0">
                <a:solidFill>
                  <a:schemeClr val="accent3">
                    <a:lumMod val="75000"/>
                  </a:schemeClr>
                </a:solidFill>
              </a:rPr>
            </a:br>
            <a:r>
              <a:rPr lang="ru-RU" sz="2000" b="1" dirty="0" err="1" smtClean="0">
                <a:solidFill>
                  <a:schemeClr val="accent3">
                    <a:lumMod val="75000"/>
                  </a:schemeClr>
                </a:solidFill>
              </a:rPr>
              <a:t>box</a:t>
            </a:r>
            <a:r>
              <a:rPr lang="ru-RU" sz="2000" b="1" dirty="0" smtClean="0">
                <a:solidFill>
                  <a:schemeClr val="accent3">
                    <a:lumMod val="75000"/>
                  </a:schemeClr>
                </a:solidFill>
              </a:rPr>
              <a:t> – </a:t>
            </a:r>
            <a:r>
              <a:rPr lang="ru-RU" sz="2000" b="1" dirty="0" err="1" smtClean="0">
                <a:solidFill>
                  <a:schemeClr val="accent3">
                    <a:lumMod val="75000"/>
                  </a:schemeClr>
                </a:solidFill>
              </a:rPr>
              <a:t>boxes</a:t>
            </a:r>
            <a:r>
              <a:rPr lang="ru-RU" sz="2000" b="1" dirty="0" smtClean="0">
                <a:solidFill>
                  <a:schemeClr val="accent3">
                    <a:lumMod val="75000"/>
                  </a:schemeClr>
                </a:solidFill>
              </a:rPr>
              <a:t> (ящик – ящики)</a:t>
            </a:r>
            <a:br>
              <a:rPr lang="ru-RU" sz="2000" b="1" dirty="0" smtClean="0">
                <a:solidFill>
                  <a:schemeClr val="accent3">
                    <a:lumMod val="75000"/>
                  </a:schemeClr>
                </a:solidFill>
              </a:rPr>
            </a:br>
            <a:r>
              <a:rPr lang="ru-RU" sz="2000" b="1" dirty="0" err="1" smtClean="0">
                <a:solidFill>
                  <a:schemeClr val="accent3">
                    <a:lumMod val="75000"/>
                  </a:schemeClr>
                </a:solidFill>
              </a:rPr>
              <a:t>boy</a:t>
            </a:r>
            <a:r>
              <a:rPr lang="ru-RU" sz="2000" b="1" dirty="0" smtClean="0">
                <a:solidFill>
                  <a:schemeClr val="accent3">
                    <a:lumMod val="75000"/>
                  </a:schemeClr>
                </a:solidFill>
              </a:rPr>
              <a:t> – </a:t>
            </a:r>
            <a:r>
              <a:rPr lang="ru-RU" sz="2000" b="1" dirty="0" err="1" smtClean="0">
                <a:solidFill>
                  <a:schemeClr val="accent3">
                    <a:lumMod val="75000"/>
                  </a:schemeClr>
                </a:solidFill>
              </a:rPr>
              <a:t>boys</a:t>
            </a:r>
            <a:r>
              <a:rPr lang="ru-RU" sz="2000" b="1" dirty="0" smtClean="0">
                <a:solidFill>
                  <a:schemeClr val="accent3">
                    <a:lumMod val="75000"/>
                  </a:schemeClr>
                </a:solidFill>
              </a:rPr>
              <a:t> (мальчик – мальчики) </a:t>
            </a:r>
          </a:p>
          <a:p>
            <a:r>
              <a:rPr lang="ru-RU" sz="2000" b="1" dirty="0" smtClean="0">
                <a:solidFill>
                  <a:schemeClr val="accent3">
                    <a:lumMod val="75000"/>
                  </a:schemeClr>
                </a:solidFill>
              </a:rPr>
              <a:t>Однако есть несколько десятков существительных, форма множественного числа которых образуется несколько иначе.</a:t>
            </a:r>
          </a:p>
          <a:p>
            <a:r>
              <a:rPr lang="ru-RU" sz="2000" b="1" dirty="0" smtClean="0">
                <a:solidFill>
                  <a:schemeClr val="accent3">
                    <a:lumMod val="75000"/>
                  </a:schemeClr>
                </a:solidFill>
              </a:rPr>
              <a:t>Некоторые существительные в английском языке могут иметь только форму единственного числа, либо только форму множественного числа. Также у некоторых английских существительных формы множественного и единственного числа идентичны.</a:t>
            </a:r>
          </a:p>
          <a:p>
            <a:r>
              <a:rPr lang="ru-RU" sz="2000" b="1" dirty="0" smtClean="0">
                <a:solidFill>
                  <a:schemeClr val="accent3">
                    <a:lumMod val="75000"/>
                  </a:schemeClr>
                </a:solidFill>
              </a:rPr>
              <a:t>Правила образования множественного числа таких существительных будут рассмотрены ниже.</a:t>
            </a:r>
            <a:endParaRPr lang="ru-RU" sz="2000" b="1" dirty="0">
              <a:solidFill>
                <a:schemeClr val="accent3">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864096"/>
          </a:xfrm>
        </p:spPr>
        <p:txBody>
          <a:bodyPr>
            <a:normAutofit fontScale="90000"/>
          </a:bodyPr>
          <a:lstStyle/>
          <a:p>
            <a:r>
              <a:rPr lang="ru-RU" sz="2000" b="1" dirty="0" smtClean="0">
                <a:solidFill>
                  <a:schemeClr val="accent3">
                    <a:lumMod val="50000"/>
                  </a:schemeClr>
                </a:solidFill>
              </a:rPr>
              <a:t>Образование множественного числа существительных в английском языке</a:t>
            </a:r>
            <a:br>
              <a:rPr lang="ru-RU" sz="2000" b="1" dirty="0" smtClean="0">
                <a:solidFill>
                  <a:schemeClr val="accent3">
                    <a:lumMod val="50000"/>
                  </a:schemeClr>
                </a:solidFill>
              </a:rPr>
            </a:br>
            <a:endParaRPr lang="ru-RU" sz="2000" dirty="0">
              <a:solidFill>
                <a:schemeClr val="accent3">
                  <a:lumMod val="50000"/>
                </a:schemeClr>
              </a:solidFill>
            </a:endParaRPr>
          </a:p>
        </p:txBody>
      </p:sp>
      <p:sp>
        <p:nvSpPr>
          <p:cNvPr id="3" name="Прямоугольник 2"/>
          <p:cNvSpPr/>
          <p:nvPr/>
        </p:nvSpPr>
        <p:spPr>
          <a:xfrm>
            <a:off x="755576" y="1052736"/>
            <a:ext cx="7776864" cy="646331"/>
          </a:xfrm>
          <a:prstGeom prst="rect">
            <a:avLst/>
          </a:prstGeom>
        </p:spPr>
        <p:txBody>
          <a:bodyPr wrap="square">
            <a:spAutoFit/>
          </a:bodyPr>
          <a:lstStyle/>
          <a:p>
            <a:r>
              <a:rPr lang="ru-RU" b="1" dirty="0" smtClean="0">
                <a:solidFill>
                  <a:schemeClr val="accent3">
                    <a:lumMod val="75000"/>
                  </a:schemeClr>
                </a:solidFill>
              </a:rPr>
              <a:t>Большинство английских существительных могут принимать форму единственного числа и множественного числа. </a:t>
            </a:r>
            <a:endParaRPr lang="ru-RU" b="1" dirty="0">
              <a:solidFill>
                <a:schemeClr val="accent3">
                  <a:lumMod val="75000"/>
                </a:schemeClr>
              </a:solidFill>
            </a:endParaRPr>
          </a:p>
        </p:txBody>
      </p:sp>
      <p:sp>
        <p:nvSpPr>
          <p:cNvPr id="4" name="Прямоугольник 3"/>
          <p:cNvSpPr/>
          <p:nvPr/>
        </p:nvSpPr>
        <p:spPr>
          <a:xfrm>
            <a:off x="827584" y="1772816"/>
            <a:ext cx="7416824" cy="4401205"/>
          </a:xfrm>
          <a:prstGeom prst="rect">
            <a:avLst/>
          </a:prstGeom>
        </p:spPr>
        <p:txBody>
          <a:bodyPr wrap="square">
            <a:spAutoFit/>
          </a:bodyPr>
          <a:lstStyle/>
          <a:p>
            <a:pPr algn="ctr"/>
            <a:r>
              <a:rPr lang="ru-RU" sz="2000" b="1" dirty="0" smtClean="0">
                <a:solidFill>
                  <a:schemeClr val="accent4">
                    <a:lumMod val="75000"/>
                  </a:schemeClr>
                </a:solidFill>
              </a:rPr>
              <a:t>Способы образования формы множественного числа существительных</a:t>
            </a:r>
          </a:p>
          <a:p>
            <a:r>
              <a:rPr lang="ru-RU" sz="2000" b="1" dirty="0" smtClean="0">
                <a:solidFill>
                  <a:schemeClr val="accent3">
                    <a:lumMod val="75000"/>
                  </a:schemeClr>
                </a:solidFill>
              </a:rPr>
              <a:t>1. Прибавлением окончания –</a:t>
            </a:r>
            <a:r>
              <a:rPr lang="ru-RU" sz="2000" b="1" dirty="0" err="1" smtClean="0">
                <a:solidFill>
                  <a:schemeClr val="accent4">
                    <a:lumMod val="75000"/>
                  </a:schemeClr>
                </a:solidFill>
              </a:rPr>
              <a:t>s</a:t>
            </a:r>
            <a:r>
              <a:rPr lang="ru-RU" sz="2000" b="1" dirty="0" smtClean="0">
                <a:solidFill>
                  <a:schemeClr val="accent4">
                    <a:lumMod val="75000"/>
                  </a:schemeClr>
                </a:solidFill>
              </a:rPr>
              <a:t> </a:t>
            </a:r>
            <a:r>
              <a:rPr lang="ru-RU" sz="2000" b="1" dirty="0" smtClean="0">
                <a:solidFill>
                  <a:schemeClr val="accent3">
                    <a:lumMod val="75000"/>
                  </a:schemeClr>
                </a:solidFill>
              </a:rPr>
              <a:t>к существительному в единственном числе:</a:t>
            </a:r>
          </a:p>
          <a:p>
            <a:r>
              <a:rPr lang="ru-RU" sz="2000" b="1" dirty="0" err="1" smtClean="0">
                <a:solidFill>
                  <a:schemeClr val="accent3">
                    <a:lumMod val="75000"/>
                  </a:schemeClr>
                </a:solidFill>
              </a:rPr>
              <a:t>boy</a:t>
            </a:r>
            <a:r>
              <a:rPr lang="ru-RU" sz="2000" b="1" dirty="0" smtClean="0">
                <a:solidFill>
                  <a:schemeClr val="accent3">
                    <a:lumMod val="75000"/>
                  </a:schemeClr>
                </a:solidFill>
              </a:rPr>
              <a:t> – </a:t>
            </a:r>
            <a:r>
              <a:rPr lang="ru-RU" sz="2000" b="1" dirty="0" err="1" smtClean="0">
                <a:solidFill>
                  <a:schemeClr val="accent3">
                    <a:lumMod val="75000"/>
                  </a:schemeClr>
                </a:solidFill>
              </a:rPr>
              <a:t>boys</a:t>
            </a:r>
            <a:r>
              <a:rPr lang="ru-RU" sz="2000" b="1" dirty="0" smtClean="0">
                <a:solidFill>
                  <a:schemeClr val="accent3">
                    <a:lumMod val="75000"/>
                  </a:schemeClr>
                </a:solidFill>
              </a:rPr>
              <a:t> (мальчик – мальчики)</a:t>
            </a:r>
            <a:br>
              <a:rPr lang="ru-RU" sz="2000" b="1" dirty="0" smtClean="0">
                <a:solidFill>
                  <a:schemeClr val="accent3">
                    <a:lumMod val="75000"/>
                  </a:schemeClr>
                </a:solidFill>
              </a:rPr>
            </a:br>
            <a:r>
              <a:rPr lang="ru-RU" sz="2000" b="1" dirty="0" err="1" smtClean="0">
                <a:solidFill>
                  <a:schemeClr val="accent3">
                    <a:lumMod val="75000"/>
                  </a:schemeClr>
                </a:solidFill>
              </a:rPr>
              <a:t>girl</a:t>
            </a:r>
            <a:r>
              <a:rPr lang="ru-RU" sz="2000" b="1" dirty="0" smtClean="0">
                <a:solidFill>
                  <a:schemeClr val="accent3">
                    <a:lumMod val="75000"/>
                  </a:schemeClr>
                </a:solidFill>
              </a:rPr>
              <a:t> - </a:t>
            </a:r>
            <a:r>
              <a:rPr lang="ru-RU" sz="2000" b="1" dirty="0" err="1" smtClean="0">
                <a:solidFill>
                  <a:schemeClr val="accent3">
                    <a:lumMod val="75000"/>
                  </a:schemeClr>
                </a:solidFill>
              </a:rPr>
              <a:t>girls</a:t>
            </a:r>
            <a:r>
              <a:rPr lang="ru-RU" sz="2000" b="1" dirty="0" smtClean="0">
                <a:solidFill>
                  <a:schemeClr val="accent3">
                    <a:lumMod val="75000"/>
                  </a:schemeClr>
                </a:solidFill>
              </a:rPr>
              <a:t> (девочка - девочки)</a:t>
            </a:r>
            <a:br>
              <a:rPr lang="ru-RU" sz="2000" b="1" dirty="0" smtClean="0">
                <a:solidFill>
                  <a:schemeClr val="accent3">
                    <a:lumMod val="75000"/>
                  </a:schemeClr>
                </a:solidFill>
              </a:rPr>
            </a:br>
            <a:r>
              <a:rPr lang="ru-RU" sz="2000" b="1" dirty="0" err="1" smtClean="0">
                <a:solidFill>
                  <a:schemeClr val="accent3">
                    <a:lumMod val="75000"/>
                  </a:schemeClr>
                </a:solidFill>
              </a:rPr>
              <a:t>computer</a:t>
            </a:r>
            <a:r>
              <a:rPr lang="ru-RU" sz="2000" b="1" dirty="0" smtClean="0">
                <a:solidFill>
                  <a:schemeClr val="accent3">
                    <a:lumMod val="75000"/>
                  </a:schemeClr>
                </a:solidFill>
              </a:rPr>
              <a:t> – </a:t>
            </a:r>
            <a:r>
              <a:rPr lang="ru-RU" sz="2000" b="1" dirty="0" err="1" smtClean="0">
                <a:solidFill>
                  <a:schemeClr val="accent3">
                    <a:lumMod val="75000"/>
                  </a:schemeClr>
                </a:solidFill>
              </a:rPr>
              <a:t>computers</a:t>
            </a:r>
            <a:r>
              <a:rPr lang="ru-RU" sz="2000" b="1" dirty="0" smtClean="0">
                <a:solidFill>
                  <a:schemeClr val="accent3">
                    <a:lumMod val="75000"/>
                  </a:schemeClr>
                </a:solidFill>
              </a:rPr>
              <a:t> (компьютер – компьютеры) </a:t>
            </a:r>
          </a:p>
          <a:p>
            <a:r>
              <a:rPr lang="ru-RU" sz="2000" b="1" dirty="0" smtClean="0">
                <a:solidFill>
                  <a:schemeClr val="accent3">
                    <a:lumMod val="75000"/>
                  </a:schemeClr>
                </a:solidFill>
              </a:rPr>
              <a:t>2. Прибавлением окончания –</a:t>
            </a:r>
            <a:r>
              <a:rPr lang="ru-RU" sz="2000" b="1" dirty="0" err="1" smtClean="0">
                <a:solidFill>
                  <a:schemeClr val="accent3">
                    <a:lumMod val="75000"/>
                  </a:schemeClr>
                </a:solidFill>
              </a:rPr>
              <a:t>es</a:t>
            </a:r>
            <a:r>
              <a:rPr lang="ru-RU" sz="2000" b="1" dirty="0" smtClean="0">
                <a:solidFill>
                  <a:schemeClr val="accent3">
                    <a:lumMod val="75000"/>
                  </a:schemeClr>
                </a:solidFill>
              </a:rPr>
              <a:t>, если существительное в единственном числе оканчивается на –</a:t>
            </a:r>
            <a:r>
              <a:rPr lang="ru-RU" sz="2000" b="1" dirty="0" err="1" smtClean="0">
                <a:solidFill>
                  <a:schemeClr val="accent4">
                    <a:lumMod val="75000"/>
                  </a:schemeClr>
                </a:solidFill>
              </a:rPr>
              <a:t>s</a:t>
            </a:r>
            <a:r>
              <a:rPr lang="ru-RU" sz="2000" b="1" dirty="0" smtClean="0">
                <a:solidFill>
                  <a:schemeClr val="accent4">
                    <a:lumMod val="75000"/>
                  </a:schemeClr>
                </a:solidFill>
              </a:rPr>
              <a:t>, -</a:t>
            </a:r>
            <a:r>
              <a:rPr lang="ru-RU" sz="2000" b="1" dirty="0" err="1" smtClean="0">
                <a:solidFill>
                  <a:schemeClr val="accent4">
                    <a:lumMod val="75000"/>
                  </a:schemeClr>
                </a:solidFill>
              </a:rPr>
              <a:t>ss</a:t>
            </a:r>
            <a:r>
              <a:rPr lang="ru-RU" sz="2000" b="1" dirty="0" smtClean="0">
                <a:solidFill>
                  <a:schemeClr val="accent4">
                    <a:lumMod val="75000"/>
                  </a:schemeClr>
                </a:solidFill>
              </a:rPr>
              <a:t>, -</a:t>
            </a:r>
            <a:r>
              <a:rPr lang="ru-RU" sz="2000" b="1" dirty="0" err="1" smtClean="0">
                <a:solidFill>
                  <a:schemeClr val="accent4">
                    <a:lumMod val="75000"/>
                  </a:schemeClr>
                </a:solidFill>
              </a:rPr>
              <a:t>sh</a:t>
            </a:r>
            <a:r>
              <a:rPr lang="ru-RU" sz="2000" b="1" dirty="0" smtClean="0">
                <a:solidFill>
                  <a:schemeClr val="accent4">
                    <a:lumMod val="75000"/>
                  </a:schemeClr>
                </a:solidFill>
              </a:rPr>
              <a:t>, -</a:t>
            </a:r>
            <a:r>
              <a:rPr lang="ru-RU" sz="2000" b="1" dirty="0" err="1" smtClean="0">
                <a:solidFill>
                  <a:schemeClr val="accent4">
                    <a:lumMod val="75000"/>
                  </a:schemeClr>
                </a:solidFill>
              </a:rPr>
              <a:t>ch</a:t>
            </a:r>
            <a:r>
              <a:rPr lang="ru-RU" sz="2000" b="1" dirty="0" smtClean="0">
                <a:solidFill>
                  <a:schemeClr val="accent4">
                    <a:lumMod val="75000"/>
                  </a:schemeClr>
                </a:solidFill>
              </a:rPr>
              <a:t>, -</a:t>
            </a:r>
            <a:r>
              <a:rPr lang="ru-RU" sz="2000" b="1" dirty="0" err="1" smtClean="0">
                <a:solidFill>
                  <a:schemeClr val="accent4">
                    <a:lumMod val="75000"/>
                  </a:schemeClr>
                </a:solidFill>
              </a:rPr>
              <a:t>o</a:t>
            </a:r>
            <a:r>
              <a:rPr lang="ru-RU" sz="2000" b="1" dirty="0" smtClean="0">
                <a:solidFill>
                  <a:schemeClr val="accent4">
                    <a:lumMod val="75000"/>
                  </a:schemeClr>
                </a:solidFill>
              </a:rPr>
              <a:t>, </a:t>
            </a:r>
            <a:r>
              <a:rPr lang="ru-RU" sz="2000" b="1" dirty="0" smtClean="0">
                <a:solidFill>
                  <a:schemeClr val="accent3">
                    <a:lumMod val="75000"/>
                  </a:schemeClr>
                </a:solidFill>
              </a:rPr>
              <a:t>или –</a:t>
            </a:r>
            <a:r>
              <a:rPr lang="ru-RU" sz="2000" b="1" dirty="0" err="1" smtClean="0">
                <a:solidFill>
                  <a:schemeClr val="accent4">
                    <a:lumMod val="75000"/>
                  </a:schemeClr>
                </a:solidFill>
              </a:rPr>
              <a:t>x</a:t>
            </a:r>
            <a:r>
              <a:rPr lang="ru-RU" sz="2000" b="1" dirty="0" smtClean="0">
                <a:solidFill>
                  <a:schemeClr val="accent3">
                    <a:lumMod val="75000"/>
                  </a:schemeClr>
                </a:solidFill>
              </a:rPr>
              <a:t>:</a:t>
            </a:r>
          </a:p>
          <a:p>
            <a:r>
              <a:rPr lang="ru-RU" sz="2000" b="1" dirty="0" err="1" smtClean="0">
                <a:solidFill>
                  <a:schemeClr val="accent3">
                    <a:lumMod val="75000"/>
                  </a:schemeClr>
                </a:solidFill>
              </a:rPr>
              <a:t>class</a:t>
            </a:r>
            <a:r>
              <a:rPr lang="ru-RU" sz="2000" b="1" dirty="0" smtClean="0">
                <a:solidFill>
                  <a:schemeClr val="accent3">
                    <a:lumMod val="75000"/>
                  </a:schemeClr>
                </a:solidFill>
              </a:rPr>
              <a:t> – </a:t>
            </a:r>
            <a:r>
              <a:rPr lang="ru-RU" sz="2000" b="1" dirty="0" err="1" smtClean="0">
                <a:solidFill>
                  <a:schemeClr val="accent3">
                    <a:lumMod val="75000"/>
                  </a:schemeClr>
                </a:solidFill>
              </a:rPr>
              <a:t>classes</a:t>
            </a:r>
            <a:r>
              <a:rPr lang="ru-RU" sz="2000" b="1" dirty="0" smtClean="0">
                <a:solidFill>
                  <a:schemeClr val="accent3">
                    <a:lumMod val="75000"/>
                  </a:schemeClr>
                </a:solidFill>
              </a:rPr>
              <a:t> (класс – классы)</a:t>
            </a:r>
            <a:br>
              <a:rPr lang="ru-RU" sz="2000" b="1" dirty="0" smtClean="0">
                <a:solidFill>
                  <a:schemeClr val="accent3">
                    <a:lumMod val="75000"/>
                  </a:schemeClr>
                </a:solidFill>
              </a:rPr>
            </a:br>
            <a:r>
              <a:rPr lang="ru-RU" sz="2000" b="1" dirty="0" err="1" smtClean="0">
                <a:solidFill>
                  <a:schemeClr val="accent3">
                    <a:lumMod val="75000"/>
                  </a:schemeClr>
                </a:solidFill>
              </a:rPr>
              <a:t>wish</a:t>
            </a:r>
            <a:r>
              <a:rPr lang="ru-RU" sz="2000" b="1" dirty="0" smtClean="0">
                <a:solidFill>
                  <a:schemeClr val="accent3">
                    <a:lumMod val="75000"/>
                  </a:schemeClr>
                </a:solidFill>
              </a:rPr>
              <a:t> – </a:t>
            </a:r>
            <a:r>
              <a:rPr lang="ru-RU" sz="2000" b="1" dirty="0" err="1" smtClean="0">
                <a:solidFill>
                  <a:schemeClr val="accent3">
                    <a:lumMod val="75000"/>
                  </a:schemeClr>
                </a:solidFill>
              </a:rPr>
              <a:t>wishes</a:t>
            </a:r>
            <a:r>
              <a:rPr lang="ru-RU" sz="2000" b="1" dirty="0" smtClean="0">
                <a:solidFill>
                  <a:schemeClr val="accent3">
                    <a:lumMod val="75000"/>
                  </a:schemeClr>
                </a:solidFill>
              </a:rPr>
              <a:t> (желание – желания)</a:t>
            </a:r>
            <a:br>
              <a:rPr lang="ru-RU" sz="2000" b="1" dirty="0" smtClean="0">
                <a:solidFill>
                  <a:schemeClr val="accent3">
                    <a:lumMod val="75000"/>
                  </a:schemeClr>
                </a:solidFill>
              </a:rPr>
            </a:br>
            <a:r>
              <a:rPr lang="ru-RU" sz="2000" b="1" dirty="0" err="1" smtClean="0">
                <a:solidFill>
                  <a:schemeClr val="accent3">
                    <a:lumMod val="75000"/>
                  </a:schemeClr>
                </a:solidFill>
              </a:rPr>
              <a:t>inch</a:t>
            </a:r>
            <a:r>
              <a:rPr lang="ru-RU" sz="2000" b="1" dirty="0" smtClean="0">
                <a:solidFill>
                  <a:schemeClr val="accent3">
                    <a:lumMod val="75000"/>
                  </a:schemeClr>
                </a:solidFill>
              </a:rPr>
              <a:t> – </a:t>
            </a:r>
            <a:r>
              <a:rPr lang="ru-RU" sz="2000" b="1" dirty="0" err="1" smtClean="0">
                <a:solidFill>
                  <a:schemeClr val="accent3">
                    <a:lumMod val="75000"/>
                  </a:schemeClr>
                </a:solidFill>
              </a:rPr>
              <a:t>inches</a:t>
            </a:r>
            <a:r>
              <a:rPr lang="ru-RU" sz="2000" b="1" dirty="0" smtClean="0">
                <a:solidFill>
                  <a:schemeClr val="accent3">
                    <a:lumMod val="75000"/>
                  </a:schemeClr>
                </a:solidFill>
              </a:rPr>
              <a:t> (дюйм – дюймы)</a:t>
            </a:r>
            <a:br>
              <a:rPr lang="ru-RU" sz="2000" b="1" dirty="0" smtClean="0">
                <a:solidFill>
                  <a:schemeClr val="accent3">
                    <a:lumMod val="75000"/>
                  </a:schemeClr>
                </a:solidFill>
              </a:rPr>
            </a:br>
            <a:r>
              <a:rPr lang="ru-RU" sz="2000" b="1" dirty="0" err="1" smtClean="0">
                <a:solidFill>
                  <a:schemeClr val="accent3">
                    <a:lumMod val="75000"/>
                  </a:schemeClr>
                </a:solidFill>
              </a:rPr>
              <a:t>box</a:t>
            </a:r>
            <a:r>
              <a:rPr lang="ru-RU" sz="2000" b="1" dirty="0" smtClean="0">
                <a:solidFill>
                  <a:schemeClr val="accent3">
                    <a:lumMod val="75000"/>
                  </a:schemeClr>
                </a:solidFill>
              </a:rPr>
              <a:t> – </a:t>
            </a:r>
            <a:r>
              <a:rPr lang="ru-RU" sz="2000" b="1" dirty="0" err="1" smtClean="0">
                <a:solidFill>
                  <a:schemeClr val="accent3">
                    <a:lumMod val="75000"/>
                  </a:schemeClr>
                </a:solidFill>
              </a:rPr>
              <a:t>boxes</a:t>
            </a:r>
            <a:r>
              <a:rPr lang="ru-RU" sz="2000" b="1" dirty="0" smtClean="0">
                <a:solidFill>
                  <a:schemeClr val="accent3">
                    <a:lumMod val="75000"/>
                  </a:schemeClr>
                </a:solidFill>
              </a:rPr>
              <a:t> (ящик – ящики) </a:t>
            </a:r>
            <a:endParaRPr lang="ru-RU" sz="2000" b="1"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476672"/>
            <a:ext cx="7848872" cy="6247864"/>
          </a:xfrm>
          <a:prstGeom prst="rect">
            <a:avLst/>
          </a:prstGeom>
        </p:spPr>
        <p:txBody>
          <a:bodyPr wrap="square">
            <a:spAutoFit/>
          </a:bodyPr>
          <a:lstStyle/>
          <a:p>
            <a:r>
              <a:rPr lang="ru-RU" sz="2000" b="1" dirty="0" smtClean="0">
                <a:solidFill>
                  <a:schemeClr val="accent3">
                    <a:lumMod val="75000"/>
                  </a:schemeClr>
                </a:solidFill>
              </a:rPr>
              <a:t>3. Если существительное в единственном числе оканчивается на согласную, после которой следует </a:t>
            </a:r>
            <a:r>
              <a:rPr lang="ru-RU" sz="2000" b="1" dirty="0" err="1" smtClean="0">
                <a:solidFill>
                  <a:schemeClr val="accent4">
                    <a:lumMod val="75000"/>
                  </a:schemeClr>
                </a:solidFill>
              </a:rPr>
              <a:t>y</a:t>
            </a:r>
            <a:r>
              <a:rPr lang="ru-RU" sz="2000" b="1" dirty="0" smtClean="0">
                <a:solidFill>
                  <a:schemeClr val="accent3">
                    <a:lumMod val="75000"/>
                  </a:schemeClr>
                </a:solidFill>
              </a:rPr>
              <a:t>, то </a:t>
            </a:r>
            <a:r>
              <a:rPr lang="ru-RU" sz="2000" b="1" dirty="0" err="1" smtClean="0">
                <a:solidFill>
                  <a:schemeClr val="accent4">
                    <a:lumMod val="75000"/>
                  </a:schemeClr>
                </a:solidFill>
              </a:rPr>
              <a:t>y</a:t>
            </a:r>
            <a:r>
              <a:rPr lang="ru-RU" sz="2000" b="1" dirty="0" smtClean="0">
                <a:solidFill>
                  <a:schemeClr val="accent3">
                    <a:lumMod val="75000"/>
                  </a:schemeClr>
                </a:solidFill>
              </a:rPr>
              <a:t> заменяется на </a:t>
            </a:r>
            <a:r>
              <a:rPr lang="ru-RU" sz="2000" b="1" dirty="0" err="1" smtClean="0">
                <a:solidFill>
                  <a:schemeClr val="accent4">
                    <a:lumMod val="75000"/>
                  </a:schemeClr>
                </a:solidFill>
              </a:rPr>
              <a:t>i</a:t>
            </a:r>
            <a:r>
              <a:rPr lang="ru-RU" sz="2000" b="1" dirty="0" smtClean="0">
                <a:solidFill>
                  <a:schemeClr val="accent3">
                    <a:lumMod val="75000"/>
                  </a:schemeClr>
                </a:solidFill>
              </a:rPr>
              <a:t>, и добавляется окончание –</a:t>
            </a:r>
            <a:r>
              <a:rPr lang="ru-RU" sz="2000" b="1" dirty="0" err="1" smtClean="0">
                <a:solidFill>
                  <a:schemeClr val="accent4">
                    <a:lumMod val="75000"/>
                  </a:schemeClr>
                </a:solidFill>
              </a:rPr>
              <a:t>es</a:t>
            </a:r>
            <a:r>
              <a:rPr lang="ru-RU" sz="2000" b="1" dirty="0" smtClean="0">
                <a:solidFill>
                  <a:schemeClr val="accent4">
                    <a:lumMod val="75000"/>
                  </a:schemeClr>
                </a:solidFill>
              </a:rPr>
              <a:t>:</a:t>
            </a:r>
          </a:p>
          <a:p>
            <a:r>
              <a:rPr lang="ru-RU" sz="2000" b="1" dirty="0" err="1" smtClean="0">
                <a:solidFill>
                  <a:schemeClr val="accent3">
                    <a:lumMod val="75000"/>
                  </a:schemeClr>
                </a:solidFill>
              </a:rPr>
              <a:t>city</a:t>
            </a:r>
            <a:r>
              <a:rPr lang="ru-RU" sz="2000" b="1" dirty="0" smtClean="0">
                <a:solidFill>
                  <a:schemeClr val="accent3">
                    <a:lumMod val="75000"/>
                  </a:schemeClr>
                </a:solidFill>
              </a:rPr>
              <a:t> – </a:t>
            </a:r>
            <a:r>
              <a:rPr lang="ru-RU" sz="2000" b="1" dirty="0" err="1" smtClean="0">
                <a:solidFill>
                  <a:schemeClr val="accent3">
                    <a:lumMod val="75000"/>
                  </a:schemeClr>
                </a:solidFill>
              </a:rPr>
              <a:t>cities</a:t>
            </a:r>
            <a:r>
              <a:rPr lang="ru-RU" sz="2000" b="1" dirty="0" smtClean="0">
                <a:solidFill>
                  <a:schemeClr val="accent3">
                    <a:lumMod val="75000"/>
                  </a:schemeClr>
                </a:solidFill>
              </a:rPr>
              <a:t> (город – города)</a:t>
            </a:r>
            <a:br>
              <a:rPr lang="ru-RU" sz="2000" b="1" dirty="0" smtClean="0">
                <a:solidFill>
                  <a:schemeClr val="accent3">
                    <a:lumMod val="75000"/>
                  </a:schemeClr>
                </a:solidFill>
              </a:rPr>
            </a:br>
            <a:r>
              <a:rPr lang="ru-RU" sz="2000" b="1" dirty="0" err="1" smtClean="0">
                <a:solidFill>
                  <a:schemeClr val="accent3">
                    <a:lumMod val="75000"/>
                  </a:schemeClr>
                </a:solidFill>
              </a:rPr>
              <a:t>lady</a:t>
            </a:r>
            <a:r>
              <a:rPr lang="ru-RU" sz="2000" b="1" dirty="0" smtClean="0">
                <a:solidFill>
                  <a:schemeClr val="accent3">
                    <a:lumMod val="75000"/>
                  </a:schemeClr>
                </a:solidFill>
              </a:rPr>
              <a:t> – </a:t>
            </a:r>
            <a:r>
              <a:rPr lang="ru-RU" sz="2000" b="1" dirty="0" err="1" smtClean="0">
                <a:solidFill>
                  <a:schemeClr val="accent3">
                    <a:lumMod val="75000"/>
                  </a:schemeClr>
                </a:solidFill>
              </a:rPr>
              <a:t>ladies</a:t>
            </a:r>
            <a:r>
              <a:rPr lang="ru-RU" sz="2000" b="1" dirty="0" smtClean="0">
                <a:solidFill>
                  <a:schemeClr val="accent3">
                    <a:lumMod val="75000"/>
                  </a:schemeClr>
                </a:solidFill>
              </a:rPr>
              <a:t> (дама – дамы) </a:t>
            </a:r>
          </a:p>
          <a:p>
            <a:r>
              <a:rPr lang="ru-RU" sz="2000" b="1" dirty="0" smtClean="0">
                <a:solidFill>
                  <a:schemeClr val="accent3">
                    <a:lumMod val="75000"/>
                  </a:schemeClr>
                </a:solidFill>
              </a:rPr>
              <a:t>4. Если существительное в единственном числе оканчивается </a:t>
            </a:r>
            <a:r>
              <a:rPr lang="ru-RU" sz="2000" b="1" dirty="0" smtClean="0">
                <a:solidFill>
                  <a:schemeClr val="accent4">
                    <a:lumMod val="75000"/>
                  </a:schemeClr>
                </a:solidFill>
              </a:rPr>
              <a:t>на гласную</a:t>
            </a:r>
            <a:r>
              <a:rPr lang="ru-RU" sz="2000" b="1" dirty="0" smtClean="0">
                <a:solidFill>
                  <a:schemeClr val="accent3">
                    <a:lumMod val="75000"/>
                  </a:schemeClr>
                </a:solidFill>
              </a:rPr>
              <a:t>, после которой следует </a:t>
            </a:r>
            <a:r>
              <a:rPr lang="ru-RU" sz="2000" b="1" dirty="0" err="1" smtClean="0">
                <a:solidFill>
                  <a:schemeClr val="accent4">
                    <a:lumMod val="75000"/>
                  </a:schemeClr>
                </a:solidFill>
              </a:rPr>
              <a:t>y</a:t>
            </a:r>
            <a:r>
              <a:rPr lang="ru-RU" sz="2000" b="1" dirty="0" smtClean="0">
                <a:solidFill>
                  <a:schemeClr val="accent3">
                    <a:lumMod val="75000"/>
                  </a:schemeClr>
                </a:solidFill>
              </a:rPr>
              <a:t>, то добавляется окончание –</a:t>
            </a:r>
            <a:r>
              <a:rPr lang="ru-RU" sz="2000" b="1" dirty="0" err="1" smtClean="0">
                <a:solidFill>
                  <a:schemeClr val="accent4">
                    <a:lumMod val="75000"/>
                  </a:schemeClr>
                </a:solidFill>
              </a:rPr>
              <a:t>s</a:t>
            </a:r>
            <a:r>
              <a:rPr lang="ru-RU" sz="2000" b="1" dirty="0" smtClean="0">
                <a:solidFill>
                  <a:schemeClr val="accent4">
                    <a:lumMod val="75000"/>
                  </a:schemeClr>
                </a:solidFill>
              </a:rPr>
              <a:t> </a:t>
            </a:r>
            <a:r>
              <a:rPr lang="ru-RU" sz="2000" b="1" dirty="0" smtClean="0">
                <a:solidFill>
                  <a:schemeClr val="accent3">
                    <a:lumMod val="75000"/>
                  </a:schemeClr>
                </a:solidFill>
              </a:rPr>
              <a:t>(однако данное правило не относится к словам, оканчивающимся на –</a:t>
            </a:r>
            <a:r>
              <a:rPr lang="ru-RU" sz="2000" b="1" dirty="0" err="1" smtClean="0">
                <a:solidFill>
                  <a:schemeClr val="accent4">
                    <a:lumMod val="75000"/>
                  </a:schemeClr>
                </a:solidFill>
              </a:rPr>
              <a:t>quy</a:t>
            </a:r>
            <a:r>
              <a:rPr lang="ru-RU" sz="2000" b="1" dirty="0" smtClean="0">
                <a:solidFill>
                  <a:schemeClr val="accent3">
                    <a:lumMod val="75000"/>
                  </a:schemeClr>
                </a:solidFill>
              </a:rPr>
              <a:t>):</a:t>
            </a:r>
          </a:p>
          <a:p>
            <a:r>
              <a:rPr lang="ru-RU" sz="2000" b="1" dirty="0" err="1" smtClean="0">
                <a:solidFill>
                  <a:schemeClr val="accent3">
                    <a:lumMod val="75000"/>
                  </a:schemeClr>
                </a:solidFill>
              </a:rPr>
              <a:t>essay</a:t>
            </a:r>
            <a:r>
              <a:rPr lang="ru-RU" sz="2000" b="1" dirty="0" smtClean="0">
                <a:solidFill>
                  <a:schemeClr val="accent3">
                    <a:lumMod val="75000"/>
                  </a:schemeClr>
                </a:solidFill>
              </a:rPr>
              <a:t> – </a:t>
            </a:r>
            <a:r>
              <a:rPr lang="ru-RU" sz="2000" b="1" dirty="0" err="1" smtClean="0">
                <a:solidFill>
                  <a:schemeClr val="accent3">
                    <a:lumMod val="75000"/>
                  </a:schemeClr>
                </a:solidFill>
              </a:rPr>
              <a:t>essays</a:t>
            </a:r>
            <a:r>
              <a:rPr lang="ru-RU" sz="2000" b="1" dirty="0" smtClean="0">
                <a:solidFill>
                  <a:schemeClr val="accent3">
                    <a:lumMod val="75000"/>
                  </a:schemeClr>
                </a:solidFill>
              </a:rPr>
              <a:t> (сочинение – сочинения)</a:t>
            </a:r>
            <a:br>
              <a:rPr lang="ru-RU" sz="2000" b="1" dirty="0" smtClean="0">
                <a:solidFill>
                  <a:schemeClr val="accent3">
                    <a:lumMod val="75000"/>
                  </a:schemeClr>
                </a:solidFill>
              </a:rPr>
            </a:br>
            <a:r>
              <a:rPr lang="ru-RU" sz="2000" b="1" dirty="0" err="1" smtClean="0">
                <a:solidFill>
                  <a:schemeClr val="accent3">
                    <a:lumMod val="75000"/>
                  </a:schemeClr>
                </a:solidFill>
              </a:rPr>
              <a:t>monkey</a:t>
            </a:r>
            <a:r>
              <a:rPr lang="ru-RU" sz="2000" b="1" dirty="0" smtClean="0">
                <a:solidFill>
                  <a:schemeClr val="accent3">
                    <a:lumMod val="75000"/>
                  </a:schemeClr>
                </a:solidFill>
              </a:rPr>
              <a:t> – </a:t>
            </a:r>
            <a:r>
              <a:rPr lang="ru-RU" sz="2000" b="1" dirty="0" err="1" smtClean="0">
                <a:solidFill>
                  <a:schemeClr val="accent3">
                    <a:lumMod val="75000"/>
                  </a:schemeClr>
                </a:solidFill>
              </a:rPr>
              <a:t>monkeys</a:t>
            </a:r>
            <a:r>
              <a:rPr lang="ru-RU" sz="2000" b="1" dirty="0" smtClean="0">
                <a:solidFill>
                  <a:schemeClr val="accent3">
                    <a:lumMod val="75000"/>
                  </a:schemeClr>
                </a:solidFill>
              </a:rPr>
              <a:t> (обезьяна – обезьяны)</a:t>
            </a:r>
            <a:br>
              <a:rPr lang="ru-RU" sz="2000" b="1" dirty="0" smtClean="0">
                <a:solidFill>
                  <a:schemeClr val="accent3">
                    <a:lumMod val="75000"/>
                  </a:schemeClr>
                </a:solidFill>
              </a:rPr>
            </a:br>
            <a:r>
              <a:rPr lang="ru-RU" sz="2000" b="1" dirty="0" smtClean="0">
                <a:solidFill>
                  <a:schemeClr val="accent3">
                    <a:lumMod val="75000"/>
                  </a:schemeClr>
                </a:solidFill>
              </a:rPr>
              <a:t/>
            </a:r>
            <a:br>
              <a:rPr lang="ru-RU" sz="2000" b="1" dirty="0" smtClean="0">
                <a:solidFill>
                  <a:schemeClr val="accent3">
                    <a:lumMod val="75000"/>
                  </a:schemeClr>
                </a:solidFill>
              </a:rPr>
            </a:br>
            <a:r>
              <a:rPr lang="ru-RU" sz="2000" b="1" dirty="0" smtClean="0">
                <a:solidFill>
                  <a:schemeClr val="accent4">
                    <a:lumMod val="75000"/>
                  </a:schemeClr>
                </a:solidFill>
              </a:rPr>
              <a:t>Однако:</a:t>
            </a:r>
            <a:r>
              <a:rPr lang="ru-RU" sz="2000" b="1" dirty="0" smtClean="0">
                <a:solidFill>
                  <a:schemeClr val="accent3">
                    <a:lumMod val="75000"/>
                  </a:schemeClr>
                </a:solidFill>
              </a:rPr>
              <a:t/>
            </a:r>
            <a:br>
              <a:rPr lang="ru-RU" sz="2000" b="1" dirty="0" smtClean="0">
                <a:solidFill>
                  <a:schemeClr val="accent3">
                    <a:lumMod val="75000"/>
                  </a:schemeClr>
                </a:solidFill>
              </a:rPr>
            </a:br>
            <a:r>
              <a:rPr lang="ru-RU" sz="2000" b="1" dirty="0" err="1" smtClean="0">
                <a:solidFill>
                  <a:schemeClr val="accent3">
                    <a:lumMod val="75000"/>
                  </a:schemeClr>
                </a:solidFill>
              </a:rPr>
              <a:t>soliloquy</a:t>
            </a:r>
            <a:r>
              <a:rPr lang="ru-RU" sz="2000" b="1" dirty="0" smtClean="0">
                <a:solidFill>
                  <a:schemeClr val="accent3">
                    <a:lumMod val="75000"/>
                  </a:schemeClr>
                </a:solidFill>
              </a:rPr>
              <a:t> – </a:t>
            </a:r>
            <a:r>
              <a:rPr lang="ru-RU" sz="2000" b="1" dirty="0" err="1" smtClean="0">
                <a:solidFill>
                  <a:schemeClr val="accent3">
                    <a:lumMod val="75000"/>
                  </a:schemeClr>
                </a:solidFill>
              </a:rPr>
              <a:t>soliloquies</a:t>
            </a:r>
            <a:r>
              <a:rPr lang="ru-RU" sz="2000" b="1" dirty="0" smtClean="0">
                <a:solidFill>
                  <a:schemeClr val="accent3">
                    <a:lumMod val="75000"/>
                  </a:schemeClr>
                </a:solidFill>
              </a:rPr>
              <a:t> (монолог – монологи) </a:t>
            </a:r>
          </a:p>
          <a:p>
            <a:r>
              <a:rPr lang="ru-RU" sz="2000" b="1" dirty="0" smtClean="0">
                <a:solidFill>
                  <a:schemeClr val="accent3">
                    <a:lumMod val="75000"/>
                  </a:schemeClr>
                </a:solidFill>
              </a:rPr>
              <a:t>5. Прибавлением окончания </a:t>
            </a:r>
            <a:r>
              <a:rPr lang="ru-RU" sz="2000" b="1" dirty="0" smtClean="0">
                <a:solidFill>
                  <a:schemeClr val="accent4">
                    <a:lumMod val="75000"/>
                  </a:schemeClr>
                </a:solidFill>
              </a:rPr>
              <a:t>–</a:t>
            </a:r>
            <a:r>
              <a:rPr lang="ru-RU" sz="2000" b="1" dirty="0" err="1" smtClean="0">
                <a:solidFill>
                  <a:schemeClr val="accent4">
                    <a:lumMod val="75000"/>
                  </a:schemeClr>
                </a:solidFill>
              </a:rPr>
              <a:t>s</a:t>
            </a:r>
            <a:r>
              <a:rPr lang="ru-RU" sz="2000" b="1" dirty="0" smtClean="0">
                <a:solidFill>
                  <a:schemeClr val="accent3">
                    <a:lumMod val="75000"/>
                  </a:schemeClr>
                </a:solidFill>
              </a:rPr>
              <a:t> к большинству существительных в единственном числе, оканчивающихся на </a:t>
            </a:r>
            <a:r>
              <a:rPr lang="ru-RU" sz="2000" b="1" dirty="0" smtClean="0">
                <a:solidFill>
                  <a:schemeClr val="accent4">
                    <a:lumMod val="75000"/>
                  </a:schemeClr>
                </a:solidFill>
              </a:rPr>
              <a:t>–</a:t>
            </a:r>
            <a:r>
              <a:rPr lang="ru-RU" sz="2000" b="1" dirty="0" err="1" smtClean="0">
                <a:solidFill>
                  <a:schemeClr val="accent4">
                    <a:lumMod val="75000"/>
                  </a:schemeClr>
                </a:solidFill>
              </a:rPr>
              <a:t>f</a:t>
            </a:r>
            <a:r>
              <a:rPr lang="ru-RU" sz="2000" b="1" dirty="0" smtClean="0">
                <a:solidFill>
                  <a:schemeClr val="accent4">
                    <a:lumMod val="75000"/>
                  </a:schemeClr>
                </a:solidFill>
              </a:rPr>
              <a:t>:</a:t>
            </a:r>
          </a:p>
          <a:p>
            <a:r>
              <a:rPr lang="ru-RU" sz="2000" b="1" dirty="0" err="1" smtClean="0">
                <a:solidFill>
                  <a:schemeClr val="accent3">
                    <a:lumMod val="75000"/>
                  </a:schemeClr>
                </a:solidFill>
              </a:rPr>
              <a:t>brief</a:t>
            </a:r>
            <a:r>
              <a:rPr lang="ru-RU" sz="2000" b="1" dirty="0" smtClean="0">
                <a:solidFill>
                  <a:schemeClr val="accent3">
                    <a:lumMod val="75000"/>
                  </a:schemeClr>
                </a:solidFill>
              </a:rPr>
              <a:t> – </a:t>
            </a:r>
            <a:r>
              <a:rPr lang="ru-RU" sz="2000" b="1" dirty="0" err="1" smtClean="0">
                <a:solidFill>
                  <a:schemeClr val="accent3">
                    <a:lumMod val="75000"/>
                  </a:schemeClr>
                </a:solidFill>
              </a:rPr>
              <a:t>briefs</a:t>
            </a:r>
            <a:r>
              <a:rPr lang="ru-RU" sz="2000" b="1" dirty="0" smtClean="0">
                <a:solidFill>
                  <a:schemeClr val="accent3">
                    <a:lumMod val="75000"/>
                  </a:schemeClr>
                </a:solidFill>
              </a:rPr>
              <a:t> (сводка – сводки)</a:t>
            </a:r>
            <a:br>
              <a:rPr lang="ru-RU" sz="2000" b="1" dirty="0" smtClean="0">
                <a:solidFill>
                  <a:schemeClr val="accent3">
                    <a:lumMod val="75000"/>
                  </a:schemeClr>
                </a:solidFill>
              </a:rPr>
            </a:br>
            <a:r>
              <a:rPr lang="ru-RU" sz="2000" b="1" dirty="0" err="1" smtClean="0">
                <a:solidFill>
                  <a:schemeClr val="accent3">
                    <a:lumMod val="75000"/>
                  </a:schemeClr>
                </a:solidFill>
              </a:rPr>
              <a:t>chief</a:t>
            </a:r>
            <a:r>
              <a:rPr lang="ru-RU" sz="2000" b="1" dirty="0" smtClean="0">
                <a:solidFill>
                  <a:schemeClr val="accent3">
                    <a:lumMod val="75000"/>
                  </a:schemeClr>
                </a:solidFill>
              </a:rPr>
              <a:t> – </a:t>
            </a:r>
            <a:r>
              <a:rPr lang="ru-RU" sz="2000" b="1" dirty="0" err="1" smtClean="0">
                <a:solidFill>
                  <a:schemeClr val="accent3">
                    <a:lumMod val="75000"/>
                  </a:schemeClr>
                </a:solidFill>
              </a:rPr>
              <a:t>chiefs</a:t>
            </a:r>
            <a:r>
              <a:rPr lang="ru-RU" sz="2000" b="1" dirty="0" smtClean="0">
                <a:solidFill>
                  <a:schemeClr val="accent3">
                    <a:lumMod val="75000"/>
                  </a:schemeClr>
                </a:solidFill>
              </a:rPr>
              <a:t> (руководитель – руководители)</a:t>
            </a:r>
            <a:br>
              <a:rPr lang="ru-RU" sz="2000" b="1" dirty="0" smtClean="0">
                <a:solidFill>
                  <a:schemeClr val="accent3">
                    <a:lumMod val="75000"/>
                  </a:schemeClr>
                </a:solidFill>
              </a:rPr>
            </a:br>
            <a:r>
              <a:rPr lang="ru-RU" sz="2000" b="1" dirty="0" err="1" smtClean="0">
                <a:solidFill>
                  <a:schemeClr val="accent3">
                    <a:lumMod val="75000"/>
                  </a:schemeClr>
                </a:solidFill>
              </a:rPr>
              <a:t>proof</a:t>
            </a:r>
            <a:r>
              <a:rPr lang="ru-RU" sz="2000" b="1" dirty="0" smtClean="0">
                <a:solidFill>
                  <a:schemeClr val="accent3">
                    <a:lumMod val="75000"/>
                  </a:schemeClr>
                </a:solidFill>
              </a:rPr>
              <a:t> – </a:t>
            </a:r>
            <a:r>
              <a:rPr lang="ru-RU" sz="2000" b="1" dirty="0" err="1" smtClean="0">
                <a:solidFill>
                  <a:schemeClr val="accent3">
                    <a:lumMod val="75000"/>
                  </a:schemeClr>
                </a:solidFill>
              </a:rPr>
              <a:t>proofs</a:t>
            </a:r>
            <a:r>
              <a:rPr lang="ru-RU" sz="2000" b="1" dirty="0" smtClean="0">
                <a:solidFill>
                  <a:schemeClr val="accent3">
                    <a:lumMod val="75000"/>
                  </a:schemeClr>
                </a:solidFill>
              </a:rPr>
              <a:t> (испытание – испытания) </a:t>
            </a:r>
            <a:endParaRPr lang="ru-RU" sz="2000" b="1" dirty="0">
              <a:solidFill>
                <a:schemeClr val="accent3">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88641"/>
            <a:ext cx="8280920" cy="6555641"/>
          </a:xfrm>
          <a:prstGeom prst="rect">
            <a:avLst/>
          </a:prstGeom>
        </p:spPr>
        <p:txBody>
          <a:bodyPr wrap="square">
            <a:spAutoFit/>
          </a:bodyPr>
          <a:lstStyle/>
          <a:p>
            <a:r>
              <a:rPr lang="ru-RU" sz="2000" b="1" dirty="0" smtClean="0">
                <a:solidFill>
                  <a:schemeClr val="accent3">
                    <a:lumMod val="75000"/>
                  </a:schemeClr>
                </a:solidFill>
              </a:rPr>
              <a:t>Однако в следующих существительных, оканчивающихся на </a:t>
            </a:r>
            <a:r>
              <a:rPr lang="ru-RU" sz="2000" b="1" dirty="0" smtClean="0">
                <a:solidFill>
                  <a:schemeClr val="accent4">
                    <a:lumMod val="75000"/>
                  </a:schemeClr>
                </a:solidFill>
              </a:rPr>
              <a:t>–</a:t>
            </a:r>
            <a:r>
              <a:rPr lang="en-US" sz="2000" b="1" dirty="0" smtClean="0">
                <a:solidFill>
                  <a:schemeClr val="accent4">
                    <a:lumMod val="75000"/>
                  </a:schemeClr>
                </a:solidFill>
              </a:rPr>
              <a:t>f </a:t>
            </a:r>
            <a:r>
              <a:rPr lang="ru-RU" sz="2000" b="1" dirty="0" smtClean="0">
                <a:solidFill>
                  <a:schemeClr val="accent3">
                    <a:lumMod val="75000"/>
                  </a:schemeClr>
                </a:solidFill>
              </a:rPr>
              <a:t>или –</a:t>
            </a:r>
            <a:r>
              <a:rPr lang="en-US" sz="2000" b="1" dirty="0" err="1" smtClean="0">
                <a:solidFill>
                  <a:schemeClr val="accent4">
                    <a:lumMod val="75000"/>
                  </a:schemeClr>
                </a:solidFill>
              </a:rPr>
              <a:t>fe</a:t>
            </a:r>
            <a:r>
              <a:rPr lang="en-US" sz="2000" b="1" dirty="0" smtClean="0">
                <a:solidFill>
                  <a:schemeClr val="accent4">
                    <a:lumMod val="75000"/>
                  </a:schemeClr>
                </a:solidFill>
              </a:rPr>
              <a:t>,</a:t>
            </a:r>
            <a:r>
              <a:rPr lang="en-US" sz="2000" b="1" dirty="0" smtClean="0">
                <a:solidFill>
                  <a:schemeClr val="accent3">
                    <a:lumMod val="75000"/>
                  </a:schemeClr>
                </a:solidFill>
              </a:rPr>
              <a:t> </a:t>
            </a:r>
            <a:r>
              <a:rPr lang="ru-RU" sz="2000" b="1" dirty="0" smtClean="0">
                <a:solidFill>
                  <a:schemeClr val="accent3">
                    <a:lumMod val="75000"/>
                  </a:schemeClr>
                </a:solidFill>
              </a:rPr>
              <a:t>множественное число образуется путем замены </a:t>
            </a:r>
            <a:r>
              <a:rPr lang="en-US" sz="2000" b="1" dirty="0" smtClean="0">
                <a:solidFill>
                  <a:schemeClr val="accent4">
                    <a:lumMod val="75000"/>
                  </a:schemeClr>
                </a:solidFill>
              </a:rPr>
              <a:t>f</a:t>
            </a:r>
            <a:r>
              <a:rPr lang="en-US" sz="2000" b="1" dirty="0" smtClean="0">
                <a:solidFill>
                  <a:schemeClr val="accent3">
                    <a:lumMod val="75000"/>
                  </a:schemeClr>
                </a:solidFill>
              </a:rPr>
              <a:t> </a:t>
            </a:r>
            <a:r>
              <a:rPr lang="ru-RU" sz="2000" b="1" dirty="0" smtClean="0">
                <a:solidFill>
                  <a:schemeClr val="accent3">
                    <a:lumMod val="75000"/>
                  </a:schemeClr>
                </a:solidFill>
              </a:rPr>
              <a:t>на </a:t>
            </a:r>
            <a:r>
              <a:rPr lang="en-US" sz="2000" b="1" dirty="0" smtClean="0">
                <a:solidFill>
                  <a:schemeClr val="accent4">
                    <a:lumMod val="75000"/>
                  </a:schemeClr>
                </a:solidFill>
              </a:rPr>
              <a:t>v</a:t>
            </a:r>
            <a:r>
              <a:rPr lang="en-US" sz="2000" b="1" dirty="0" smtClean="0">
                <a:solidFill>
                  <a:schemeClr val="accent3">
                    <a:lumMod val="75000"/>
                  </a:schemeClr>
                </a:solidFill>
              </a:rPr>
              <a:t>, </a:t>
            </a:r>
            <a:r>
              <a:rPr lang="ru-RU" sz="2000" b="1" dirty="0" smtClean="0">
                <a:solidFill>
                  <a:schemeClr val="accent3">
                    <a:lumMod val="75000"/>
                  </a:schemeClr>
                </a:solidFill>
              </a:rPr>
              <a:t>и прибавлением окончания –</a:t>
            </a:r>
            <a:r>
              <a:rPr lang="en-US" sz="2000" b="1" dirty="0" err="1" smtClean="0">
                <a:solidFill>
                  <a:schemeClr val="accent4">
                    <a:lumMod val="75000"/>
                  </a:schemeClr>
                </a:solidFill>
              </a:rPr>
              <a:t>es</a:t>
            </a:r>
            <a:r>
              <a:rPr lang="en-US" sz="2000" b="1" dirty="0" smtClean="0">
                <a:solidFill>
                  <a:schemeClr val="accent4">
                    <a:lumMod val="75000"/>
                  </a:schemeClr>
                </a:solidFill>
              </a:rPr>
              <a:t>:</a:t>
            </a:r>
          </a:p>
          <a:p>
            <a:r>
              <a:rPr lang="en-US" sz="2000" b="1" dirty="0" smtClean="0">
                <a:solidFill>
                  <a:schemeClr val="accent3">
                    <a:lumMod val="75000"/>
                  </a:schemeClr>
                </a:solidFill>
              </a:rPr>
              <a:t>wife – wi</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жена – жены)</a:t>
            </a:r>
            <a:br>
              <a:rPr lang="ru-RU" sz="2000" b="1" dirty="0" smtClean="0">
                <a:solidFill>
                  <a:schemeClr val="accent3">
                    <a:lumMod val="75000"/>
                  </a:schemeClr>
                </a:solidFill>
              </a:rPr>
            </a:br>
            <a:r>
              <a:rPr lang="en-US" sz="2000" b="1" dirty="0" smtClean="0">
                <a:solidFill>
                  <a:schemeClr val="accent3">
                    <a:lumMod val="75000"/>
                  </a:schemeClr>
                </a:solidFill>
              </a:rPr>
              <a:t>leaf – lea</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лист – листья)</a:t>
            </a:r>
            <a:br>
              <a:rPr lang="ru-RU" sz="2000" b="1" dirty="0" smtClean="0">
                <a:solidFill>
                  <a:schemeClr val="accent3">
                    <a:lumMod val="75000"/>
                  </a:schemeClr>
                </a:solidFill>
              </a:rPr>
            </a:br>
            <a:r>
              <a:rPr lang="en-US" sz="2000" b="1" dirty="0" smtClean="0">
                <a:solidFill>
                  <a:schemeClr val="accent3">
                    <a:lumMod val="75000"/>
                  </a:schemeClr>
                </a:solidFill>
              </a:rPr>
              <a:t>half – hal</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половина – половины)</a:t>
            </a:r>
            <a:br>
              <a:rPr lang="ru-RU" sz="2000" b="1" dirty="0" smtClean="0">
                <a:solidFill>
                  <a:schemeClr val="accent3">
                    <a:lumMod val="75000"/>
                  </a:schemeClr>
                </a:solidFill>
              </a:rPr>
            </a:br>
            <a:r>
              <a:rPr lang="en-US" sz="2000" b="1" dirty="0" smtClean="0">
                <a:solidFill>
                  <a:schemeClr val="accent3">
                    <a:lumMod val="75000"/>
                  </a:schemeClr>
                </a:solidFill>
              </a:rPr>
              <a:t>self – sel</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сам – сами)</a:t>
            </a:r>
            <a:br>
              <a:rPr lang="ru-RU" sz="2000" b="1" dirty="0" smtClean="0">
                <a:solidFill>
                  <a:schemeClr val="accent3">
                    <a:lumMod val="75000"/>
                  </a:schemeClr>
                </a:solidFill>
              </a:rPr>
            </a:br>
            <a:r>
              <a:rPr lang="en-US" sz="2000" b="1" dirty="0" smtClean="0">
                <a:solidFill>
                  <a:schemeClr val="accent3">
                    <a:lumMod val="75000"/>
                  </a:schemeClr>
                </a:solidFill>
              </a:rPr>
              <a:t>calf – cal</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теленок – телята)</a:t>
            </a:r>
            <a:br>
              <a:rPr lang="ru-RU" sz="2000" b="1" dirty="0" smtClean="0">
                <a:solidFill>
                  <a:schemeClr val="accent3">
                    <a:lumMod val="75000"/>
                  </a:schemeClr>
                </a:solidFill>
              </a:rPr>
            </a:br>
            <a:r>
              <a:rPr lang="en-US" sz="2000" b="1" dirty="0" smtClean="0">
                <a:solidFill>
                  <a:schemeClr val="accent3">
                    <a:lumMod val="75000"/>
                  </a:schemeClr>
                </a:solidFill>
              </a:rPr>
              <a:t>loaf – loa</a:t>
            </a:r>
            <a:r>
              <a:rPr lang="en-US" sz="2000" b="1" dirty="0" smtClean="0">
                <a:solidFill>
                  <a:schemeClr val="accent4">
                    <a:lumMod val="75000"/>
                  </a:schemeClr>
                </a:solidFill>
              </a:rPr>
              <a:t>ves</a:t>
            </a:r>
            <a:r>
              <a:rPr lang="en-US" sz="2000" b="1" dirty="0" smtClean="0">
                <a:solidFill>
                  <a:schemeClr val="accent3">
                    <a:lumMod val="75000"/>
                  </a:schemeClr>
                </a:solidFill>
              </a:rPr>
              <a:t> (</a:t>
            </a:r>
            <a:r>
              <a:rPr lang="ru-RU" sz="2000" b="1" dirty="0" smtClean="0">
                <a:solidFill>
                  <a:schemeClr val="accent3">
                    <a:lumMod val="75000"/>
                  </a:schemeClr>
                </a:solidFill>
              </a:rPr>
              <a:t>булка – булки)</a:t>
            </a:r>
            <a:br>
              <a:rPr lang="ru-RU" sz="2000" b="1" dirty="0" smtClean="0">
                <a:solidFill>
                  <a:schemeClr val="accent3">
                    <a:lumMod val="75000"/>
                  </a:schemeClr>
                </a:solidFill>
              </a:rPr>
            </a:br>
            <a:r>
              <a:rPr lang="en-US" sz="2000" b="1" dirty="0" smtClean="0">
                <a:solidFill>
                  <a:schemeClr val="accent3">
                    <a:lumMod val="75000"/>
                  </a:schemeClr>
                </a:solidFill>
              </a:rPr>
              <a:t>knife – kni</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нож – ножи)</a:t>
            </a:r>
            <a:br>
              <a:rPr lang="ru-RU" sz="2000" b="1" dirty="0" smtClean="0">
                <a:solidFill>
                  <a:schemeClr val="accent3">
                    <a:lumMod val="75000"/>
                  </a:schemeClr>
                </a:solidFill>
              </a:rPr>
            </a:br>
            <a:r>
              <a:rPr lang="en-US" sz="2000" b="1" dirty="0" smtClean="0">
                <a:solidFill>
                  <a:schemeClr val="accent3">
                    <a:lumMod val="75000"/>
                  </a:schemeClr>
                </a:solidFill>
              </a:rPr>
              <a:t>elf – el</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эльф – эльфы)</a:t>
            </a:r>
            <a:br>
              <a:rPr lang="ru-RU" sz="2000" b="1" dirty="0" smtClean="0">
                <a:solidFill>
                  <a:schemeClr val="accent3">
                    <a:lumMod val="75000"/>
                  </a:schemeClr>
                </a:solidFill>
              </a:rPr>
            </a:br>
            <a:r>
              <a:rPr lang="en-US" sz="2000" b="1" dirty="0" smtClean="0">
                <a:solidFill>
                  <a:schemeClr val="accent3">
                    <a:lumMod val="75000"/>
                  </a:schemeClr>
                </a:solidFill>
              </a:rPr>
              <a:t>wolf – wol</a:t>
            </a:r>
            <a:r>
              <a:rPr lang="en-US" sz="2000" b="1" dirty="0" smtClean="0">
                <a:solidFill>
                  <a:schemeClr val="accent4">
                    <a:lumMod val="75000"/>
                  </a:schemeClr>
                </a:solidFill>
              </a:rPr>
              <a:t>ves </a:t>
            </a:r>
            <a:r>
              <a:rPr lang="en-US" sz="2000" b="1" dirty="0" smtClean="0">
                <a:solidFill>
                  <a:schemeClr val="accent3">
                    <a:lumMod val="75000"/>
                  </a:schemeClr>
                </a:solidFill>
              </a:rPr>
              <a:t>(</a:t>
            </a:r>
            <a:r>
              <a:rPr lang="ru-RU" sz="2000" b="1" dirty="0" smtClean="0">
                <a:solidFill>
                  <a:schemeClr val="accent3">
                    <a:lumMod val="75000"/>
                  </a:schemeClr>
                </a:solidFill>
              </a:rPr>
              <a:t>волк – волки)</a:t>
            </a:r>
            <a:br>
              <a:rPr lang="ru-RU" sz="2000" b="1" dirty="0" smtClean="0">
                <a:solidFill>
                  <a:schemeClr val="accent3">
                    <a:lumMod val="75000"/>
                  </a:schemeClr>
                </a:solidFill>
              </a:rPr>
            </a:br>
            <a:r>
              <a:rPr lang="en-US" sz="2000" b="1" dirty="0" smtClean="0">
                <a:solidFill>
                  <a:schemeClr val="accent3">
                    <a:lumMod val="75000"/>
                  </a:schemeClr>
                </a:solidFill>
              </a:rPr>
              <a:t>shelf – shel</a:t>
            </a:r>
            <a:r>
              <a:rPr lang="en-US" sz="2000" b="1" dirty="0" smtClean="0">
                <a:solidFill>
                  <a:schemeClr val="accent4">
                    <a:lumMod val="75000"/>
                  </a:schemeClr>
                </a:solidFill>
              </a:rPr>
              <a:t>ves</a:t>
            </a:r>
            <a:r>
              <a:rPr lang="en-US" sz="2000" b="1" dirty="0" smtClean="0">
                <a:solidFill>
                  <a:schemeClr val="accent3">
                    <a:lumMod val="75000"/>
                  </a:schemeClr>
                </a:solidFill>
              </a:rPr>
              <a:t> (</a:t>
            </a:r>
            <a:r>
              <a:rPr lang="ru-RU" sz="2000" b="1" dirty="0" smtClean="0">
                <a:solidFill>
                  <a:schemeClr val="accent3">
                    <a:lumMod val="75000"/>
                  </a:schemeClr>
                </a:solidFill>
              </a:rPr>
              <a:t>полка – полки) </a:t>
            </a:r>
          </a:p>
          <a:p>
            <a:r>
              <a:rPr lang="ru-RU" sz="2000" b="1" dirty="0" smtClean="0">
                <a:solidFill>
                  <a:schemeClr val="accent4">
                    <a:lumMod val="75000"/>
                  </a:schemeClr>
                </a:solidFill>
              </a:rPr>
              <a:t>Множественное число составных существительных</a:t>
            </a:r>
          </a:p>
          <a:p>
            <a:r>
              <a:rPr lang="ru-RU" sz="2000" b="1" dirty="0" smtClean="0">
                <a:solidFill>
                  <a:schemeClr val="accent3">
                    <a:lumMod val="75000"/>
                  </a:schemeClr>
                </a:solidFill>
              </a:rPr>
              <a:t>В составных существительных множественную форму принимает главное слово:</a:t>
            </a:r>
          </a:p>
          <a:p>
            <a:r>
              <a:rPr lang="en-US" sz="2000" b="1" dirty="0" smtClean="0">
                <a:solidFill>
                  <a:schemeClr val="accent3">
                    <a:lumMod val="75000"/>
                  </a:schemeClr>
                </a:solidFill>
              </a:rPr>
              <a:t>commander-in-chief – commanders-in-chief (</a:t>
            </a:r>
            <a:r>
              <a:rPr lang="ru-RU" sz="2000" b="1" dirty="0" smtClean="0">
                <a:solidFill>
                  <a:schemeClr val="accent3">
                    <a:lumMod val="75000"/>
                  </a:schemeClr>
                </a:solidFill>
              </a:rPr>
              <a:t>главнокомандующий – главнокомандующие)</a:t>
            </a:r>
            <a:br>
              <a:rPr lang="ru-RU" sz="2000" b="1" dirty="0" smtClean="0">
                <a:solidFill>
                  <a:schemeClr val="accent3">
                    <a:lumMod val="75000"/>
                  </a:schemeClr>
                </a:solidFill>
              </a:rPr>
            </a:br>
            <a:r>
              <a:rPr lang="en-US" sz="2000" b="1" dirty="0" smtClean="0">
                <a:solidFill>
                  <a:schemeClr val="accent3">
                    <a:lumMod val="75000"/>
                  </a:schemeClr>
                </a:solidFill>
              </a:rPr>
              <a:t>father-in-law – father</a:t>
            </a:r>
            <a:r>
              <a:rPr lang="en-US" sz="2000" b="1" dirty="0" smtClean="0">
                <a:solidFill>
                  <a:schemeClr val="accent4">
                    <a:lumMod val="75000"/>
                  </a:schemeClr>
                </a:solidFill>
              </a:rPr>
              <a:t>s</a:t>
            </a:r>
            <a:r>
              <a:rPr lang="en-US" sz="2000" b="1" dirty="0" smtClean="0">
                <a:solidFill>
                  <a:schemeClr val="accent3">
                    <a:lumMod val="75000"/>
                  </a:schemeClr>
                </a:solidFill>
              </a:rPr>
              <a:t>-in-law (</a:t>
            </a:r>
            <a:r>
              <a:rPr lang="ru-RU" sz="2000" b="1" dirty="0" smtClean="0">
                <a:solidFill>
                  <a:schemeClr val="accent3">
                    <a:lumMod val="75000"/>
                  </a:schemeClr>
                </a:solidFill>
              </a:rPr>
              <a:t>тесть – тести)</a:t>
            </a:r>
            <a:br>
              <a:rPr lang="ru-RU" sz="2000" b="1" dirty="0" smtClean="0">
                <a:solidFill>
                  <a:schemeClr val="accent3">
                    <a:lumMod val="75000"/>
                  </a:schemeClr>
                </a:solidFill>
              </a:rPr>
            </a:br>
            <a:r>
              <a:rPr lang="en-US" sz="2000" b="1" dirty="0" smtClean="0">
                <a:solidFill>
                  <a:schemeClr val="accent3">
                    <a:lumMod val="75000"/>
                  </a:schemeClr>
                </a:solidFill>
              </a:rPr>
              <a:t>mother-in-law – mother</a:t>
            </a:r>
            <a:r>
              <a:rPr lang="en-US" sz="2000" b="1" dirty="0" smtClean="0">
                <a:solidFill>
                  <a:schemeClr val="accent4">
                    <a:lumMod val="75000"/>
                  </a:schemeClr>
                </a:solidFill>
              </a:rPr>
              <a:t>s</a:t>
            </a:r>
            <a:r>
              <a:rPr lang="en-US" sz="2000" b="1" dirty="0" smtClean="0">
                <a:solidFill>
                  <a:schemeClr val="accent3">
                    <a:lumMod val="75000"/>
                  </a:schemeClr>
                </a:solidFill>
              </a:rPr>
              <a:t>-in-law (</a:t>
            </a:r>
            <a:r>
              <a:rPr lang="ru-RU" sz="2000" b="1" dirty="0" smtClean="0">
                <a:solidFill>
                  <a:schemeClr val="accent3">
                    <a:lumMod val="75000"/>
                  </a:schemeClr>
                </a:solidFill>
              </a:rPr>
              <a:t>теща – тещи)</a:t>
            </a:r>
            <a:br>
              <a:rPr lang="ru-RU" sz="2000" b="1" dirty="0" smtClean="0">
                <a:solidFill>
                  <a:schemeClr val="accent3">
                    <a:lumMod val="75000"/>
                  </a:schemeClr>
                </a:solidFill>
              </a:rPr>
            </a:br>
            <a:endParaRPr lang="ru-RU" sz="2000" b="1" dirty="0">
              <a:solidFill>
                <a:schemeClr val="accent3">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04664"/>
            <a:ext cx="7488832" cy="6247864"/>
          </a:xfrm>
          <a:prstGeom prst="rect">
            <a:avLst/>
          </a:prstGeom>
        </p:spPr>
        <p:txBody>
          <a:bodyPr wrap="square">
            <a:spAutoFit/>
          </a:bodyPr>
          <a:lstStyle/>
          <a:p>
            <a:r>
              <a:rPr lang="en-US" sz="2000" b="1" dirty="0" smtClean="0">
                <a:solidFill>
                  <a:schemeClr val="accent3">
                    <a:lumMod val="75000"/>
                  </a:schemeClr>
                </a:solidFill>
              </a:rPr>
              <a:t>brother-in-law – brother</a:t>
            </a:r>
            <a:r>
              <a:rPr lang="en-US" sz="2000" b="1" dirty="0" smtClean="0">
                <a:solidFill>
                  <a:schemeClr val="accent4">
                    <a:lumMod val="75000"/>
                  </a:schemeClr>
                </a:solidFill>
              </a:rPr>
              <a:t>s</a:t>
            </a:r>
            <a:r>
              <a:rPr lang="en-US" sz="2000" b="1" dirty="0" smtClean="0">
                <a:solidFill>
                  <a:schemeClr val="accent3">
                    <a:lumMod val="75000"/>
                  </a:schemeClr>
                </a:solidFill>
              </a:rPr>
              <a:t>-in-law (</a:t>
            </a:r>
            <a:r>
              <a:rPr lang="ru-RU" sz="2000" b="1" dirty="0" smtClean="0">
                <a:solidFill>
                  <a:schemeClr val="accent3">
                    <a:lumMod val="75000"/>
                  </a:schemeClr>
                </a:solidFill>
              </a:rPr>
              <a:t>шурин – шурины)</a:t>
            </a:r>
            <a:br>
              <a:rPr lang="ru-RU" sz="2000" b="1" dirty="0" smtClean="0">
                <a:solidFill>
                  <a:schemeClr val="accent3">
                    <a:lumMod val="75000"/>
                  </a:schemeClr>
                </a:solidFill>
              </a:rPr>
            </a:br>
            <a:r>
              <a:rPr lang="en-US" sz="2000" b="1" dirty="0" smtClean="0">
                <a:solidFill>
                  <a:schemeClr val="accent3">
                    <a:lumMod val="75000"/>
                  </a:schemeClr>
                </a:solidFill>
              </a:rPr>
              <a:t>sister-in-law – sister</a:t>
            </a:r>
            <a:r>
              <a:rPr lang="en-US" sz="2000" b="1" dirty="0" smtClean="0">
                <a:solidFill>
                  <a:schemeClr val="accent4">
                    <a:lumMod val="75000"/>
                  </a:schemeClr>
                </a:solidFill>
              </a:rPr>
              <a:t>s</a:t>
            </a:r>
            <a:r>
              <a:rPr lang="en-US" sz="2000" b="1" dirty="0" smtClean="0">
                <a:solidFill>
                  <a:schemeClr val="accent3">
                    <a:lumMod val="75000"/>
                  </a:schemeClr>
                </a:solidFill>
              </a:rPr>
              <a:t>-in-law (</a:t>
            </a:r>
            <a:r>
              <a:rPr lang="ru-RU" sz="2000" b="1" dirty="0" smtClean="0">
                <a:solidFill>
                  <a:schemeClr val="accent3">
                    <a:lumMod val="75000"/>
                  </a:schemeClr>
                </a:solidFill>
              </a:rPr>
              <a:t>золовка – золовки)</a:t>
            </a:r>
            <a:br>
              <a:rPr lang="ru-RU" sz="2000" b="1" dirty="0" smtClean="0">
                <a:solidFill>
                  <a:schemeClr val="accent3">
                    <a:lumMod val="75000"/>
                  </a:schemeClr>
                </a:solidFill>
              </a:rPr>
            </a:br>
            <a:r>
              <a:rPr lang="en-US" sz="2000" b="1" dirty="0" smtClean="0">
                <a:solidFill>
                  <a:schemeClr val="accent3">
                    <a:lumMod val="75000"/>
                  </a:schemeClr>
                </a:solidFill>
              </a:rPr>
              <a:t>passer-by – passer</a:t>
            </a:r>
            <a:r>
              <a:rPr lang="en-US" sz="2000" b="1" dirty="0" smtClean="0">
                <a:solidFill>
                  <a:schemeClr val="accent4">
                    <a:lumMod val="75000"/>
                  </a:schemeClr>
                </a:solidFill>
              </a:rPr>
              <a:t>s</a:t>
            </a:r>
            <a:r>
              <a:rPr lang="en-US" sz="2000" b="1" dirty="0" smtClean="0">
                <a:solidFill>
                  <a:schemeClr val="accent3">
                    <a:lumMod val="75000"/>
                  </a:schemeClr>
                </a:solidFill>
              </a:rPr>
              <a:t>-by (</a:t>
            </a:r>
            <a:r>
              <a:rPr lang="ru-RU" sz="2000" b="1" dirty="0" smtClean="0">
                <a:solidFill>
                  <a:schemeClr val="accent3">
                    <a:lumMod val="75000"/>
                  </a:schemeClr>
                </a:solidFill>
              </a:rPr>
              <a:t>прохожий – прохожие)</a:t>
            </a:r>
            <a:br>
              <a:rPr lang="ru-RU" sz="2000" b="1" dirty="0" smtClean="0">
                <a:solidFill>
                  <a:schemeClr val="accent3">
                    <a:lumMod val="75000"/>
                  </a:schemeClr>
                </a:solidFill>
              </a:rPr>
            </a:br>
            <a:r>
              <a:rPr lang="en-US" sz="2000" b="1" dirty="0" smtClean="0">
                <a:solidFill>
                  <a:schemeClr val="accent3">
                    <a:lumMod val="75000"/>
                  </a:schemeClr>
                </a:solidFill>
              </a:rPr>
              <a:t>looker-on – looker</a:t>
            </a:r>
            <a:r>
              <a:rPr lang="en-US" sz="2000" b="1" dirty="0" smtClean="0">
                <a:solidFill>
                  <a:schemeClr val="accent4">
                    <a:lumMod val="75000"/>
                  </a:schemeClr>
                </a:solidFill>
              </a:rPr>
              <a:t>s</a:t>
            </a:r>
            <a:r>
              <a:rPr lang="en-US" sz="2000" b="1" dirty="0" smtClean="0">
                <a:solidFill>
                  <a:schemeClr val="accent3">
                    <a:lumMod val="75000"/>
                  </a:schemeClr>
                </a:solidFill>
              </a:rPr>
              <a:t>-on (</a:t>
            </a:r>
            <a:r>
              <a:rPr lang="ru-RU" sz="2000" b="1" dirty="0" smtClean="0">
                <a:solidFill>
                  <a:schemeClr val="accent3">
                    <a:lumMod val="75000"/>
                  </a:schemeClr>
                </a:solidFill>
              </a:rPr>
              <a:t>зритель – зрители) </a:t>
            </a:r>
          </a:p>
          <a:p>
            <a:r>
              <a:rPr lang="ru-RU" sz="2000" b="1" dirty="0" smtClean="0">
                <a:solidFill>
                  <a:schemeClr val="accent4">
                    <a:lumMod val="75000"/>
                  </a:schemeClr>
                </a:solidFill>
              </a:rPr>
              <a:t>Если же в составном существительном ни одно из слов, входящих в его состав, не является существительным, окончание множественного числа прибавляется к последнему слову:</a:t>
            </a:r>
          </a:p>
          <a:p>
            <a:r>
              <a:rPr lang="en-US" sz="2000" b="1" dirty="0" smtClean="0">
                <a:solidFill>
                  <a:schemeClr val="accent3">
                    <a:lumMod val="75000"/>
                  </a:schemeClr>
                </a:solidFill>
              </a:rPr>
              <a:t>merry-go-round – merry-go-round</a:t>
            </a:r>
            <a:r>
              <a:rPr lang="en-US" sz="2000" b="1" dirty="0" smtClean="0">
                <a:solidFill>
                  <a:schemeClr val="accent4">
                    <a:lumMod val="75000"/>
                  </a:schemeClr>
                </a:solidFill>
              </a:rPr>
              <a:t>s</a:t>
            </a:r>
            <a:r>
              <a:rPr lang="en-US" sz="2000" b="1" dirty="0" smtClean="0">
                <a:solidFill>
                  <a:schemeClr val="accent3">
                    <a:lumMod val="75000"/>
                  </a:schemeClr>
                </a:solidFill>
              </a:rPr>
              <a:t> (</a:t>
            </a:r>
            <a:r>
              <a:rPr lang="ru-RU" sz="2000" b="1" dirty="0" smtClean="0">
                <a:solidFill>
                  <a:schemeClr val="accent3">
                    <a:lumMod val="75000"/>
                  </a:schemeClr>
                </a:solidFill>
              </a:rPr>
              <a:t>карусель – карусели)</a:t>
            </a:r>
            <a:br>
              <a:rPr lang="ru-RU" sz="2000" b="1" dirty="0" smtClean="0">
                <a:solidFill>
                  <a:schemeClr val="accent3">
                    <a:lumMod val="75000"/>
                  </a:schemeClr>
                </a:solidFill>
              </a:rPr>
            </a:br>
            <a:r>
              <a:rPr lang="en-US" sz="2000" b="1" dirty="0" smtClean="0">
                <a:solidFill>
                  <a:schemeClr val="accent3">
                    <a:lumMod val="75000"/>
                  </a:schemeClr>
                </a:solidFill>
              </a:rPr>
              <a:t>forget-me-not – forget-me-not</a:t>
            </a:r>
            <a:r>
              <a:rPr lang="en-US" sz="2000" b="1" dirty="0" smtClean="0">
                <a:solidFill>
                  <a:schemeClr val="accent4">
                    <a:lumMod val="75000"/>
                  </a:schemeClr>
                </a:solidFill>
              </a:rPr>
              <a:t>s</a:t>
            </a:r>
            <a:r>
              <a:rPr lang="en-US" sz="2000" b="1" dirty="0" smtClean="0">
                <a:solidFill>
                  <a:schemeClr val="accent3">
                    <a:lumMod val="75000"/>
                  </a:schemeClr>
                </a:solidFill>
              </a:rPr>
              <a:t> (</a:t>
            </a:r>
            <a:r>
              <a:rPr lang="ru-RU" sz="2000" b="1" dirty="0" smtClean="0">
                <a:solidFill>
                  <a:schemeClr val="accent3">
                    <a:lumMod val="75000"/>
                  </a:schemeClr>
                </a:solidFill>
              </a:rPr>
              <a:t>незабудка – незабудки)</a:t>
            </a:r>
            <a:br>
              <a:rPr lang="ru-RU" sz="2000" b="1" dirty="0" smtClean="0">
                <a:solidFill>
                  <a:schemeClr val="accent3">
                    <a:lumMod val="75000"/>
                  </a:schemeClr>
                </a:solidFill>
              </a:rPr>
            </a:br>
            <a:r>
              <a:rPr lang="en-US" sz="2000" b="1" dirty="0" smtClean="0">
                <a:solidFill>
                  <a:schemeClr val="accent3">
                    <a:lumMod val="75000"/>
                  </a:schemeClr>
                </a:solidFill>
              </a:rPr>
              <a:t>grown-up – grown-up</a:t>
            </a:r>
            <a:r>
              <a:rPr lang="en-US" sz="2000" b="1" dirty="0" smtClean="0">
                <a:solidFill>
                  <a:schemeClr val="accent4">
                    <a:lumMod val="75000"/>
                  </a:schemeClr>
                </a:solidFill>
              </a:rPr>
              <a:t>s </a:t>
            </a:r>
            <a:r>
              <a:rPr lang="en-US" sz="2000" b="1" dirty="0" smtClean="0">
                <a:solidFill>
                  <a:schemeClr val="accent3">
                    <a:lumMod val="75000"/>
                  </a:schemeClr>
                </a:solidFill>
              </a:rPr>
              <a:t>(</a:t>
            </a:r>
            <a:r>
              <a:rPr lang="ru-RU" sz="2000" b="1" dirty="0" smtClean="0">
                <a:solidFill>
                  <a:schemeClr val="accent3">
                    <a:lumMod val="75000"/>
                  </a:schemeClr>
                </a:solidFill>
              </a:rPr>
              <a:t>взрослый – взрослые) </a:t>
            </a:r>
          </a:p>
          <a:p>
            <a:endParaRPr lang="ru-RU" sz="2000" b="1" dirty="0" smtClean="0">
              <a:solidFill>
                <a:schemeClr val="accent3">
                  <a:lumMod val="75000"/>
                </a:schemeClr>
              </a:solidFill>
            </a:endParaRPr>
          </a:p>
          <a:p>
            <a:r>
              <a:rPr lang="ru-RU" sz="2000" b="1" dirty="0" smtClean="0">
                <a:solidFill>
                  <a:schemeClr val="accent4">
                    <a:lumMod val="75000"/>
                  </a:schemeClr>
                </a:solidFill>
              </a:rPr>
              <a:t>Особые формы множественного числа существительных</a:t>
            </a:r>
          </a:p>
          <a:p>
            <a:r>
              <a:rPr lang="ru-RU" sz="2000" dirty="0" smtClean="0">
                <a:solidFill>
                  <a:schemeClr val="accent3">
                    <a:lumMod val="75000"/>
                  </a:schemeClr>
                </a:solidFill>
              </a:rPr>
              <a:t>Некоторые существительные сохранили старые формы образования множественного числа:</a:t>
            </a:r>
          </a:p>
          <a:p>
            <a:r>
              <a:rPr lang="en-US" sz="2000" dirty="0" smtClean="0">
                <a:solidFill>
                  <a:schemeClr val="accent3">
                    <a:lumMod val="75000"/>
                  </a:schemeClr>
                </a:solidFill>
              </a:rPr>
              <a:t>child – children (</a:t>
            </a:r>
            <a:r>
              <a:rPr lang="ru-RU" sz="2000" dirty="0" smtClean="0">
                <a:solidFill>
                  <a:schemeClr val="accent3">
                    <a:lumMod val="75000"/>
                  </a:schemeClr>
                </a:solidFill>
              </a:rPr>
              <a:t>ребенок – дети)</a:t>
            </a:r>
            <a:br>
              <a:rPr lang="ru-RU" sz="2000" dirty="0" smtClean="0">
                <a:solidFill>
                  <a:schemeClr val="accent3">
                    <a:lumMod val="75000"/>
                  </a:schemeClr>
                </a:solidFill>
              </a:rPr>
            </a:br>
            <a:r>
              <a:rPr lang="en-US" sz="2000" dirty="0" smtClean="0">
                <a:solidFill>
                  <a:schemeClr val="accent3">
                    <a:lumMod val="75000"/>
                  </a:schemeClr>
                </a:solidFill>
              </a:rPr>
              <a:t>foot – feet (</a:t>
            </a:r>
            <a:r>
              <a:rPr lang="ru-RU" sz="2000" dirty="0" smtClean="0">
                <a:solidFill>
                  <a:schemeClr val="accent3">
                    <a:lumMod val="75000"/>
                  </a:schemeClr>
                </a:solidFill>
              </a:rPr>
              <a:t>нога – ноги)</a:t>
            </a:r>
            <a:br>
              <a:rPr lang="ru-RU" sz="2000" dirty="0" smtClean="0">
                <a:solidFill>
                  <a:schemeClr val="accent3">
                    <a:lumMod val="75000"/>
                  </a:schemeClr>
                </a:solidFill>
              </a:rPr>
            </a:br>
            <a:r>
              <a:rPr lang="en-US" sz="2000" dirty="0" smtClean="0">
                <a:solidFill>
                  <a:schemeClr val="accent3">
                    <a:lumMod val="75000"/>
                  </a:schemeClr>
                </a:solidFill>
              </a:rPr>
              <a:t>goose – geese (</a:t>
            </a:r>
            <a:r>
              <a:rPr lang="ru-RU" sz="2000" dirty="0" smtClean="0">
                <a:solidFill>
                  <a:schemeClr val="accent3">
                    <a:lumMod val="75000"/>
                  </a:schemeClr>
                </a:solidFill>
              </a:rPr>
              <a:t>гусь – гуси)</a:t>
            </a:r>
            <a:br>
              <a:rPr lang="ru-RU" sz="2000" dirty="0" smtClean="0">
                <a:solidFill>
                  <a:schemeClr val="accent3">
                    <a:lumMod val="75000"/>
                  </a:schemeClr>
                </a:solidFill>
              </a:rPr>
            </a:br>
            <a:r>
              <a:rPr lang="en-US" sz="2000" dirty="0" smtClean="0">
                <a:solidFill>
                  <a:schemeClr val="accent3">
                    <a:lumMod val="75000"/>
                  </a:schemeClr>
                </a:solidFill>
              </a:rPr>
              <a:t>louse – lice (</a:t>
            </a:r>
            <a:r>
              <a:rPr lang="ru-RU" sz="2000" dirty="0" smtClean="0">
                <a:solidFill>
                  <a:schemeClr val="accent3">
                    <a:lumMod val="75000"/>
                  </a:schemeClr>
                </a:solidFill>
              </a:rPr>
              <a:t>вошь – вши)</a:t>
            </a:r>
          </a:p>
          <a:p>
            <a:endParaRPr lang="ru-RU" sz="2000" b="1" dirty="0">
              <a:solidFill>
                <a:schemeClr val="accent3">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3"/>
            <a:ext cx="7848872" cy="5940088"/>
          </a:xfrm>
          <a:prstGeom prst="rect">
            <a:avLst/>
          </a:prstGeom>
        </p:spPr>
        <p:txBody>
          <a:bodyPr wrap="square">
            <a:spAutoFit/>
          </a:bodyPr>
          <a:lstStyle/>
          <a:p>
            <a:r>
              <a:rPr lang="en-US" sz="2000" b="1" dirty="0" smtClean="0">
                <a:solidFill>
                  <a:schemeClr val="accent3">
                    <a:lumMod val="75000"/>
                  </a:schemeClr>
                </a:solidFill>
              </a:rPr>
              <a:t>man – men (</a:t>
            </a:r>
            <a:r>
              <a:rPr lang="ru-RU" sz="2000" b="1" dirty="0" smtClean="0">
                <a:solidFill>
                  <a:schemeClr val="accent3">
                    <a:lumMod val="75000"/>
                  </a:schemeClr>
                </a:solidFill>
              </a:rPr>
              <a:t>мужчина – мужчины)</a:t>
            </a:r>
            <a:br>
              <a:rPr lang="ru-RU" sz="2000" b="1" dirty="0" smtClean="0">
                <a:solidFill>
                  <a:schemeClr val="accent3">
                    <a:lumMod val="75000"/>
                  </a:schemeClr>
                </a:solidFill>
              </a:rPr>
            </a:br>
            <a:r>
              <a:rPr lang="en-US" sz="2000" b="1" dirty="0" smtClean="0">
                <a:solidFill>
                  <a:schemeClr val="accent3">
                    <a:lumMod val="75000"/>
                  </a:schemeClr>
                </a:solidFill>
              </a:rPr>
              <a:t>mouse – mice (</a:t>
            </a:r>
            <a:r>
              <a:rPr lang="ru-RU" sz="2000" b="1" dirty="0" smtClean="0">
                <a:solidFill>
                  <a:schemeClr val="accent3">
                    <a:lumMod val="75000"/>
                  </a:schemeClr>
                </a:solidFill>
              </a:rPr>
              <a:t>мышь – мыши)</a:t>
            </a:r>
            <a:br>
              <a:rPr lang="ru-RU" sz="2000" b="1" dirty="0" smtClean="0">
                <a:solidFill>
                  <a:schemeClr val="accent3">
                    <a:lumMod val="75000"/>
                  </a:schemeClr>
                </a:solidFill>
              </a:rPr>
            </a:br>
            <a:r>
              <a:rPr lang="en-US" sz="2000" b="1" dirty="0" smtClean="0">
                <a:solidFill>
                  <a:schemeClr val="accent3">
                    <a:lumMod val="75000"/>
                  </a:schemeClr>
                </a:solidFill>
              </a:rPr>
              <a:t>ox – oxen (</a:t>
            </a:r>
            <a:r>
              <a:rPr lang="ru-RU" sz="2000" b="1" dirty="0" smtClean="0">
                <a:solidFill>
                  <a:schemeClr val="accent3">
                    <a:lumMod val="75000"/>
                  </a:schemeClr>
                </a:solidFill>
              </a:rPr>
              <a:t>бык – быки)</a:t>
            </a:r>
            <a:br>
              <a:rPr lang="ru-RU" sz="2000" b="1" dirty="0" smtClean="0">
                <a:solidFill>
                  <a:schemeClr val="accent3">
                    <a:lumMod val="75000"/>
                  </a:schemeClr>
                </a:solidFill>
              </a:rPr>
            </a:br>
            <a:r>
              <a:rPr lang="en-US" sz="2000" b="1" dirty="0" smtClean="0">
                <a:solidFill>
                  <a:schemeClr val="accent3">
                    <a:lumMod val="75000"/>
                  </a:schemeClr>
                </a:solidFill>
              </a:rPr>
              <a:t>tooth – teeth (</a:t>
            </a:r>
            <a:r>
              <a:rPr lang="ru-RU" sz="2000" b="1" dirty="0" smtClean="0">
                <a:solidFill>
                  <a:schemeClr val="accent3">
                    <a:lumMod val="75000"/>
                  </a:schemeClr>
                </a:solidFill>
              </a:rPr>
              <a:t>зуб – зубы)</a:t>
            </a:r>
            <a:br>
              <a:rPr lang="ru-RU" sz="2000" b="1" dirty="0" smtClean="0">
                <a:solidFill>
                  <a:schemeClr val="accent3">
                    <a:lumMod val="75000"/>
                  </a:schemeClr>
                </a:solidFill>
              </a:rPr>
            </a:br>
            <a:r>
              <a:rPr lang="en-US" sz="2000" b="1" dirty="0" smtClean="0">
                <a:solidFill>
                  <a:schemeClr val="accent3">
                    <a:lumMod val="75000"/>
                  </a:schemeClr>
                </a:solidFill>
              </a:rPr>
              <a:t>woman – women (</a:t>
            </a:r>
            <a:r>
              <a:rPr lang="ru-RU" sz="2000" b="1" dirty="0" smtClean="0">
                <a:solidFill>
                  <a:schemeClr val="accent3">
                    <a:lumMod val="75000"/>
                  </a:schemeClr>
                </a:solidFill>
              </a:rPr>
              <a:t>женщина – женщины) </a:t>
            </a:r>
          </a:p>
          <a:p>
            <a:r>
              <a:rPr lang="ru-RU" sz="2000" b="1" dirty="0" smtClean="0">
                <a:solidFill>
                  <a:schemeClr val="accent4">
                    <a:lumMod val="75000"/>
                  </a:schemeClr>
                </a:solidFill>
              </a:rPr>
              <a:t>Некоторые существительные имеют форму множественного числа, идентичную форме единственного числа:</a:t>
            </a:r>
          </a:p>
          <a:p>
            <a:r>
              <a:rPr lang="en-US" sz="2000" b="1" dirty="0" smtClean="0">
                <a:solidFill>
                  <a:schemeClr val="accent3">
                    <a:lumMod val="75000"/>
                  </a:schemeClr>
                </a:solidFill>
              </a:rPr>
              <a:t>aircraft – aircraft (</a:t>
            </a:r>
            <a:r>
              <a:rPr lang="ru-RU" sz="2000" b="1" dirty="0" smtClean="0">
                <a:solidFill>
                  <a:schemeClr val="accent3">
                    <a:lumMod val="75000"/>
                  </a:schemeClr>
                </a:solidFill>
              </a:rPr>
              <a:t>самолет – самолеты)</a:t>
            </a:r>
            <a:br>
              <a:rPr lang="ru-RU" sz="2000" b="1" dirty="0" smtClean="0">
                <a:solidFill>
                  <a:schemeClr val="accent3">
                    <a:lumMod val="75000"/>
                  </a:schemeClr>
                </a:solidFill>
              </a:rPr>
            </a:br>
            <a:r>
              <a:rPr lang="en-US" sz="2000" b="1" dirty="0" smtClean="0">
                <a:solidFill>
                  <a:schemeClr val="accent3">
                    <a:lumMod val="75000"/>
                  </a:schemeClr>
                </a:solidFill>
              </a:rPr>
              <a:t>cod – cod (</a:t>
            </a:r>
            <a:r>
              <a:rPr lang="ru-RU" sz="2000" b="1" dirty="0" smtClean="0">
                <a:solidFill>
                  <a:schemeClr val="accent3">
                    <a:lumMod val="75000"/>
                  </a:schemeClr>
                </a:solidFill>
              </a:rPr>
              <a:t>треска)</a:t>
            </a:r>
            <a:br>
              <a:rPr lang="ru-RU" sz="2000" b="1" dirty="0" smtClean="0">
                <a:solidFill>
                  <a:schemeClr val="accent3">
                    <a:lumMod val="75000"/>
                  </a:schemeClr>
                </a:solidFill>
              </a:rPr>
            </a:br>
            <a:r>
              <a:rPr lang="en-US" sz="2000" b="1" dirty="0" smtClean="0">
                <a:solidFill>
                  <a:schemeClr val="accent3">
                    <a:lumMod val="75000"/>
                  </a:schemeClr>
                </a:solidFill>
              </a:rPr>
              <a:t>deer – deer (</a:t>
            </a:r>
            <a:r>
              <a:rPr lang="ru-RU" sz="2000" b="1" dirty="0" smtClean="0">
                <a:solidFill>
                  <a:schemeClr val="accent3">
                    <a:lumMod val="75000"/>
                  </a:schemeClr>
                </a:solidFill>
              </a:rPr>
              <a:t>олень – олени)</a:t>
            </a:r>
            <a:br>
              <a:rPr lang="ru-RU" sz="2000" b="1" dirty="0" smtClean="0">
                <a:solidFill>
                  <a:schemeClr val="accent3">
                    <a:lumMod val="75000"/>
                  </a:schemeClr>
                </a:solidFill>
              </a:rPr>
            </a:br>
            <a:r>
              <a:rPr lang="en-US" sz="2000" b="1" dirty="0" smtClean="0">
                <a:solidFill>
                  <a:schemeClr val="accent3">
                    <a:lumMod val="75000"/>
                  </a:schemeClr>
                </a:solidFill>
              </a:rPr>
              <a:t>moose – moose (</a:t>
            </a:r>
            <a:r>
              <a:rPr lang="ru-RU" sz="2000" b="1" dirty="0" smtClean="0">
                <a:solidFill>
                  <a:schemeClr val="accent3">
                    <a:lumMod val="75000"/>
                  </a:schemeClr>
                </a:solidFill>
              </a:rPr>
              <a:t>лось – лоси)</a:t>
            </a:r>
            <a:br>
              <a:rPr lang="ru-RU" sz="2000" b="1" dirty="0" smtClean="0">
                <a:solidFill>
                  <a:schemeClr val="accent3">
                    <a:lumMod val="75000"/>
                  </a:schemeClr>
                </a:solidFill>
              </a:rPr>
            </a:br>
            <a:r>
              <a:rPr lang="en-US" sz="2000" b="1" dirty="0" smtClean="0">
                <a:solidFill>
                  <a:schemeClr val="accent3">
                    <a:lumMod val="75000"/>
                  </a:schemeClr>
                </a:solidFill>
              </a:rPr>
              <a:t>salmon – salmon (</a:t>
            </a:r>
            <a:r>
              <a:rPr lang="ru-RU" sz="2000" b="1" dirty="0" smtClean="0">
                <a:solidFill>
                  <a:schemeClr val="accent3">
                    <a:lumMod val="75000"/>
                  </a:schemeClr>
                </a:solidFill>
              </a:rPr>
              <a:t>лосось)</a:t>
            </a:r>
            <a:br>
              <a:rPr lang="ru-RU" sz="2000" b="1" dirty="0" smtClean="0">
                <a:solidFill>
                  <a:schemeClr val="accent3">
                    <a:lumMod val="75000"/>
                  </a:schemeClr>
                </a:solidFill>
              </a:rPr>
            </a:br>
            <a:r>
              <a:rPr lang="en-US" sz="2000" b="1" dirty="0" smtClean="0">
                <a:solidFill>
                  <a:schemeClr val="accent3">
                    <a:lumMod val="75000"/>
                  </a:schemeClr>
                </a:solidFill>
              </a:rPr>
              <a:t>series – series (</a:t>
            </a:r>
            <a:r>
              <a:rPr lang="ru-RU" sz="2000" b="1" dirty="0" smtClean="0">
                <a:solidFill>
                  <a:schemeClr val="accent3">
                    <a:lumMod val="75000"/>
                  </a:schemeClr>
                </a:solidFill>
              </a:rPr>
              <a:t>серия – серии)</a:t>
            </a:r>
            <a:br>
              <a:rPr lang="ru-RU" sz="2000" b="1" dirty="0" smtClean="0">
                <a:solidFill>
                  <a:schemeClr val="accent3">
                    <a:lumMod val="75000"/>
                  </a:schemeClr>
                </a:solidFill>
              </a:rPr>
            </a:br>
            <a:r>
              <a:rPr lang="en-US" sz="2000" b="1" dirty="0" smtClean="0">
                <a:solidFill>
                  <a:schemeClr val="accent3">
                    <a:lumMod val="75000"/>
                  </a:schemeClr>
                </a:solidFill>
              </a:rPr>
              <a:t>sheep – sheep (</a:t>
            </a:r>
            <a:r>
              <a:rPr lang="ru-RU" sz="2000" b="1" dirty="0" smtClean="0">
                <a:solidFill>
                  <a:schemeClr val="accent3">
                    <a:lumMod val="75000"/>
                  </a:schemeClr>
                </a:solidFill>
              </a:rPr>
              <a:t>овца – овцы)</a:t>
            </a:r>
            <a:br>
              <a:rPr lang="ru-RU" sz="2000" b="1" dirty="0" smtClean="0">
                <a:solidFill>
                  <a:schemeClr val="accent3">
                    <a:lumMod val="75000"/>
                  </a:schemeClr>
                </a:solidFill>
              </a:rPr>
            </a:br>
            <a:r>
              <a:rPr lang="en-US" sz="2000" b="1" dirty="0" smtClean="0">
                <a:solidFill>
                  <a:schemeClr val="accent3">
                    <a:lumMod val="75000"/>
                  </a:schemeClr>
                </a:solidFill>
              </a:rPr>
              <a:t>spacecraft – spacecraft (</a:t>
            </a:r>
            <a:r>
              <a:rPr lang="ru-RU" sz="2000" b="1" dirty="0" smtClean="0">
                <a:solidFill>
                  <a:schemeClr val="accent3">
                    <a:lumMod val="75000"/>
                  </a:schemeClr>
                </a:solidFill>
              </a:rPr>
              <a:t>космический корабль – космические корабли)</a:t>
            </a:r>
            <a:br>
              <a:rPr lang="ru-RU" sz="2000" b="1" dirty="0" smtClean="0">
                <a:solidFill>
                  <a:schemeClr val="accent3">
                    <a:lumMod val="75000"/>
                  </a:schemeClr>
                </a:solidFill>
              </a:rPr>
            </a:br>
            <a:r>
              <a:rPr lang="en-US" sz="2000" b="1" dirty="0" smtClean="0">
                <a:solidFill>
                  <a:schemeClr val="accent3">
                    <a:lumMod val="75000"/>
                  </a:schemeClr>
                </a:solidFill>
              </a:rPr>
              <a:t>species – species (</a:t>
            </a:r>
            <a:r>
              <a:rPr lang="ru-RU" sz="2000" b="1" dirty="0" smtClean="0">
                <a:solidFill>
                  <a:schemeClr val="accent3">
                    <a:lumMod val="75000"/>
                  </a:schemeClr>
                </a:solidFill>
              </a:rPr>
              <a:t>вид – виды)</a:t>
            </a:r>
            <a:br>
              <a:rPr lang="ru-RU" sz="2000" b="1" dirty="0" smtClean="0">
                <a:solidFill>
                  <a:schemeClr val="accent3">
                    <a:lumMod val="75000"/>
                  </a:schemeClr>
                </a:solidFill>
              </a:rPr>
            </a:br>
            <a:r>
              <a:rPr lang="en-US" sz="2000" b="1" dirty="0" smtClean="0">
                <a:solidFill>
                  <a:schemeClr val="accent3">
                    <a:lumMod val="75000"/>
                  </a:schemeClr>
                </a:solidFill>
              </a:rPr>
              <a:t>swine – swine (</a:t>
            </a:r>
            <a:r>
              <a:rPr lang="ru-RU" sz="2000" b="1" dirty="0" smtClean="0">
                <a:solidFill>
                  <a:schemeClr val="accent3">
                    <a:lumMod val="75000"/>
                  </a:schemeClr>
                </a:solidFill>
              </a:rPr>
              <a:t>свинья – свиньи)</a:t>
            </a:r>
            <a:br>
              <a:rPr lang="ru-RU" sz="2000" b="1" dirty="0" smtClean="0">
                <a:solidFill>
                  <a:schemeClr val="accent3">
                    <a:lumMod val="75000"/>
                  </a:schemeClr>
                </a:solidFill>
              </a:rPr>
            </a:br>
            <a:r>
              <a:rPr lang="ru-RU" sz="2000" b="1" dirty="0" smtClean="0">
                <a:solidFill>
                  <a:schemeClr val="accent3">
                    <a:lumMod val="75000"/>
                  </a:schemeClr>
                </a:solidFill>
              </a:rPr>
              <a:t>и т.п. </a:t>
            </a:r>
            <a:endParaRPr lang="ru-RU" sz="2000" b="1"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32656"/>
            <a:ext cx="7992888" cy="5940088"/>
          </a:xfrm>
          <a:prstGeom prst="rect">
            <a:avLst/>
          </a:prstGeom>
        </p:spPr>
        <p:txBody>
          <a:bodyPr wrap="square">
            <a:spAutoFit/>
          </a:bodyPr>
          <a:lstStyle/>
          <a:p>
            <a:r>
              <a:rPr lang="ru-RU" sz="2000" b="1" dirty="0" smtClean="0">
                <a:solidFill>
                  <a:schemeClr val="accent4">
                    <a:lumMod val="75000"/>
                  </a:schemeClr>
                </a:solidFill>
              </a:rPr>
              <a:t>Некоторые существительные в английском языке имеют только форму множественного числа:</a:t>
            </a:r>
          </a:p>
          <a:p>
            <a:r>
              <a:rPr lang="en-US" sz="2000" b="1" dirty="0" smtClean="0">
                <a:solidFill>
                  <a:schemeClr val="accent3">
                    <a:lumMod val="75000"/>
                  </a:schemeClr>
                </a:solidFill>
              </a:rPr>
              <a:t>scissors (</a:t>
            </a:r>
            <a:r>
              <a:rPr lang="ru-RU" sz="2000" b="1" dirty="0" smtClean="0">
                <a:solidFill>
                  <a:schemeClr val="accent3">
                    <a:lumMod val="75000"/>
                  </a:schemeClr>
                </a:solidFill>
              </a:rPr>
              <a:t>ножницы)                      </a:t>
            </a:r>
            <a:r>
              <a:rPr lang="en-US" sz="2000" b="1" dirty="0" smtClean="0">
                <a:solidFill>
                  <a:schemeClr val="accent3">
                    <a:lumMod val="75000"/>
                  </a:schemeClr>
                </a:solidFill>
              </a:rPr>
              <a:t>tongs (</a:t>
            </a:r>
            <a:r>
              <a:rPr lang="ru-RU" sz="2000" b="1" dirty="0" smtClean="0">
                <a:solidFill>
                  <a:schemeClr val="accent3">
                    <a:lumMod val="75000"/>
                  </a:schemeClr>
                </a:solidFill>
              </a:rPr>
              <a:t>щипцы)</a:t>
            </a:r>
            <a:br>
              <a:rPr lang="ru-RU" sz="2000" b="1" dirty="0" smtClean="0">
                <a:solidFill>
                  <a:schemeClr val="accent3">
                    <a:lumMod val="75000"/>
                  </a:schemeClr>
                </a:solidFill>
              </a:rPr>
            </a:br>
            <a:r>
              <a:rPr lang="en-US" sz="2000" b="1" dirty="0" smtClean="0">
                <a:solidFill>
                  <a:schemeClr val="accent3">
                    <a:lumMod val="75000"/>
                  </a:schemeClr>
                </a:solidFill>
              </a:rPr>
              <a:t>spectacles (</a:t>
            </a:r>
            <a:r>
              <a:rPr lang="ru-RU" sz="2000" b="1" dirty="0" smtClean="0">
                <a:solidFill>
                  <a:schemeClr val="accent3">
                    <a:lumMod val="75000"/>
                  </a:schemeClr>
                </a:solidFill>
              </a:rPr>
              <a:t>очки)                          </a:t>
            </a:r>
            <a:r>
              <a:rPr lang="en-US" sz="2000" b="1" dirty="0" smtClean="0">
                <a:solidFill>
                  <a:schemeClr val="accent3">
                    <a:lumMod val="75000"/>
                  </a:schemeClr>
                </a:solidFill>
              </a:rPr>
              <a:t>trousers (</a:t>
            </a:r>
            <a:r>
              <a:rPr lang="ru-RU" sz="2000" b="1" dirty="0" smtClean="0">
                <a:solidFill>
                  <a:schemeClr val="accent3">
                    <a:lumMod val="75000"/>
                  </a:schemeClr>
                </a:solidFill>
              </a:rPr>
              <a:t>брюки)</a:t>
            </a:r>
            <a:br>
              <a:rPr lang="ru-RU" sz="2000" b="1" dirty="0" smtClean="0">
                <a:solidFill>
                  <a:schemeClr val="accent3">
                    <a:lumMod val="75000"/>
                  </a:schemeClr>
                </a:solidFill>
              </a:rPr>
            </a:br>
            <a:r>
              <a:rPr lang="en-US" sz="2000" b="1" dirty="0" smtClean="0">
                <a:solidFill>
                  <a:schemeClr val="accent3">
                    <a:lumMod val="75000"/>
                  </a:schemeClr>
                </a:solidFill>
              </a:rPr>
              <a:t>drawers (</a:t>
            </a:r>
            <a:r>
              <a:rPr lang="ru-RU" sz="2000" b="1" dirty="0" smtClean="0">
                <a:solidFill>
                  <a:schemeClr val="accent3">
                    <a:lumMod val="75000"/>
                  </a:schemeClr>
                </a:solidFill>
              </a:rPr>
              <a:t>кальсоны)                     </a:t>
            </a:r>
            <a:r>
              <a:rPr lang="en-US" sz="2000" b="1" dirty="0" smtClean="0">
                <a:solidFill>
                  <a:schemeClr val="accent3">
                    <a:lumMod val="75000"/>
                  </a:schemeClr>
                </a:solidFill>
              </a:rPr>
              <a:t>jeans (</a:t>
            </a:r>
            <a:r>
              <a:rPr lang="ru-RU" sz="2000" b="1" dirty="0" smtClean="0">
                <a:solidFill>
                  <a:schemeClr val="accent3">
                    <a:lumMod val="75000"/>
                  </a:schemeClr>
                </a:solidFill>
              </a:rPr>
              <a:t>джинсы)</a:t>
            </a:r>
            <a:br>
              <a:rPr lang="ru-RU" sz="2000" b="1" dirty="0" smtClean="0">
                <a:solidFill>
                  <a:schemeClr val="accent3">
                    <a:lumMod val="75000"/>
                  </a:schemeClr>
                </a:solidFill>
              </a:rPr>
            </a:br>
            <a:r>
              <a:rPr lang="en-US" sz="2000" b="1" dirty="0" smtClean="0">
                <a:solidFill>
                  <a:schemeClr val="accent3">
                    <a:lumMod val="75000"/>
                  </a:schemeClr>
                </a:solidFill>
              </a:rPr>
              <a:t>breeches (</a:t>
            </a:r>
            <a:r>
              <a:rPr lang="ru-RU" sz="2000" b="1" dirty="0" smtClean="0">
                <a:solidFill>
                  <a:schemeClr val="accent3">
                    <a:lumMod val="75000"/>
                  </a:schemeClr>
                </a:solidFill>
              </a:rPr>
              <a:t>бриджи)                      </a:t>
            </a:r>
            <a:r>
              <a:rPr lang="en-US" sz="2000" b="1" dirty="0" smtClean="0">
                <a:solidFill>
                  <a:schemeClr val="accent3">
                    <a:lumMod val="75000"/>
                  </a:schemeClr>
                </a:solidFill>
              </a:rPr>
              <a:t>tights (</a:t>
            </a:r>
            <a:r>
              <a:rPr lang="ru-RU" sz="2000" b="1" dirty="0" smtClean="0">
                <a:solidFill>
                  <a:schemeClr val="accent3">
                    <a:lumMod val="75000"/>
                  </a:schemeClr>
                </a:solidFill>
              </a:rPr>
              <a:t>трико)</a:t>
            </a:r>
            <a:br>
              <a:rPr lang="ru-RU" sz="2000" b="1" dirty="0" smtClean="0">
                <a:solidFill>
                  <a:schemeClr val="accent3">
                    <a:lumMod val="75000"/>
                  </a:schemeClr>
                </a:solidFill>
              </a:rPr>
            </a:br>
            <a:r>
              <a:rPr lang="en-US" sz="2000" b="1" dirty="0" smtClean="0">
                <a:solidFill>
                  <a:schemeClr val="accent3">
                    <a:lumMod val="75000"/>
                  </a:schemeClr>
                </a:solidFill>
              </a:rPr>
              <a:t>shorts (</a:t>
            </a:r>
            <a:r>
              <a:rPr lang="ru-RU" sz="2000" b="1" dirty="0" smtClean="0">
                <a:solidFill>
                  <a:schemeClr val="accent3">
                    <a:lumMod val="75000"/>
                  </a:schemeClr>
                </a:solidFill>
              </a:rPr>
              <a:t>шорты)</a:t>
            </a:r>
            <a:br>
              <a:rPr lang="ru-RU" sz="2000" b="1" dirty="0" smtClean="0">
                <a:solidFill>
                  <a:schemeClr val="accent3">
                    <a:lumMod val="75000"/>
                  </a:schemeClr>
                </a:solidFill>
              </a:rPr>
            </a:br>
            <a:r>
              <a:rPr lang="ru-RU" sz="2000" b="1" dirty="0" smtClean="0">
                <a:solidFill>
                  <a:schemeClr val="accent3">
                    <a:lumMod val="75000"/>
                  </a:schemeClr>
                </a:solidFill>
              </a:rPr>
              <a:t>и т.п.         </a:t>
            </a:r>
          </a:p>
          <a:p>
            <a:r>
              <a:rPr lang="ru-RU" sz="2000" b="1" dirty="0" smtClean="0">
                <a:solidFill>
                  <a:schemeClr val="accent4">
                    <a:lumMod val="75000"/>
                  </a:schemeClr>
                </a:solidFill>
              </a:rPr>
              <a:t>Некоторые существительные в английском языке хоть и оканчиваются на –</a:t>
            </a:r>
            <a:r>
              <a:rPr lang="en-US" sz="2000" b="1" dirty="0" smtClean="0">
                <a:solidFill>
                  <a:schemeClr val="accent4">
                    <a:lumMod val="75000"/>
                  </a:schemeClr>
                </a:solidFill>
              </a:rPr>
              <a:t>s, </a:t>
            </a:r>
            <a:r>
              <a:rPr lang="ru-RU" sz="2000" b="1" dirty="0" smtClean="0">
                <a:solidFill>
                  <a:schemeClr val="accent4">
                    <a:lumMod val="75000"/>
                  </a:schemeClr>
                </a:solidFill>
              </a:rPr>
              <a:t>но, тем не менее, имеют форму единственного числа:</a:t>
            </a:r>
          </a:p>
          <a:p>
            <a:r>
              <a:rPr lang="en-US" sz="2000" b="1" dirty="0" smtClean="0">
                <a:solidFill>
                  <a:schemeClr val="accent3">
                    <a:lumMod val="75000"/>
                  </a:schemeClr>
                </a:solidFill>
              </a:rPr>
              <a:t>mathematics (</a:t>
            </a:r>
            <a:r>
              <a:rPr lang="ru-RU" sz="2000" b="1" dirty="0" smtClean="0">
                <a:solidFill>
                  <a:schemeClr val="accent3">
                    <a:lumMod val="75000"/>
                  </a:schemeClr>
                </a:solidFill>
              </a:rPr>
              <a:t>математика)</a:t>
            </a:r>
            <a:br>
              <a:rPr lang="ru-RU" sz="2000" b="1" dirty="0" smtClean="0">
                <a:solidFill>
                  <a:schemeClr val="accent3">
                    <a:lumMod val="75000"/>
                  </a:schemeClr>
                </a:solidFill>
              </a:rPr>
            </a:br>
            <a:r>
              <a:rPr lang="en-US" sz="2000" b="1" dirty="0" smtClean="0">
                <a:solidFill>
                  <a:schemeClr val="accent3">
                    <a:lumMod val="75000"/>
                  </a:schemeClr>
                </a:solidFill>
              </a:rPr>
              <a:t>physics (</a:t>
            </a:r>
            <a:r>
              <a:rPr lang="ru-RU" sz="2000" b="1" dirty="0" smtClean="0">
                <a:solidFill>
                  <a:schemeClr val="accent3">
                    <a:lumMod val="75000"/>
                  </a:schemeClr>
                </a:solidFill>
              </a:rPr>
              <a:t>физика)</a:t>
            </a:r>
            <a:br>
              <a:rPr lang="ru-RU" sz="2000" b="1" dirty="0" smtClean="0">
                <a:solidFill>
                  <a:schemeClr val="accent3">
                    <a:lumMod val="75000"/>
                  </a:schemeClr>
                </a:solidFill>
              </a:rPr>
            </a:br>
            <a:r>
              <a:rPr lang="en-US" sz="2000" b="1" dirty="0" smtClean="0">
                <a:solidFill>
                  <a:schemeClr val="accent3">
                    <a:lumMod val="75000"/>
                  </a:schemeClr>
                </a:solidFill>
              </a:rPr>
              <a:t>electronics (</a:t>
            </a:r>
            <a:r>
              <a:rPr lang="ru-RU" sz="2000" b="1" dirty="0" smtClean="0">
                <a:solidFill>
                  <a:schemeClr val="accent3">
                    <a:lumMod val="75000"/>
                  </a:schemeClr>
                </a:solidFill>
              </a:rPr>
              <a:t>электроника)</a:t>
            </a:r>
            <a:br>
              <a:rPr lang="ru-RU" sz="2000" b="1" dirty="0" smtClean="0">
                <a:solidFill>
                  <a:schemeClr val="accent3">
                    <a:lumMod val="75000"/>
                  </a:schemeClr>
                </a:solidFill>
              </a:rPr>
            </a:br>
            <a:r>
              <a:rPr lang="en-US" sz="2000" b="1" dirty="0" smtClean="0">
                <a:solidFill>
                  <a:schemeClr val="accent3">
                    <a:lumMod val="75000"/>
                  </a:schemeClr>
                </a:solidFill>
              </a:rPr>
              <a:t>news (</a:t>
            </a:r>
            <a:r>
              <a:rPr lang="ru-RU" sz="2000" b="1" dirty="0" smtClean="0">
                <a:solidFill>
                  <a:schemeClr val="accent3">
                    <a:lumMod val="75000"/>
                  </a:schemeClr>
                </a:solidFill>
              </a:rPr>
              <a:t>новости)</a:t>
            </a:r>
            <a:br>
              <a:rPr lang="ru-RU" sz="2000" b="1" dirty="0" smtClean="0">
                <a:solidFill>
                  <a:schemeClr val="accent3">
                    <a:lumMod val="75000"/>
                  </a:schemeClr>
                </a:solidFill>
              </a:rPr>
            </a:br>
            <a:r>
              <a:rPr lang="en-US" sz="2000" b="1" dirty="0" smtClean="0">
                <a:solidFill>
                  <a:schemeClr val="accent3">
                    <a:lumMod val="75000"/>
                  </a:schemeClr>
                </a:solidFill>
              </a:rPr>
              <a:t>measles (</a:t>
            </a:r>
            <a:r>
              <a:rPr lang="ru-RU" sz="2000" b="1" dirty="0" smtClean="0">
                <a:solidFill>
                  <a:schemeClr val="accent3">
                    <a:lumMod val="75000"/>
                  </a:schemeClr>
                </a:solidFill>
              </a:rPr>
              <a:t>корь)</a:t>
            </a:r>
            <a:br>
              <a:rPr lang="ru-RU" sz="2000" b="1" dirty="0" smtClean="0">
                <a:solidFill>
                  <a:schemeClr val="accent3">
                    <a:lumMod val="75000"/>
                  </a:schemeClr>
                </a:solidFill>
              </a:rPr>
            </a:br>
            <a:r>
              <a:rPr lang="en-US" sz="2000" b="1" dirty="0" smtClean="0">
                <a:solidFill>
                  <a:schemeClr val="accent3">
                    <a:lumMod val="75000"/>
                  </a:schemeClr>
                </a:solidFill>
              </a:rPr>
              <a:t>mumps (</a:t>
            </a:r>
            <a:r>
              <a:rPr lang="ru-RU" sz="2000" b="1" dirty="0" smtClean="0">
                <a:solidFill>
                  <a:schemeClr val="accent3">
                    <a:lumMod val="75000"/>
                  </a:schemeClr>
                </a:solidFill>
              </a:rPr>
              <a:t>свинка)</a:t>
            </a:r>
            <a:br>
              <a:rPr lang="ru-RU" sz="2000" b="1" dirty="0" smtClean="0">
                <a:solidFill>
                  <a:schemeClr val="accent3">
                    <a:lumMod val="75000"/>
                  </a:schemeClr>
                </a:solidFill>
              </a:rPr>
            </a:br>
            <a:r>
              <a:rPr lang="en-US" sz="2000" b="1" dirty="0" smtClean="0">
                <a:solidFill>
                  <a:schemeClr val="accent3">
                    <a:lumMod val="75000"/>
                  </a:schemeClr>
                </a:solidFill>
              </a:rPr>
              <a:t>rickets (</a:t>
            </a:r>
            <a:r>
              <a:rPr lang="ru-RU" sz="2000" b="1" dirty="0" smtClean="0">
                <a:solidFill>
                  <a:schemeClr val="accent3">
                    <a:lumMod val="75000"/>
                  </a:schemeClr>
                </a:solidFill>
              </a:rPr>
              <a:t>рахит)</a:t>
            </a:r>
            <a:br>
              <a:rPr lang="ru-RU" sz="2000" b="1" dirty="0" smtClean="0">
                <a:solidFill>
                  <a:schemeClr val="accent3">
                    <a:lumMod val="75000"/>
                  </a:schemeClr>
                </a:solidFill>
              </a:rPr>
            </a:br>
            <a:r>
              <a:rPr lang="en-US" sz="2000" b="1" dirty="0" smtClean="0">
                <a:solidFill>
                  <a:schemeClr val="accent3">
                    <a:lumMod val="75000"/>
                  </a:schemeClr>
                </a:solidFill>
              </a:rPr>
              <a:t>billiards (</a:t>
            </a:r>
            <a:r>
              <a:rPr lang="ru-RU" sz="2000" b="1" dirty="0" smtClean="0">
                <a:solidFill>
                  <a:schemeClr val="accent3">
                    <a:lumMod val="75000"/>
                  </a:schemeClr>
                </a:solidFill>
              </a:rPr>
              <a:t>бильярд)</a:t>
            </a:r>
            <a:endParaRPr lang="ru-RU" sz="2000" b="1" dirty="0">
              <a:solidFill>
                <a:schemeClr val="accent3">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416824" cy="5632311"/>
          </a:xfrm>
          <a:prstGeom prst="rect">
            <a:avLst/>
          </a:prstGeom>
        </p:spPr>
        <p:txBody>
          <a:bodyPr wrap="square">
            <a:spAutoFit/>
          </a:bodyPr>
          <a:lstStyle/>
          <a:p>
            <a:r>
              <a:rPr lang="ru-RU" sz="2000" b="1" dirty="0" smtClean="0">
                <a:solidFill>
                  <a:schemeClr val="accent3">
                    <a:lumMod val="75000"/>
                  </a:schemeClr>
                </a:solidFill>
              </a:rPr>
              <a:t>Например:</a:t>
            </a:r>
            <a:br>
              <a:rPr lang="ru-RU" sz="2000" b="1" dirty="0" smtClean="0">
                <a:solidFill>
                  <a:schemeClr val="accent3">
                    <a:lumMod val="75000"/>
                  </a:schemeClr>
                </a:solidFill>
              </a:rPr>
            </a:br>
            <a:r>
              <a:rPr lang="ru-RU" sz="2000" b="1" dirty="0" err="1" smtClean="0">
                <a:solidFill>
                  <a:schemeClr val="accent4">
                    <a:lumMod val="75000"/>
                  </a:schemeClr>
                </a:solidFill>
              </a:rPr>
              <a:t>Mathematics</a:t>
            </a:r>
            <a:r>
              <a:rPr lang="ru-RU" sz="2000" b="1" dirty="0" smtClean="0">
                <a:solidFill>
                  <a:schemeClr val="accent4">
                    <a:lumMod val="75000"/>
                  </a:schemeClr>
                </a:solidFill>
              </a:rPr>
              <a:t> </a:t>
            </a:r>
            <a:r>
              <a:rPr lang="ru-RU" sz="2000" b="1" dirty="0" err="1" smtClean="0">
                <a:solidFill>
                  <a:schemeClr val="accent4">
                    <a:lumMod val="75000"/>
                  </a:schemeClr>
                </a:solidFill>
              </a:rPr>
              <a:t>is</a:t>
            </a:r>
            <a:r>
              <a:rPr lang="ru-RU" sz="2000" b="1" dirty="0" smtClean="0">
                <a:solidFill>
                  <a:schemeClr val="accent4">
                    <a:lumMod val="75000"/>
                  </a:schemeClr>
                </a:solidFill>
              </a:rPr>
              <a:t> </a:t>
            </a:r>
            <a:r>
              <a:rPr lang="ru-RU" sz="2000" b="1" dirty="0" err="1" smtClean="0">
                <a:solidFill>
                  <a:schemeClr val="accent4">
                    <a:lumMod val="75000"/>
                  </a:schemeClr>
                </a:solidFill>
              </a:rPr>
              <a:t>his</a:t>
            </a:r>
            <a:r>
              <a:rPr lang="ru-RU" sz="2000" b="1" dirty="0" smtClean="0">
                <a:solidFill>
                  <a:schemeClr val="accent4">
                    <a:lumMod val="75000"/>
                  </a:schemeClr>
                </a:solidFill>
              </a:rPr>
              <a:t> </a:t>
            </a:r>
            <a:r>
              <a:rPr lang="ru-RU" sz="2000" b="1" dirty="0" err="1" smtClean="0">
                <a:solidFill>
                  <a:schemeClr val="accent4">
                    <a:lumMod val="75000"/>
                  </a:schemeClr>
                </a:solidFill>
              </a:rPr>
              <a:t>favorite</a:t>
            </a:r>
            <a:r>
              <a:rPr lang="ru-RU" sz="2000" b="1" dirty="0" smtClean="0">
                <a:solidFill>
                  <a:schemeClr val="accent4">
                    <a:lumMod val="75000"/>
                  </a:schemeClr>
                </a:solidFill>
              </a:rPr>
              <a:t> </a:t>
            </a:r>
            <a:r>
              <a:rPr lang="ru-RU" sz="2000" b="1" dirty="0" err="1" smtClean="0">
                <a:solidFill>
                  <a:schemeClr val="accent4">
                    <a:lumMod val="75000"/>
                  </a:schemeClr>
                </a:solidFill>
              </a:rPr>
              <a:t>subject</a:t>
            </a:r>
            <a:r>
              <a:rPr lang="ru-RU" sz="2000" b="1" dirty="0" smtClean="0">
                <a:solidFill>
                  <a:schemeClr val="accent4">
                    <a:lumMod val="75000"/>
                  </a:schemeClr>
                </a:solidFill>
              </a:rPr>
              <a:t>.</a:t>
            </a:r>
            <a:r>
              <a:rPr lang="ru-RU" sz="2000" b="1" dirty="0" smtClean="0">
                <a:solidFill>
                  <a:schemeClr val="accent3">
                    <a:lumMod val="75000"/>
                  </a:schemeClr>
                </a:solidFill>
              </a:rPr>
              <a:t/>
            </a:r>
            <a:br>
              <a:rPr lang="ru-RU" sz="2000" b="1" dirty="0" smtClean="0">
                <a:solidFill>
                  <a:schemeClr val="accent3">
                    <a:lumMod val="75000"/>
                  </a:schemeClr>
                </a:solidFill>
              </a:rPr>
            </a:br>
            <a:r>
              <a:rPr lang="ru-RU" sz="2000" b="1" dirty="0" smtClean="0">
                <a:solidFill>
                  <a:schemeClr val="accent3">
                    <a:lumMod val="75000"/>
                  </a:schemeClr>
                </a:solidFill>
              </a:rPr>
              <a:t>Математика – его любимый предмет.</a:t>
            </a:r>
            <a:br>
              <a:rPr lang="ru-RU" sz="2000" b="1" dirty="0" smtClean="0">
                <a:solidFill>
                  <a:schemeClr val="accent3">
                    <a:lumMod val="75000"/>
                  </a:schemeClr>
                </a:solidFill>
              </a:rPr>
            </a:br>
            <a:r>
              <a:rPr lang="ru-RU" sz="2000" b="1" dirty="0" err="1" smtClean="0">
                <a:solidFill>
                  <a:schemeClr val="accent4">
                    <a:lumMod val="75000"/>
                  </a:schemeClr>
                </a:solidFill>
              </a:rPr>
              <a:t>No</a:t>
            </a:r>
            <a:r>
              <a:rPr lang="ru-RU" sz="2000" b="1" dirty="0" smtClean="0">
                <a:solidFill>
                  <a:schemeClr val="accent4">
                    <a:lumMod val="75000"/>
                  </a:schemeClr>
                </a:solidFill>
              </a:rPr>
              <a:t> </a:t>
            </a:r>
            <a:r>
              <a:rPr lang="ru-RU" sz="2000" b="1" dirty="0" err="1" smtClean="0">
                <a:solidFill>
                  <a:schemeClr val="accent4">
                    <a:lumMod val="75000"/>
                  </a:schemeClr>
                </a:solidFill>
              </a:rPr>
              <a:t>news</a:t>
            </a:r>
            <a:r>
              <a:rPr lang="ru-RU" sz="2000" b="1" dirty="0" smtClean="0">
                <a:solidFill>
                  <a:schemeClr val="accent4">
                    <a:lumMod val="75000"/>
                  </a:schemeClr>
                </a:solidFill>
              </a:rPr>
              <a:t> </a:t>
            </a:r>
            <a:r>
              <a:rPr lang="ru-RU" sz="2000" b="1" dirty="0" err="1" smtClean="0">
                <a:solidFill>
                  <a:schemeClr val="accent4">
                    <a:lumMod val="75000"/>
                  </a:schemeClr>
                </a:solidFill>
              </a:rPr>
              <a:t>is</a:t>
            </a:r>
            <a:r>
              <a:rPr lang="ru-RU" sz="2000" b="1" dirty="0" smtClean="0">
                <a:solidFill>
                  <a:schemeClr val="accent4">
                    <a:lumMod val="75000"/>
                  </a:schemeClr>
                </a:solidFill>
              </a:rPr>
              <a:t> </a:t>
            </a:r>
            <a:r>
              <a:rPr lang="ru-RU" sz="2000" b="1" dirty="0" err="1" smtClean="0">
                <a:solidFill>
                  <a:schemeClr val="accent4">
                    <a:lumMod val="75000"/>
                  </a:schemeClr>
                </a:solidFill>
              </a:rPr>
              <a:t>good</a:t>
            </a:r>
            <a:r>
              <a:rPr lang="ru-RU" sz="2000" b="1" dirty="0" smtClean="0">
                <a:solidFill>
                  <a:schemeClr val="accent4">
                    <a:lumMod val="75000"/>
                  </a:schemeClr>
                </a:solidFill>
              </a:rPr>
              <a:t> </a:t>
            </a:r>
            <a:r>
              <a:rPr lang="ru-RU" sz="2000" b="1" dirty="0" err="1" smtClean="0">
                <a:solidFill>
                  <a:schemeClr val="accent4">
                    <a:lumMod val="75000"/>
                  </a:schemeClr>
                </a:solidFill>
              </a:rPr>
              <a:t>news</a:t>
            </a:r>
            <a:r>
              <a:rPr lang="ru-RU" sz="2000" b="1" dirty="0" smtClean="0">
                <a:solidFill>
                  <a:schemeClr val="accent4">
                    <a:lumMod val="75000"/>
                  </a:schemeClr>
                </a:solidFill>
              </a:rPr>
              <a:t>.</a:t>
            </a:r>
            <a:r>
              <a:rPr lang="ru-RU" sz="2000" b="1" dirty="0" smtClean="0">
                <a:solidFill>
                  <a:schemeClr val="accent3">
                    <a:lumMod val="75000"/>
                  </a:schemeClr>
                </a:solidFill>
              </a:rPr>
              <a:t/>
            </a:r>
            <a:br>
              <a:rPr lang="ru-RU" sz="2000" b="1" dirty="0" smtClean="0">
                <a:solidFill>
                  <a:schemeClr val="accent3">
                    <a:lumMod val="75000"/>
                  </a:schemeClr>
                </a:solidFill>
              </a:rPr>
            </a:br>
            <a:r>
              <a:rPr lang="ru-RU" sz="2000" b="1" dirty="0" smtClean="0">
                <a:solidFill>
                  <a:schemeClr val="accent3">
                    <a:lumMod val="75000"/>
                  </a:schemeClr>
                </a:solidFill>
              </a:rPr>
              <a:t>Отсутствие новостей – хорошая новость. </a:t>
            </a:r>
          </a:p>
          <a:p>
            <a:r>
              <a:rPr lang="ru-RU" sz="2000" b="1" dirty="0" smtClean="0">
                <a:solidFill>
                  <a:schemeClr val="accent3">
                    <a:lumMod val="75000"/>
                  </a:schemeClr>
                </a:solidFill>
              </a:rPr>
              <a:t>Некоторые существительные в английском языке имеют форму единственного числа, но на самом деле всегда используются в форме множественного числа:</a:t>
            </a:r>
          </a:p>
          <a:p>
            <a:r>
              <a:rPr lang="ru-RU" sz="2000" b="1" dirty="0" err="1" smtClean="0">
                <a:solidFill>
                  <a:schemeClr val="accent3">
                    <a:lumMod val="75000"/>
                  </a:schemeClr>
                </a:solidFill>
              </a:rPr>
              <a:t>cattle</a:t>
            </a:r>
            <a:r>
              <a:rPr lang="ru-RU" sz="2000" b="1" dirty="0" smtClean="0">
                <a:solidFill>
                  <a:schemeClr val="accent3">
                    <a:lumMod val="75000"/>
                  </a:schemeClr>
                </a:solidFill>
              </a:rPr>
              <a:t> (скот)</a:t>
            </a:r>
            <a:br>
              <a:rPr lang="ru-RU" sz="2000" b="1" dirty="0" smtClean="0">
                <a:solidFill>
                  <a:schemeClr val="accent3">
                    <a:lumMod val="75000"/>
                  </a:schemeClr>
                </a:solidFill>
              </a:rPr>
            </a:br>
            <a:r>
              <a:rPr lang="ru-RU" sz="2000" b="1" dirty="0" err="1" smtClean="0">
                <a:solidFill>
                  <a:schemeClr val="accent3">
                    <a:lumMod val="75000"/>
                  </a:schemeClr>
                </a:solidFill>
              </a:rPr>
              <a:t>poultry</a:t>
            </a:r>
            <a:r>
              <a:rPr lang="ru-RU" sz="2000" b="1" dirty="0" smtClean="0">
                <a:solidFill>
                  <a:schemeClr val="accent3">
                    <a:lumMod val="75000"/>
                  </a:schemeClr>
                </a:solidFill>
              </a:rPr>
              <a:t> (домашняя птица)</a:t>
            </a:r>
            <a:br>
              <a:rPr lang="ru-RU" sz="2000" b="1" dirty="0" smtClean="0">
                <a:solidFill>
                  <a:schemeClr val="accent3">
                    <a:lumMod val="75000"/>
                  </a:schemeClr>
                </a:solidFill>
              </a:rPr>
            </a:br>
            <a:r>
              <a:rPr lang="ru-RU" sz="2000" b="1" dirty="0" err="1" smtClean="0">
                <a:solidFill>
                  <a:schemeClr val="accent3">
                    <a:lumMod val="75000"/>
                  </a:schemeClr>
                </a:solidFill>
              </a:rPr>
              <a:t>people</a:t>
            </a:r>
            <a:r>
              <a:rPr lang="ru-RU" sz="2000" b="1" dirty="0" smtClean="0">
                <a:solidFill>
                  <a:schemeClr val="accent3">
                    <a:lumMod val="75000"/>
                  </a:schemeClr>
                </a:solidFill>
              </a:rPr>
              <a:t> (люди)</a:t>
            </a:r>
            <a:br>
              <a:rPr lang="ru-RU" sz="2000" b="1" dirty="0" smtClean="0">
                <a:solidFill>
                  <a:schemeClr val="accent3">
                    <a:lumMod val="75000"/>
                  </a:schemeClr>
                </a:solidFill>
              </a:rPr>
            </a:br>
            <a:r>
              <a:rPr lang="ru-RU" sz="2000" b="1" dirty="0" err="1" smtClean="0">
                <a:solidFill>
                  <a:schemeClr val="accent3">
                    <a:lumMod val="75000"/>
                  </a:schemeClr>
                </a:solidFill>
              </a:rPr>
              <a:t>gentry</a:t>
            </a:r>
            <a:r>
              <a:rPr lang="ru-RU" sz="2000" b="1" dirty="0" smtClean="0">
                <a:solidFill>
                  <a:schemeClr val="accent3">
                    <a:lumMod val="75000"/>
                  </a:schemeClr>
                </a:solidFill>
              </a:rPr>
              <a:t> (джентри)</a:t>
            </a:r>
            <a:br>
              <a:rPr lang="ru-RU" sz="2000" b="1" dirty="0" smtClean="0">
                <a:solidFill>
                  <a:schemeClr val="accent3">
                    <a:lumMod val="75000"/>
                  </a:schemeClr>
                </a:solidFill>
              </a:rPr>
            </a:br>
            <a:r>
              <a:rPr lang="ru-RU" sz="2000" b="1" dirty="0" smtClean="0">
                <a:solidFill>
                  <a:schemeClr val="accent3">
                    <a:lumMod val="75000"/>
                  </a:schemeClr>
                </a:solidFill>
              </a:rPr>
              <a:t>и т.п.</a:t>
            </a:r>
            <a:br>
              <a:rPr lang="ru-RU" sz="2000" b="1" dirty="0" smtClean="0">
                <a:solidFill>
                  <a:schemeClr val="accent3">
                    <a:lumMod val="75000"/>
                  </a:schemeClr>
                </a:solidFill>
              </a:rPr>
            </a:br>
            <a:r>
              <a:rPr lang="ru-RU" sz="2000" b="1" dirty="0" smtClean="0">
                <a:solidFill>
                  <a:schemeClr val="accent3">
                    <a:lumMod val="75000"/>
                  </a:schemeClr>
                </a:solidFill>
              </a:rPr>
              <a:t>Например:</a:t>
            </a:r>
            <a:br>
              <a:rPr lang="ru-RU" sz="2000" b="1" dirty="0" smtClean="0">
                <a:solidFill>
                  <a:schemeClr val="accent3">
                    <a:lumMod val="75000"/>
                  </a:schemeClr>
                </a:solidFill>
              </a:rPr>
            </a:br>
            <a:r>
              <a:rPr lang="ru-RU" sz="2000" b="1" dirty="0" err="1" smtClean="0">
                <a:solidFill>
                  <a:schemeClr val="accent4">
                    <a:lumMod val="75000"/>
                  </a:schemeClr>
                </a:solidFill>
              </a:rPr>
              <a:t>These</a:t>
            </a:r>
            <a:r>
              <a:rPr lang="ru-RU" sz="2000" b="1" dirty="0" smtClean="0">
                <a:solidFill>
                  <a:schemeClr val="accent4">
                    <a:lumMod val="75000"/>
                  </a:schemeClr>
                </a:solidFill>
              </a:rPr>
              <a:t> </a:t>
            </a:r>
            <a:r>
              <a:rPr lang="ru-RU" sz="2000" b="1" dirty="0" err="1" smtClean="0">
                <a:solidFill>
                  <a:schemeClr val="accent4">
                    <a:lumMod val="75000"/>
                  </a:schemeClr>
                </a:solidFill>
              </a:rPr>
              <a:t>poultry</a:t>
            </a:r>
            <a:r>
              <a:rPr lang="ru-RU" sz="2000" b="1" dirty="0" smtClean="0">
                <a:solidFill>
                  <a:schemeClr val="accent4">
                    <a:lumMod val="75000"/>
                  </a:schemeClr>
                </a:solidFill>
              </a:rPr>
              <a:t> </a:t>
            </a:r>
            <a:r>
              <a:rPr lang="ru-RU" sz="2000" b="1" dirty="0" err="1" smtClean="0">
                <a:solidFill>
                  <a:schemeClr val="accent4">
                    <a:lumMod val="75000"/>
                  </a:schemeClr>
                </a:solidFill>
              </a:rPr>
              <a:t>are</a:t>
            </a:r>
            <a:r>
              <a:rPr lang="ru-RU" sz="2000" b="1" dirty="0" smtClean="0">
                <a:solidFill>
                  <a:schemeClr val="accent4">
                    <a:lumMod val="75000"/>
                  </a:schemeClr>
                </a:solidFill>
              </a:rPr>
              <a:t> </a:t>
            </a:r>
            <a:r>
              <a:rPr lang="ru-RU" sz="2000" b="1" dirty="0" err="1" smtClean="0">
                <a:solidFill>
                  <a:schemeClr val="accent4">
                    <a:lumMod val="75000"/>
                  </a:schemeClr>
                </a:solidFill>
              </a:rPr>
              <a:t>mine</a:t>
            </a:r>
            <a:r>
              <a:rPr lang="ru-RU" sz="2000" b="1" dirty="0" smtClean="0">
                <a:solidFill>
                  <a:schemeClr val="accent4">
                    <a:lumMod val="75000"/>
                  </a:schemeClr>
                </a:solidFill>
              </a:rPr>
              <a:t>.</a:t>
            </a:r>
            <a:r>
              <a:rPr lang="ru-RU" sz="2000" b="1" dirty="0" smtClean="0">
                <a:solidFill>
                  <a:schemeClr val="accent3">
                    <a:lumMod val="75000"/>
                  </a:schemeClr>
                </a:solidFill>
              </a:rPr>
              <a:t/>
            </a:r>
            <a:br>
              <a:rPr lang="ru-RU" sz="2000" b="1" dirty="0" smtClean="0">
                <a:solidFill>
                  <a:schemeClr val="accent3">
                    <a:lumMod val="75000"/>
                  </a:schemeClr>
                </a:solidFill>
              </a:rPr>
            </a:br>
            <a:r>
              <a:rPr lang="ru-RU" sz="2000" b="1" dirty="0" smtClean="0">
                <a:solidFill>
                  <a:schemeClr val="accent3">
                    <a:lumMod val="75000"/>
                  </a:schemeClr>
                </a:solidFill>
              </a:rPr>
              <a:t>Эти куры – мои.</a:t>
            </a:r>
            <a:br>
              <a:rPr lang="ru-RU" sz="2000" b="1" dirty="0" smtClean="0">
                <a:solidFill>
                  <a:schemeClr val="accent3">
                    <a:lumMod val="75000"/>
                  </a:schemeClr>
                </a:solidFill>
              </a:rPr>
            </a:br>
            <a:r>
              <a:rPr lang="ru-RU" sz="2000" b="1" dirty="0" err="1" smtClean="0">
                <a:solidFill>
                  <a:schemeClr val="accent4">
                    <a:lumMod val="75000"/>
                  </a:schemeClr>
                </a:solidFill>
              </a:rPr>
              <a:t>Who</a:t>
            </a:r>
            <a:r>
              <a:rPr lang="ru-RU" sz="2000" b="1" dirty="0" smtClean="0">
                <a:solidFill>
                  <a:schemeClr val="accent4">
                    <a:lumMod val="75000"/>
                  </a:schemeClr>
                </a:solidFill>
              </a:rPr>
              <a:t> </a:t>
            </a:r>
            <a:r>
              <a:rPr lang="ru-RU" sz="2000" b="1" dirty="0" err="1" smtClean="0">
                <a:solidFill>
                  <a:schemeClr val="accent4">
                    <a:lumMod val="75000"/>
                  </a:schemeClr>
                </a:solidFill>
              </a:rPr>
              <a:t>are</a:t>
            </a:r>
            <a:r>
              <a:rPr lang="ru-RU" sz="2000" b="1" dirty="0" smtClean="0">
                <a:solidFill>
                  <a:schemeClr val="accent4">
                    <a:lumMod val="75000"/>
                  </a:schemeClr>
                </a:solidFill>
              </a:rPr>
              <a:t> </a:t>
            </a:r>
            <a:r>
              <a:rPr lang="ru-RU" sz="2000" b="1" dirty="0" err="1" smtClean="0">
                <a:solidFill>
                  <a:schemeClr val="accent4">
                    <a:lumMod val="75000"/>
                  </a:schemeClr>
                </a:solidFill>
              </a:rPr>
              <a:t>these</a:t>
            </a:r>
            <a:r>
              <a:rPr lang="ru-RU" sz="2000" b="1" dirty="0" smtClean="0">
                <a:solidFill>
                  <a:schemeClr val="accent4">
                    <a:lumMod val="75000"/>
                  </a:schemeClr>
                </a:solidFill>
              </a:rPr>
              <a:t> </a:t>
            </a:r>
            <a:r>
              <a:rPr lang="ru-RU" sz="2000" b="1" dirty="0" err="1" smtClean="0">
                <a:solidFill>
                  <a:schemeClr val="accent4">
                    <a:lumMod val="75000"/>
                  </a:schemeClr>
                </a:solidFill>
              </a:rPr>
              <a:t>people</a:t>
            </a:r>
            <a:r>
              <a:rPr lang="ru-RU" sz="2000" b="1" dirty="0" smtClean="0">
                <a:solidFill>
                  <a:schemeClr val="accent4">
                    <a:lumMod val="75000"/>
                  </a:schemeClr>
                </a:solidFill>
              </a:rPr>
              <a:t>?</a:t>
            </a:r>
            <a:r>
              <a:rPr lang="ru-RU" sz="2000" b="1" dirty="0" smtClean="0">
                <a:solidFill>
                  <a:schemeClr val="accent3">
                    <a:lumMod val="75000"/>
                  </a:schemeClr>
                </a:solidFill>
              </a:rPr>
              <a:t/>
            </a:r>
            <a:br>
              <a:rPr lang="ru-RU" sz="2000" b="1" dirty="0" smtClean="0">
                <a:solidFill>
                  <a:schemeClr val="accent3">
                    <a:lumMod val="75000"/>
                  </a:schemeClr>
                </a:solidFill>
              </a:rPr>
            </a:br>
            <a:r>
              <a:rPr lang="ru-RU" sz="2000" b="1" dirty="0" smtClean="0">
                <a:solidFill>
                  <a:schemeClr val="accent3">
                    <a:lumMod val="75000"/>
                  </a:schemeClr>
                </a:solidFill>
              </a:rPr>
              <a:t>Кто эти люди? </a:t>
            </a:r>
            <a:endParaRPr lang="ru-RU" sz="2000" b="1" dirty="0">
              <a:solidFill>
                <a:schemeClr val="accent3">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257</Words>
  <Application>Microsoft Office PowerPoint</Application>
  <PresentationFormat>Экран (4:3)</PresentationFormat>
  <Paragraphs>48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Множественное число существительных</vt:lpstr>
      <vt:lpstr>Слайд 2</vt:lpstr>
      <vt:lpstr>Образование множественного числа существительных в английском языке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firma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Множественное число существительных</dc:title>
  <dc:creator>Елена</dc:creator>
  <cp:lastModifiedBy>Елена</cp:lastModifiedBy>
  <cp:revision>11</cp:revision>
  <dcterms:created xsi:type="dcterms:W3CDTF">2012-12-02T15:49:22Z</dcterms:created>
  <dcterms:modified xsi:type="dcterms:W3CDTF">2012-12-02T17:37:33Z</dcterms:modified>
</cp:coreProperties>
</file>