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Override3.xml" ContentType="application/vnd.openxmlformats-officedocument.themeOverride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749" r:id="rId2"/>
    <p:sldMasterId id="2147483769" r:id="rId3"/>
  </p:sldMasterIdLst>
  <p:sldIdLst>
    <p:sldId id="283" r:id="rId4"/>
    <p:sldId id="289" r:id="rId5"/>
    <p:sldId id="272" r:id="rId6"/>
    <p:sldId id="264" r:id="rId7"/>
    <p:sldId id="263" r:id="rId8"/>
    <p:sldId id="265" r:id="rId9"/>
    <p:sldId id="284" r:id="rId10"/>
    <p:sldId id="285" r:id="rId11"/>
    <p:sldId id="266" r:id="rId12"/>
    <p:sldId id="273" r:id="rId13"/>
    <p:sldId id="274" r:id="rId14"/>
    <p:sldId id="275" r:id="rId15"/>
    <p:sldId id="277" r:id="rId16"/>
    <p:sldId id="279" r:id="rId17"/>
    <p:sldId id="280" r:id="rId18"/>
    <p:sldId id="281" r:id="rId19"/>
    <p:sldId id="282" r:id="rId20"/>
    <p:sldId id="258" r:id="rId21"/>
    <p:sldId id="267" r:id="rId22"/>
    <p:sldId id="276" r:id="rId23"/>
    <p:sldId id="268" r:id="rId24"/>
    <p:sldId id="278" r:id="rId25"/>
    <p:sldId id="270" r:id="rId26"/>
    <p:sldId id="286" r:id="rId27"/>
    <p:sldId id="287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24"/>
    <p:penClr>
      <a:srgbClr val="FF0000"/>
    </p:penClr>
  </p:showPr>
  <p:clrMru>
    <a:srgbClr val="FFCCFF"/>
    <a:srgbClr val="000000"/>
    <a:srgbClr val="FF9900"/>
    <a:srgbClr val="FF9933"/>
    <a:srgbClr val="FFCC00"/>
    <a:srgbClr val="FFFF99"/>
    <a:srgbClr val="6600CC"/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58020-00C7-43E5-9353-46D6A0723055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27943-BAEE-463D-B99E-0FC8E052D1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5B7FF-7EC2-4796-973B-C53595931A43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EA419-70C0-4400-BC9C-70ABE65076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A9BC3-8F06-4E2A-943F-DCFC6E04FA39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4F676-D372-43EA-AE16-F42D9E611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147495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7496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EE6D-A0D4-4FB8-AFDA-8DAC709BF274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8FA06-36A4-44BD-A115-56685D45F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29DF8-21C6-4698-995A-D2AB6F1025BA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07557-33DF-45AF-9B99-0DF3D8E205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25C92-98DC-44A0-8374-1C26FF68EE5C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CED7E-D661-4BDD-BF2A-F7C8AAA40D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30C68-5A3A-4E32-BB11-34EACFC06AC1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D6D2E-D65E-427A-8E71-6DF8AB334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67942-2B38-4F30-9302-CB1D79CC376E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FFA51-11E1-4445-84F0-4BD732639D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A3B6D-C45A-4CCD-A3B8-250DED4C5EE9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21A90-2475-4164-959F-3870AB60A5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D4E05-8097-451D-85D3-968988D96F3D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4228C-4249-4C5D-B8C5-A73DB7514F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CA2F7-F54E-41D5-A2D1-33209DFAD0E7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EF6AF-4F1B-4B1F-86DB-D1DDE95F90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66241-43B1-4B1C-B531-7E082549E8BC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90E9D-193D-4B08-B33C-4E1F7205C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86414-B690-4F55-8DC1-D0F01628C06E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560A2-9B59-4EA6-8CEB-FF6DFA4E11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5067F-8F5B-4BCF-BD42-DBAB0985EAB8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87EF1-E42E-45A8-A851-089B9A7FE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F25A1-5BD6-4F70-8D85-95E8C273BF9D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43E4B-8961-45B1-8142-B25BBC8E2A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4B267-9E6E-4E48-AC05-BDB9AAF82472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F8EAB-DE08-466E-99A4-0C2CD9E4F4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C2FEC-DA13-4037-A791-287145AEDFDC}" type="datetimeFigureOut">
              <a:rPr lang="ru-RU"/>
              <a:pPr>
                <a:defRPr/>
              </a:pPr>
              <a:t>19.05.2016</a:t>
            </a:fld>
            <a:endParaRPr lang="ru-RU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1A463-C2C1-4D13-AD69-16F70160F2B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41842-1F0C-40D9-BBA2-F2EC874E9225}" type="datetimeFigureOut">
              <a:rPr lang="ru-RU"/>
              <a:pPr>
                <a:defRPr/>
              </a:pPr>
              <a:t>19.05.2016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3F621-05C1-432B-9B37-86E31ECD4B9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E7D39-D4C8-4D9D-8B22-ADEE65CC8842}" type="datetimeFigureOut">
              <a:rPr lang="ru-RU"/>
              <a:pPr>
                <a:defRPr/>
              </a:pPr>
              <a:t>19.05.2016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C7835-572B-4A0C-BCD7-F654E8E3A80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EE257-B0FD-45E3-8FF6-C25633BDBB6B}" type="datetimeFigureOut">
              <a:rPr lang="ru-RU"/>
              <a:pPr>
                <a:defRPr/>
              </a:pPr>
              <a:t>19.05.2016</a:t>
            </a:fld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FB7DC-41C1-458D-A989-A7AB43A34CC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ECE0F-1243-4D0D-B7DC-3820E16A7219}" type="datetimeFigureOut">
              <a:rPr lang="ru-RU"/>
              <a:pPr>
                <a:defRPr/>
              </a:pPr>
              <a:t>19.05.2016</a:t>
            </a:fld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F15B0-0DA9-42FD-9ED8-C1683D15C40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81862-D0DF-4B2B-ABFA-71769FB0330F}" type="datetimeFigureOut">
              <a:rPr lang="ru-RU"/>
              <a:pPr>
                <a:defRPr/>
              </a:pPr>
              <a:t>19.05.2016</a:t>
            </a:fld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F2055-4094-441B-B5C7-ABE638DC6E3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EFFF1-9046-4A85-BE62-B685770029D7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6EB45-A072-4B39-B8AF-CCAA66F5E9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E135F-D43D-4DD5-BBC0-CC04EFBC640D}" type="datetimeFigureOut">
              <a:rPr lang="ru-RU"/>
              <a:pPr>
                <a:defRPr/>
              </a:pPr>
              <a:t>19.05.2016</a:t>
            </a:fld>
            <a:endParaRPr lang="ru-R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0DE1C-07A5-47A8-B0FF-966085B6009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1FF0F-D80C-4A33-9421-D276D9D6A5A2}" type="datetimeFigureOut">
              <a:rPr lang="ru-RU"/>
              <a:pPr>
                <a:defRPr/>
              </a:pPr>
              <a:t>19.05.2016</a:t>
            </a:fld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33FA2-3C8A-450D-B7F6-72A8B799572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48799-8566-4DD4-96C6-40084F7BFD1C}" type="datetimeFigureOut">
              <a:rPr lang="ru-RU"/>
              <a:pPr>
                <a:defRPr/>
              </a:pPr>
              <a:t>19.05.2016</a:t>
            </a:fld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BE463-0ADE-42DB-81A1-0624EBEF5D6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15275-E484-4607-A231-D4BA816595D8}" type="datetimeFigureOut">
              <a:rPr lang="ru-RU"/>
              <a:pPr>
                <a:defRPr/>
              </a:pPr>
              <a:t>19.05.2016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E74A8-B6CE-4604-81CE-B53EC3B32AB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D0523-3371-4890-B54E-5552E824C950}" type="datetimeFigureOut">
              <a:rPr lang="ru-RU"/>
              <a:pPr>
                <a:defRPr/>
              </a:pPr>
              <a:t>19.05.2016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02BF7-E3BF-493F-AFD3-3DD47934AC0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71EB4-CF68-4352-A3C3-105297E51464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3FAC1-F139-45A7-B48C-2BD00A9C64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44E9E-46D9-418B-BED9-B5E05795FE1E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2620C-9CE3-45AB-A611-A8838DA3C6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0CB86-0BCA-4BC6-A648-24A13041AFE6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14F9E-D5CE-4CA2-AC3A-3248A716D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3F772-BDAE-4FAC-8F1A-61E0C3AFD251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27275-DBB0-44C6-8F5D-707B1B8140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67AC4-76EA-4F93-BD95-A0A6E1B52171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93867-071B-423C-9DC3-04F9E1B754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81A7E-2FC0-4A6C-B435-AFA9F780C1FA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97C6D-1EF5-4D1D-9A4F-B42B4FDE5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24931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>
                <a:cs typeface="+mn-cs"/>
              </a:endParaRPr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493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9E1248A-4C04-4ED7-9D4A-A8E26C343E4F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493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76AF88A-9D47-4697-B0CF-2608C9663B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46435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36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37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38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39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40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41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42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43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44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45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46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47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48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49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50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51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52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53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54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55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56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57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58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59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60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61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62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63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64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65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66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67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6468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146469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647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6471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C95902-FD3E-4F06-9B6D-F1113B9515D6}" type="datetimeFigureOut">
              <a:rPr lang="ru-RU"/>
              <a:pPr>
                <a:defRPr/>
              </a:pPr>
              <a:t>19.05.2016</a:t>
            </a:fld>
            <a:endParaRPr lang="ru-RU"/>
          </a:p>
        </p:txBody>
      </p:sp>
      <p:sp>
        <p:nvSpPr>
          <p:cNvPr id="146472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6473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A9917D-DC6E-492E-9009-5BC66AEBE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22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  <p:sldLayoutId id="214748401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BA43A94-421C-40DF-9509-6E4316F77788}" type="datetimeFigureOut">
              <a:rPr lang="ru-RU"/>
              <a:pPr>
                <a:defRPr/>
              </a:pPr>
              <a:t>19.05.2016</a:t>
            </a:fld>
            <a:endParaRPr lang="ru-RU" altLang="en-US"/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D197F09-3788-44D0-BBA9-6F49845388B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2938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938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938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938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938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939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939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4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939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4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939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4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939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4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939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4" cy="74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939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939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939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939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940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4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940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940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940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940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4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940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940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940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940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940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4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941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941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941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941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4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941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941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4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A%D0%BE%D0%B4%D0%B8%D1%80%D0%BE%D0%B2%D0%B0%D0%BD%D0%B8%D0%B5" TargetMode="Externa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oyinf.ru/russian-certificate/ok-005-okp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84438" y="0"/>
            <a:ext cx="4608512" cy="531813"/>
          </a:xfrm>
        </p:spPr>
        <p:txBody>
          <a:bodyPr/>
          <a:lstStyle/>
          <a:p>
            <a:pPr eaLnBrk="1" hangingPunct="1"/>
            <a:r>
              <a:rPr lang="ru-RU" sz="2800" i="1" smtClean="0">
                <a:solidFill>
                  <a:srgbClr val="FFFF99"/>
                </a:solidFill>
                <a:latin typeface="Times New Roman" pitchFamily="18" charset="0"/>
              </a:rPr>
              <a:t>Вопросы для повторения:</a:t>
            </a:r>
            <a:endParaRPr lang="ru-RU" sz="2800" b="0" i="1" smtClean="0">
              <a:solidFill>
                <a:srgbClr val="9966FF"/>
              </a:solidFill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250825" y="549275"/>
            <a:ext cx="8207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 dirty="0" smtClean="0">
                <a:latin typeface="Times New Roman" pitchFamily="18" charset="0"/>
              </a:rPr>
              <a:t>   Назовите шесть основных методов стандартизации.</a:t>
            </a:r>
            <a:endParaRPr lang="ru-RU" sz="2400" b="1" dirty="0">
              <a:solidFill>
                <a:srgbClr val="FFFF99"/>
              </a:solidFill>
              <a:latin typeface="Times New Roman" pitchFamily="18" charset="0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179512" y="1340768"/>
            <a:ext cx="87849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27063" indent="-627063" algn="just">
              <a:spcBef>
                <a:spcPct val="50000"/>
              </a:spcBef>
            </a:pPr>
            <a:r>
              <a:rPr lang="ru-RU" altLang="zh-CN" sz="2400" b="1" dirty="0" smtClean="0">
                <a:latin typeface="Times New Roman" pitchFamily="18" charset="0"/>
              </a:rPr>
              <a:t>2. 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акой метод стандартизации представляет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собой рациональное сокращение числа типов деталей, агрегатов одинакового функционального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назначения?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3429000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7063" indent="-627063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    В чем заключается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симплификация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(метод ограничений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725144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45085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  Дайте определение параметрической стандартизации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Tm="178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1692275" y="549275"/>
            <a:ext cx="64087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zh-CN" sz="4000" b="1">
                <a:latin typeface="Times New Roman" pitchFamily="18" charset="0"/>
              </a:rPr>
              <a:t>Методы классификации</a:t>
            </a:r>
            <a:r>
              <a:rPr lang="ru-RU" altLang="zh-CN"/>
              <a:t> </a:t>
            </a:r>
            <a:endParaRPr lang="ru-RU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468313" y="3357563"/>
            <a:ext cx="4391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323850" y="2852738"/>
            <a:ext cx="3889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zh-CN" sz="4000" b="1">
                <a:latin typeface="Times New Roman" pitchFamily="18" charset="0"/>
              </a:rPr>
              <a:t>Иерархический</a:t>
            </a:r>
            <a:r>
              <a:rPr lang="ru-RU" altLang="zh-CN" sz="4000">
                <a:latin typeface="Times New Roman" pitchFamily="18" charset="0"/>
              </a:rPr>
              <a:t> </a:t>
            </a:r>
            <a:endParaRPr lang="ru-RU" sz="4000">
              <a:latin typeface="Times New Roman" pitchFamily="18" charset="0"/>
            </a:endParaRPr>
          </a:p>
        </p:txBody>
      </p:sp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5472113" y="2852738"/>
            <a:ext cx="3671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zh-CN" sz="4000" b="1">
                <a:latin typeface="Times New Roman" pitchFamily="18" charset="0"/>
              </a:rPr>
              <a:t>Фасетный</a:t>
            </a:r>
            <a:r>
              <a:rPr lang="ru-RU" altLang="zh-CN" sz="4000">
                <a:latin typeface="Times New Roman" pitchFamily="18" charset="0"/>
              </a:rPr>
              <a:t> </a:t>
            </a:r>
            <a:endParaRPr lang="ru-RU" sz="4000">
              <a:latin typeface="Times New Roman" pitchFamily="18" charset="0"/>
            </a:endParaRPr>
          </a:p>
        </p:txBody>
      </p:sp>
      <p:sp>
        <p:nvSpPr>
          <p:cNvPr id="149516" name="AutoShape 12"/>
          <p:cNvSpPr>
            <a:spLocks noChangeArrowheads="1"/>
          </p:cNvSpPr>
          <p:nvPr/>
        </p:nvSpPr>
        <p:spPr bwMode="auto">
          <a:xfrm rot="5388516" flipV="1">
            <a:off x="1547019" y="1701006"/>
            <a:ext cx="1081088" cy="9366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301 h 21600"/>
              <a:gd name="T14" fmla="*/ 20063 w 21600"/>
              <a:gd name="T15" fmla="*/ 785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6344" y="0"/>
                </a:lnTo>
                <a:lnTo>
                  <a:pt x="16344" y="4301"/>
                </a:lnTo>
                <a:lnTo>
                  <a:pt x="12427" y="4301"/>
                </a:lnTo>
                <a:cubicBezTo>
                  <a:pt x="5564" y="4301"/>
                  <a:pt x="0" y="7819"/>
                  <a:pt x="0" y="12158"/>
                </a:cubicBezTo>
                <a:lnTo>
                  <a:pt x="0" y="21600"/>
                </a:lnTo>
                <a:lnTo>
                  <a:pt x="3635" y="21600"/>
                </a:lnTo>
                <a:lnTo>
                  <a:pt x="3635" y="12158"/>
                </a:lnTo>
                <a:cubicBezTo>
                  <a:pt x="3635" y="9783"/>
                  <a:pt x="7571" y="7857"/>
                  <a:pt x="12427" y="7857"/>
                </a:cubicBezTo>
                <a:lnTo>
                  <a:pt x="16344" y="7857"/>
                </a:lnTo>
                <a:lnTo>
                  <a:pt x="16344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9517" name="AutoShape 13"/>
          <p:cNvSpPr>
            <a:spLocks noChangeArrowheads="1"/>
          </p:cNvSpPr>
          <p:nvPr/>
        </p:nvSpPr>
        <p:spPr bwMode="auto">
          <a:xfrm rot="5400000">
            <a:off x="6660357" y="1701006"/>
            <a:ext cx="1081088" cy="9366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301 h 21600"/>
              <a:gd name="T14" fmla="*/ 20063 w 21600"/>
              <a:gd name="T15" fmla="*/ 785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6344" y="0"/>
                </a:lnTo>
                <a:lnTo>
                  <a:pt x="16344" y="4301"/>
                </a:lnTo>
                <a:lnTo>
                  <a:pt x="12427" y="4301"/>
                </a:lnTo>
                <a:cubicBezTo>
                  <a:pt x="5564" y="4301"/>
                  <a:pt x="0" y="7819"/>
                  <a:pt x="0" y="12158"/>
                </a:cubicBezTo>
                <a:lnTo>
                  <a:pt x="0" y="21600"/>
                </a:lnTo>
                <a:lnTo>
                  <a:pt x="3635" y="21600"/>
                </a:lnTo>
                <a:lnTo>
                  <a:pt x="3635" y="12158"/>
                </a:lnTo>
                <a:cubicBezTo>
                  <a:pt x="3635" y="9783"/>
                  <a:pt x="7571" y="7857"/>
                  <a:pt x="12427" y="7857"/>
                </a:cubicBezTo>
                <a:lnTo>
                  <a:pt x="16344" y="7857"/>
                </a:lnTo>
                <a:lnTo>
                  <a:pt x="16344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9518" name="Line 14"/>
          <p:cNvSpPr>
            <a:spLocks noChangeShapeType="1"/>
          </p:cNvSpPr>
          <p:nvPr/>
        </p:nvSpPr>
        <p:spPr bwMode="auto">
          <a:xfrm>
            <a:off x="1476375" y="1341438"/>
            <a:ext cx="6119813" cy="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3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8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9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9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95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8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95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800"/>
                            </p:stCondLst>
                            <p:childTnLst>
                              <p:par>
                                <p:cTn id="26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300"/>
                            </p:stCondLst>
                            <p:childTnLst>
                              <p:par>
                                <p:cTn id="3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95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95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9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300"/>
                            </p:stCondLst>
                            <p:childTnLst>
                              <p:par>
                                <p:cTn id="4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/>
      <p:bldP spid="149510" grpId="0"/>
      <p:bldP spid="149511" grpId="0"/>
      <p:bldP spid="149516" grpId="0" animBg="1"/>
      <p:bldP spid="149517" grpId="0" animBg="1"/>
      <p:bldP spid="1495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8569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Иерархический метод классификации</a:t>
            </a:r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3851275" y="1196975"/>
            <a:ext cx="1223963" cy="498475"/>
          </a:xfrm>
          <a:prstGeom prst="rect">
            <a:avLst/>
          </a:prstGeom>
          <a:noFill/>
          <a:ln w="41275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Раздел</a:t>
            </a:r>
          </a:p>
        </p:txBody>
      </p:sp>
      <p:sp>
        <p:nvSpPr>
          <p:cNvPr id="150536" name="Text Box 8"/>
          <p:cNvSpPr txBox="1">
            <a:spLocks noChangeArrowheads="1"/>
          </p:cNvSpPr>
          <p:nvPr/>
        </p:nvSpPr>
        <p:spPr bwMode="auto">
          <a:xfrm>
            <a:off x="4859338" y="2205038"/>
            <a:ext cx="1223962" cy="498475"/>
          </a:xfrm>
          <a:prstGeom prst="rect">
            <a:avLst/>
          </a:prstGeom>
          <a:noFill/>
          <a:ln w="41275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Класс</a:t>
            </a:r>
          </a:p>
        </p:txBody>
      </p:sp>
      <p:sp>
        <p:nvSpPr>
          <p:cNvPr id="150537" name="Text Box 9"/>
          <p:cNvSpPr txBox="1">
            <a:spLocks noChangeArrowheads="1"/>
          </p:cNvSpPr>
          <p:nvPr/>
        </p:nvSpPr>
        <p:spPr bwMode="auto">
          <a:xfrm>
            <a:off x="2916238" y="2205038"/>
            <a:ext cx="1223962" cy="498475"/>
          </a:xfrm>
          <a:prstGeom prst="rect">
            <a:avLst/>
          </a:prstGeom>
          <a:noFill/>
          <a:ln w="41275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Класс</a:t>
            </a:r>
          </a:p>
        </p:txBody>
      </p:sp>
      <p:sp>
        <p:nvSpPr>
          <p:cNvPr id="150539" name="Line 11"/>
          <p:cNvSpPr>
            <a:spLocks noChangeShapeType="1"/>
          </p:cNvSpPr>
          <p:nvPr/>
        </p:nvSpPr>
        <p:spPr bwMode="auto">
          <a:xfrm>
            <a:off x="4787900" y="1700213"/>
            <a:ext cx="504825" cy="504825"/>
          </a:xfrm>
          <a:prstGeom prst="line">
            <a:avLst/>
          </a:prstGeom>
          <a:noFill/>
          <a:ln w="41275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0541" name="Line 13"/>
          <p:cNvSpPr>
            <a:spLocks noChangeShapeType="1"/>
          </p:cNvSpPr>
          <p:nvPr/>
        </p:nvSpPr>
        <p:spPr bwMode="auto">
          <a:xfrm flipH="1">
            <a:off x="3635375" y="1700213"/>
            <a:ext cx="503238" cy="504825"/>
          </a:xfrm>
          <a:prstGeom prst="line">
            <a:avLst/>
          </a:prstGeom>
          <a:noFill/>
          <a:ln w="41275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0544" name="AutoShape 16"/>
          <p:cNvSpPr>
            <a:spLocks noChangeArrowheads="1"/>
          </p:cNvSpPr>
          <p:nvPr/>
        </p:nvSpPr>
        <p:spPr bwMode="auto">
          <a:xfrm>
            <a:off x="4211638" y="2565400"/>
            <a:ext cx="96837" cy="730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0545" name="AutoShape 17"/>
          <p:cNvSpPr>
            <a:spLocks noChangeArrowheads="1"/>
          </p:cNvSpPr>
          <p:nvPr/>
        </p:nvSpPr>
        <p:spPr bwMode="auto">
          <a:xfrm>
            <a:off x="4427538" y="2565400"/>
            <a:ext cx="96837" cy="730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0546" name="AutoShape 18"/>
          <p:cNvSpPr>
            <a:spLocks noChangeArrowheads="1"/>
          </p:cNvSpPr>
          <p:nvPr/>
        </p:nvSpPr>
        <p:spPr bwMode="auto">
          <a:xfrm>
            <a:off x="4716463" y="2565400"/>
            <a:ext cx="71437" cy="730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0547" name="Text Box 19"/>
          <p:cNvSpPr txBox="1">
            <a:spLocks noChangeArrowheads="1"/>
          </p:cNvSpPr>
          <p:nvPr/>
        </p:nvSpPr>
        <p:spPr bwMode="auto">
          <a:xfrm>
            <a:off x="1547813" y="3284538"/>
            <a:ext cx="1584325" cy="498475"/>
          </a:xfrm>
          <a:prstGeom prst="rect">
            <a:avLst/>
          </a:prstGeom>
          <a:noFill/>
          <a:ln w="41275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Подкласс</a:t>
            </a:r>
          </a:p>
        </p:txBody>
      </p:sp>
      <p:sp>
        <p:nvSpPr>
          <p:cNvPr id="150548" name="Text Box 20"/>
          <p:cNvSpPr txBox="1">
            <a:spLocks noChangeArrowheads="1"/>
          </p:cNvSpPr>
          <p:nvPr/>
        </p:nvSpPr>
        <p:spPr bwMode="auto">
          <a:xfrm>
            <a:off x="3708400" y="3284538"/>
            <a:ext cx="1584325" cy="498475"/>
          </a:xfrm>
          <a:prstGeom prst="rect">
            <a:avLst/>
          </a:prstGeom>
          <a:noFill/>
          <a:ln w="41275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Подкласс</a:t>
            </a:r>
          </a:p>
        </p:txBody>
      </p:sp>
      <p:sp>
        <p:nvSpPr>
          <p:cNvPr id="150549" name="Text Box 21"/>
          <p:cNvSpPr txBox="1">
            <a:spLocks noChangeArrowheads="1"/>
          </p:cNvSpPr>
          <p:nvPr/>
        </p:nvSpPr>
        <p:spPr bwMode="auto">
          <a:xfrm>
            <a:off x="5867400" y="3284538"/>
            <a:ext cx="1584325" cy="498475"/>
          </a:xfrm>
          <a:prstGeom prst="rect">
            <a:avLst/>
          </a:prstGeom>
          <a:noFill/>
          <a:ln w="41275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Подкласс</a:t>
            </a:r>
          </a:p>
        </p:txBody>
      </p:sp>
      <p:sp>
        <p:nvSpPr>
          <p:cNvPr id="150550" name="Line 22"/>
          <p:cNvSpPr>
            <a:spLocks noChangeShapeType="1"/>
          </p:cNvSpPr>
          <p:nvPr/>
        </p:nvSpPr>
        <p:spPr bwMode="auto">
          <a:xfrm flipH="1">
            <a:off x="2771775" y="2708275"/>
            <a:ext cx="431800" cy="576263"/>
          </a:xfrm>
          <a:prstGeom prst="line">
            <a:avLst/>
          </a:prstGeom>
          <a:noFill/>
          <a:ln w="41275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0551" name="Line 23"/>
          <p:cNvSpPr>
            <a:spLocks noChangeShapeType="1"/>
          </p:cNvSpPr>
          <p:nvPr/>
        </p:nvSpPr>
        <p:spPr bwMode="auto">
          <a:xfrm flipH="1">
            <a:off x="4932363" y="2708275"/>
            <a:ext cx="503237" cy="576263"/>
          </a:xfrm>
          <a:prstGeom prst="line">
            <a:avLst/>
          </a:prstGeom>
          <a:noFill/>
          <a:ln w="41275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0552" name="Line 24"/>
          <p:cNvSpPr>
            <a:spLocks noChangeShapeType="1"/>
          </p:cNvSpPr>
          <p:nvPr/>
        </p:nvSpPr>
        <p:spPr bwMode="auto">
          <a:xfrm>
            <a:off x="5435600" y="2708275"/>
            <a:ext cx="865188" cy="576263"/>
          </a:xfrm>
          <a:prstGeom prst="line">
            <a:avLst/>
          </a:prstGeom>
          <a:noFill/>
          <a:ln w="41275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0553" name="AutoShape 25"/>
          <p:cNvSpPr>
            <a:spLocks noChangeArrowheads="1"/>
          </p:cNvSpPr>
          <p:nvPr/>
        </p:nvSpPr>
        <p:spPr bwMode="auto">
          <a:xfrm>
            <a:off x="3203575" y="3644900"/>
            <a:ext cx="96838" cy="730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0554" name="AutoShape 26"/>
          <p:cNvSpPr>
            <a:spLocks noChangeArrowheads="1"/>
          </p:cNvSpPr>
          <p:nvPr/>
        </p:nvSpPr>
        <p:spPr bwMode="auto">
          <a:xfrm>
            <a:off x="3348038" y="3644900"/>
            <a:ext cx="96837" cy="730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0555" name="AutoShape 27"/>
          <p:cNvSpPr>
            <a:spLocks noChangeArrowheads="1"/>
          </p:cNvSpPr>
          <p:nvPr/>
        </p:nvSpPr>
        <p:spPr bwMode="auto">
          <a:xfrm>
            <a:off x="3492500" y="3644900"/>
            <a:ext cx="96838" cy="730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0556" name="AutoShape 28"/>
          <p:cNvSpPr>
            <a:spLocks noChangeArrowheads="1"/>
          </p:cNvSpPr>
          <p:nvPr/>
        </p:nvSpPr>
        <p:spPr bwMode="auto">
          <a:xfrm>
            <a:off x="5364163" y="3644900"/>
            <a:ext cx="96837" cy="730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0558" name="AutoShape 30"/>
          <p:cNvSpPr>
            <a:spLocks noChangeArrowheads="1"/>
          </p:cNvSpPr>
          <p:nvPr/>
        </p:nvSpPr>
        <p:spPr bwMode="auto">
          <a:xfrm>
            <a:off x="5508625" y="3644900"/>
            <a:ext cx="96838" cy="730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0559" name="AutoShape 31"/>
          <p:cNvSpPr>
            <a:spLocks noChangeArrowheads="1"/>
          </p:cNvSpPr>
          <p:nvPr/>
        </p:nvSpPr>
        <p:spPr bwMode="auto">
          <a:xfrm>
            <a:off x="5651500" y="3644900"/>
            <a:ext cx="96838" cy="730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0560" name="Text Box 32"/>
          <p:cNvSpPr txBox="1">
            <a:spLocks noChangeArrowheads="1"/>
          </p:cNvSpPr>
          <p:nvPr/>
        </p:nvSpPr>
        <p:spPr bwMode="auto">
          <a:xfrm>
            <a:off x="1042988" y="4437063"/>
            <a:ext cx="1296987" cy="498475"/>
          </a:xfrm>
          <a:prstGeom prst="rect">
            <a:avLst/>
          </a:prstGeom>
          <a:noFill/>
          <a:ln w="41275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Группа</a:t>
            </a:r>
          </a:p>
        </p:txBody>
      </p:sp>
      <p:sp>
        <p:nvSpPr>
          <p:cNvPr id="150561" name="Text Box 33"/>
          <p:cNvSpPr txBox="1">
            <a:spLocks noChangeArrowheads="1"/>
          </p:cNvSpPr>
          <p:nvPr/>
        </p:nvSpPr>
        <p:spPr bwMode="auto">
          <a:xfrm>
            <a:off x="2916238" y="4508500"/>
            <a:ext cx="1296987" cy="498475"/>
          </a:xfrm>
          <a:prstGeom prst="rect">
            <a:avLst/>
          </a:prstGeom>
          <a:noFill/>
          <a:ln w="41275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Группа</a:t>
            </a:r>
          </a:p>
        </p:txBody>
      </p:sp>
      <p:sp>
        <p:nvSpPr>
          <p:cNvPr id="150562" name="Text Box 34"/>
          <p:cNvSpPr txBox="1">
            <a:spLocks noChangeArrowheads="1"/>
          </p:cNvSpPr>
          <p:nvPr/>
        </p:nvSpPr>
        <p:spPr bwMode="auto">
          <a:xfrm>
            <a:off x="4716463" y="4508500"/>
            <a:ext cx="1296987" cy="498475"/>
          </a:xfrm>
          <a:prstGeom prst="rect">
            <a:avLst/>
          </a:prstGeom>
          <a:noFill/>
          <a:ln w="41275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Группа</a:t>
            </a:r>
          </a:p>
        </p:txBody>
      </p:sp>
      <p:sp>
        <p:nvSpPr>
          <p:cNvPr id="150563" name="Text Box 35"/>
          <p:cNvSpPr txBox="1">
            <a:spLocks noChangeArrowheads="1"/>
          </p:cNvSpPr>
          <p:nvPr/>
        </p:nvSpPr>
        <p:spPr bwMode="auto">
          <a:xfrm>
            <a:off x="6516688" y="4508500"/>
            <a:ext cx="1296987" cy="498475"/>
          </a:xfrm>
          <a:prstGeom prst="rect">
            <a:avLst/>
          </a:prstGeom>
          <a:noFill/>
          <a:ln w="41275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Группа</a:t>
            </a:r>
          </a:p>
        </p:txBody>
      </p:sp>
      <p:sp>
        <p:nvSpPr>
          <p:cNvPr id="150565" name="Line 37"/>
          <p:cNvSpPr>
            <a:spLocks noChangeShapeType="1"/>
          </p:cNvSpPr>
          <p:nvPr/>
        </p:nvSpPr>
        <p:spPr bwMode="auto">
          <a:xfrm flipH="1">
            <a:off x="1763713" y="3789363"/>
            <a:ext cx="504825" cy="647700"/>
          </a:xfrm>
          <a:prstGeom prst="line">
            <a:avLst/>
          </a:prstGeom>
          <a:noFill/>
          <a:ln w="41275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0566" name="Line 38"/>
          <p:cNvSpPr>
            <a:spLocks noChangeShapeType="1"/>
          </p:cNvSpPr>
          <p:nvPr/>
        </p:nvSpPr>
        <p:spPr bwMode="auto">
          <a:xfrm flipH="1">
            <a:off x="3851275" y="3789363"/>
            <a:ext cx="504825" cy="719137"/>
          </a:xfrm>
          <a:prstGeom prst="line">
            <a:avLst/>
          </a:prstGeom>
          <a:noFill/>
          <a:ln w="41275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0567" name="Line 39"/>
          <p:cNvSpPr>
            <a:spLocks noChangeShapeType="1"/>
          </p:cNvSpPr>
          <p:nvPr/>
        </p:nvSpPr>
        <p:spPr bwMode="auto">
          <a:xfrm>
            <a:off x="4356100" y="3789363"/>
            <a:ext cx="720725" cy="719137"/>
          </a:xfrm>
          <a:prstGeom prst="line">
            <a:avLst/>
          </a:prstGeom>
          <a:noFill/>
          <a:ln w="41275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0570" name="Line 42"/>
          <p:cNvSpPr>
            <a:spLocks noChangeShapeType="1"/>
          </p:cNvSpPr>
          <p:nvPr/>
        </p:nvSpPr>
        <p:spPr bwMode="auto">
          <a:xfrm>
            <a:off x="6227763" y="3789363"/>
            <a:ext cx="1008062" cy="719137"/>
          </a:xfrm>
          <a:prstGeom prst="line">
            <a:avLst/>
          </a:prstGeom>
          <a:noFill/>
          <a:ln w="41275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0571" name="AutoShape 43"/>
          <p:cNvSpPr>
            <a:spLocks noChangeArrowheads="1"/>
          </p:cNvSpPr>
          <p:nvPr/>
        </p:nvSpPr>
        <p:spPr bwMode="auto">
          <a:xfrm>
            <a:off x="2411413" y="4652963"/>
            <a:ext cx="96837" cy="730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16" name="AutoShape 44"/>
          <p:cNvSpPr>
            <a:spLocks noChangeArrowheads="1"/>
          </p:cNvSpPr>
          <p:nvPr/>
        </p:nvSpPr>
        <p:spPr bwMode="auto">
          <a:xfrm>
            <a:off x="2555875" y="4652963"/>
            <a:ext cx="96838" cy="730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0573" name="AutoShape 45"/>
          <p:cNvSpPr>
            <a:spLocks noChangeArrowheads="1"/>
          </p:cNvSpPr>
          <p:nvPr/>
        </p:nvSpPr>
        <p:spPr bwMode="auto">
          <a:xfrm>
            <a:off x="2771775" y="4652963"/>
            <a:ext cx="96838" cy="730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0574" name="AutoShape 46"/>
          <p:cNvSpPr>
            <a:spLocks noChangeArrowheads="1"/>
          </p:cNvSpPr>
          <p:nvPr/>
        </p:nvSpPr>
        <p:spPr bwMode="auto">
          <a:xfrm>
            <a:off x="4284663" y="4724400"/>
            <a:ext cx="96837" cy="730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0575" name="AutoShape 47"/>
          <p:cNvSpPr>
            <a:spLocks noChangeArrowheads="1"/>
          </p:cNvSpPr>
          <p:nvPr/>
        </p:nvSpPr>
        <p:spPr bwMode="auto">
          <a:xfrm>
            <a:off x="4500563" y="4724400"/>
            <a:ext cx="96837" cy="730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0576" name="AutoShape 48"/>
          <p:cNvSpPr>
            <a:spLocks noChangeArrowheads="1"/>
          </p:cNvSpPr>
          <p:nvPr/>
        </p:nvSpPr>
        <p:spPr bwMode="auto">
          <a:xfrm>
            <a:off x="6084888" y="4724400"/>
            <a:ext cx="96837" cy="730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0577" name="AutoShape 49"/>
          <p:cNvSpPr>
            <a:spLocks noChangeArrowheads="1"/>
          </p:cNvSpPr>
          <p:nvPr/>
        </p:nvSpPr>
        <p:spPr bwMode="auto">
          <a:xfrm>
            <a:off x="6227763" y="4724400"/>
            <a:ext cx="96837" cy="730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0578" name="AutoShape 50"/>
          <p:cNvSpPr>
            <a:spLocks noChangeArrowheads="1"/>
          </p:cNvSpPr>
          <p:nvPr/>
        </p:nvSpPr>
        <p:spPr bwMode="auto">
          <a:xfrm>
            <a:off x="6372225" y="4724400"/>
            <a:ext cx="96838" cy="730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0579" name="Text Box 51"/>
          <p:cNvSpPr txBox="1">
            <a:spLocks noChangeArrowheads="1"/>
          </p:cNvSpPr>
          <p:nvPr/>
        </p:nvSpPr>
        <p:spPr bwMode="auto">
          <a:xfrm>
            <a:off x="179388" y="5661025"/>
            <a:ext cx="1871662" cy="498475"/>
          </a:xfrm>
          <a:prstGeom prst="rect">
            <a:avLst/>
          </a:prstGeom>
          <a:noFill/>
          <a:ln w="41275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Подгруппа</a:t>
            </a:r>
          </a:p>
        </p:txBody>
      </p:sp>
      <p:sp>
        <p:nvSpPr>
          <p:cNvPr id="150580" name="Text Box 52"/>
          <p:cNvSpPr txBox="1">
            <a:spLocks noChangeArrowheads="1"/>
          </p:cNvSpPr>
          <p:nvPr/>
        </p:nvSpPr>
        <p:spPr bwMode="auto">
          <a:xfrm>
            <a:off x="2339975" y="5661025"/>
            <a:ext cx="1871663" cy="498475"/>
          </a:xfrm>
          <a:prstGeom prst="rect">
            <a:avLst/>
          </a:prstGeom>
          <a:noFill/>
          <a:ln w="41275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Подгруппа</a:t>
            </a:r>
          </a:p>
        </p:txBody>
      </p:sp>
      <p:sp>
        <p:nvSpPr>
          <p:cNvPr id="150581" name="Text Box 53"/>
          <p:cNvSpPr txBox="1">
            <a:spLocks noChangeArrowheads="1"/>
          </p:cNvSpPr>
          <p:nvPr/>
        </p:nvSpPr>
        <p:spPr bwMode="auto">
          <a:xfrm>
            <a:off x="4859338" y="5661025"/>
            <a:ext cx="1871662" cy="498475"/>
          </a:xfrm>
          <a:prstGeom prst="rect">
            <a:avLst/>
          </a:prstGeom>
          <a:noFill/>
          <a:ln w="41275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Подгруппа</a:t>
            </a:r>
          </a:p>
        </p:txBody>
      </p:sp>
      <p:sp>
        <p:nvSpPr>
          <p:cNvPr id="150582" name="Text Box 54"/>
          <p:cNvSpPr txBox="1">
            <a:spLocks noChangeArrowheads="1"/>
          </p:cNvSpPr>
          <p:nvPr/>
        </p:nvSpPr>
        <p:spPr bwMode="auto">
          <a:xfrm>
            <a:off x="7019925" y="5661025"/>
            <a:ext cx="1871663" cy="498475"/>
          </a:xfrm>
          <a:prstGeom prst="rect">
            <a:avLst/>
          </a:prstGeom>
          <a:noFill/>
          <a:ln w="41275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Подгруппа</a:t>
            </a:r>
          </a:p>
        </p:txBody>
      </p:sp>
      <p:sp>
        <p:nvSpPr>
          <p:cNvPr id="150583" name="AutoShape 55"/>
          <p:cNvSpPr>
            <a:spLocks noChangeArrowheads="1"/>
          </p:cNvSpPr>
          <p:nvPr/>
        </p:nvSpPr>
        <p:spPr bwMode="auto">
          <a:xfrm>
            <a:off x="2124075" y="5949950"/>
            <a:ext cx="96838" cy="730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0584" name="AutoShape 56"/>
          <p:cNvSpPr>
            <a:spLocks noChangeArrowheads="1"/>
          </p:cNvSpPr>
          <p:nvPr/>
        </p:nvSpPr>
        <p:spPr bwMode="auto">
          <a:xfrm>
            <a:off x="6804025" y="5949950"/>
            <a:ext cx="96838" cy="730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0585" name="AutoShape 57"/>
          <p:cNvSpPr>
            <a:spLocks noChangeArrowheads="1"/>
          </p:cNvSpPr>
          <p:nvPr/>
        </p:nvSpPr>
        <p:spPr bwMode="auto">
          <a:xfrm>
            <a:off x="4356100" y="5949950"/>
            <a:ext cx="96838" cy="730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0586" name="AutoShape 58"/>
          <p:cNvSpPr>
            <a:spLocks noChangeArrowheads="1"/>
          </p:cNvSpPr>
          <p:nvPr/>
        </p:nvSpPr>
        <p:spPr bwMode="auto">
          <a:xfrm>
            <a:off x="4500563" y="5949950"/>
            <a:ext cx="96837" cy="730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0587" name="AutoShape 59"/>
          <p:cNvSpPr>
            <a:spLocks noChangeArrowheads="1"/>
          </p:cNvSpPr>
          <p:nvPr/>
        </p:nvSpPr>
        <p:spPr bwMode="auto">
          <a:xfrm>
            <a:off x="4643438" y="5949950"/>
            <a:ext cx="96837" cy="730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0588" name="Line 60"/>
          <p:cNvSpPr>
            <a:spLocks noChangeShapeType="1"/>
          </p:cNvSpPr>
          <p:nvPr/>
        </p:nvSpPr>
        <p:spPr bwMode="auto">
          <a:xfrm flipH="1">
            <a:off x="1331913" y="5013325"/>
            <a:ext cx="649287" cy="647700"/>
          </a:xfrm>
          <a:prstGeom prst="line">
            <a:avLst/>
          </a:prstGeom>
          <a:noFill/>
          <a:ln w="41275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0589" name="Line 61"/>
          <p:cNvSpPr>
            <a:spLocks noChangeShapeType="1"/>
          </p:cNvSpPr>
          <p:nvPr/>
        </p:nvSpPr>
        <p:spPr bwMode="auto">
          <a:xfrm>
            <a:off x="1979613" y="5013325"/>
            <a:ext cx="1008062" cy="647700"/>
          </a:xfrm>
          <a:prstGeom prst="line">
            <a:avLst/>
          </a:prstGeom>
          <a:noFill/>
          <a:ln w="41275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0590" name="Line 62"/>
          <p:cNvSpPr>
            <a:spLocks noChangeShapeType="1"/>
          </p:cNvSpPr>
          <p:nvPr/>
        </p:nvSpPr>
        <p:spPr bwMode="auto">
          <a:xfrm>
            <a:off x="6877050" y="5013325"/>
            <a:ext cx="792163" cy="647700"/>
          </a:xfrm>
          <a:prstGeom prst="line">
            <a:avLst/>
          </a:prstGeom>
          <a:noFill/>
          <a:ln w="41275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0592" name="Line 64"/>
          <p:cNvSpPr>
            <a:spLocks noChangeShapeType="1"/>
          </p:cNvSpPr>
          <p:nvPr/>
        </p:nvSpPr>
        <p:spPr bwMode="auto">
          <a:xfrm flipH="1">
            <a:off x="6443663" y="5084763"/>
            <a:ext cx="433387" cy="576262"/>
          </a:xfrm>
          <a:prstGeom prst="line">
            <a:avLst/>
          </a:prstGeom>
          <a:noFill/>
          <a:ln w="41275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3899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505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505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0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0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5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0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0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0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500"/>
                            </p:stCondLst>
                            <p:childTnLst>
                              <p:par>
                                <p:cTn id="7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1505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1500"/>
                            </p:stCondLst>
                            <p:childTnLst>
                              <p:par>
                                <p:cTn id="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50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50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50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3500"/>
                            </p:stCondLst>
                            <p:childTnLst>
                              <p:par>
                                <p:cTn id="8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150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4500"/>
                            </p:stCondLst>
                            <p:childTnLst>
                              <p:par>
                                <p:cTn id="9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50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50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50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1505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1505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50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150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0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0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50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5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5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50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50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50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50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0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50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50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50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50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50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50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50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50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50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50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50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50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150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1000"/>
                            </p:stCondLst>
                            <p:childTnLst>
                              <p:par>
                                <p:cTn id="1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150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150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150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3000"/>
                            </p:stCondLst>
                            <p:childTnLst>
                              <p:par>
                                <p:cTn id="16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600" decel="100000"/>
                                        <p:tgtEl>
                                          <p:spTgt spid="150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600" decel="100000" fill="hold"/>
                                        <p:tgtEl>
                                          <p:spTgt spid="150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00" decel="100000" fill="hold"/>
                                        <p:tgtEl>
                                          <p:spTgt spid="150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00" decel="100000" fill="hold"/>
                                        <p:tgtEl>
                                          <p:spTgt spid="150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0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0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5000"/>
                            </p:stCondLst>
                            <p:childTnLst>
                              <p:par>
                                <p:cTn id="17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600" decel="100000"/>
                                        <p:tgtEl>
                                          <p:spTgt spid="150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600" decel="100000" fill="hold"/>
                                        <p:tgtEl>
                                          <p:spTgt spid="1505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600" decel="100000" fill="hold"/>
                                        <p:tgtEl>
                                          <p:spTgt spid="150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00" decel="100000" fill="hold"/>
                                        <p:tgtEl>
                                          <p:spTgt spid="150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0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0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7000"/>
                            </p:stCondLst>
                            <p:childTnLst>
                              <p:par>
                                <p:cTn id="18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800" decel="100000"/>
                                        <p:tgtEl>
                                          <p:spTgt spid="150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800" decel="100000" fill="hold"/>
                                        <p:tgtEl>
                                          <p:spTgt spid="150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00" decel="100000" fill="hold"/>
                                        <p:tgtEl>
                                          <p:spTgt spid="150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800" decel="100000" fill="hold"/>
                                        <p:tgtEl>
                                          <p:spTgt spid="150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8000"/>
                            </p:stCondLst>
                            <p:childTnLst>
                              <p:par>
                                <p:cTn id="19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150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50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50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150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50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50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50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50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50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50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50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50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50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50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50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150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50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50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150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50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50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50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150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150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150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50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50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150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29000"/>
                            </p:stCondLst>
                            <p:childTnLst>
                              <p:par>
                                <p:cTn id="2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150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150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150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30000"/>
                            </p:stCondLst>
                            <p:childTnLst>
                              <p:par>
                                <p:cTn id="2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50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150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150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31000"/>
                            </p:stCondLst>
                            <p:childTnLst>
                              <p:par>
                                <p:cTn id="2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150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150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150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32000"/>
                            </p:stCondLst>
                            <p:childTnLst>
                              <p:par>
                                <p:cTn id="2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150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150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4" dur="1000"/>
                                        <p:tgtEl>
                                          <p:spTgt spid="150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33000"/>
                            </p:stCondLst>
                            <p:childTnLst>
                              <p:par>
                                <p:cTn id="26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800" decel="100000"/>
                                        <p:tgtEl>
                                          <p:spTgt spid="150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800" decel="100000" fill="hold"/>
                                        <p:tgtEl>
                                          <p:spTgt spid="1505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800" decel="100000" fill="hold"/>
                                        <p:tgtEl>
                                          <p:spTgt spid="150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800" decel="100000" fill="hold"/>
                                        <p:tgtEl>
                                          <p:spTgt spid="150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800" decel="100000"/>
                                        <p:tgtEl>
                                          <p:spTgt spid="150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800" decel="100000" fill="hold"/>
                                        <p:tgtEl>
                                          <p:spTgt spid="150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800" decel="100000" fill="hold"/>
                                        <p:tgtEl>
                                          <p:spTgt spid="150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800" decel="100000" fill="hold"/>
                                        <p:tgtEl>
                                          <p:spTgt spid="150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35000"/>
                            </p:stCondLst>
                            <p:childTnLst>
                              <p:par>
                                <p:cTn id="28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800" decel="100000"/>
                                        <p:tgtEl>
                                          <p:spTgt spid="150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800" decel="100000" fill="hold"/>
                                        <p:tgtEl>
                                          <p:spTgt spid="1505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800" decel="100000" fill="hold"/>
                                        <p:tgtEl>
                                          <p:spTgt spid="150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800" decel="100000" fill="hold"/>
                                        <p:tgtEl>
                                          <p:spTgt spid="150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36000"/>
                            </p:stCondLst>
                            <p:childTnLst>
                              <p:par>
                                <p:cTn id="29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800" decel="100000"/>
                                        <p:tgtEl>
                                          <p:spTgt spid="150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800" decel="100000" fill="hold"/>
                                        <p:tgtEl>
                                          <p:spTgt spid="150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800" decel="100000" fill="hold"/>
                                        <p:tgtEl>
                                          <p:spTgt spid="150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800" decel="100000" fill="hold"/>
                                        <p:tgtEl>
                                          <p:spTgt spid="150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150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150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150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150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150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150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150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150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150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150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150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150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150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150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150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150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150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0" dur="500"/>
                                        <p:tgtEl>
                                          <p:spTgt spid="150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2" grpId="0"/>
      <p:bldP spid="150534" grpId="0" animBg="1"/>
      <p:bldP spid="150536" grpId="0" animBg="1"/>
      <p:bldP spid="150537" grpId="0" animBg="1"/>
      <p:bldP spid="150539" grpId="0" animBg="1"/>
      <p:bldP spid="150541" grpId="0" animBg="1"/>
      <p:bldP spid="150544" grpId="0" animBg="1"/>
      <p:bldP spid="150545" grpId="0" animBg="1"/>
      <p:bldP spid="150546" grpId="0" animBg="1"/>
      <p:bldP spid="150547" grpId="0" animBg="1"/>
      <p:bldP spid="150548" grpId="0" animBg="1"/>
      <p:bldP spid="150549" grpId="0" animBg="1"/>
      <p:bldP spid="150550" grpId="0" animBg="1"/>
      <p:bldP spid="150551" grpId="0" animBg="1"/>
      <p:bldP spid="150552" grpId="0" animBg="1"/>
      <p:bldP spid="150553" grpId="0" animBg="1"/>
      <p:bldP spid="150554" grpId="0" animBg="1"/>
      <p:bldP spid="150554" grpId="1" animBg="1"/>
      <p:bldP spid="150555" grpId="0" animBg="1"/>
      <p:bldP spid="150555" grpId="1" animBg="1"/>
      <p:bldP spid="150556" grpId="0" animBg="1"/>
      <p:bldP spid="150558" grpId="0" animBg="1"/>
      <p:bldP spid="150559" grpId="0" animBg="1"/>
      <p:bldP spid="150559" grpId="1" animBg="1"/>
      <p:bldP spid="150560" grpId="0" animBg="1"/>
      <p:bldP spid="150561" grpId="0" animBg="1"/>
      <p:bldP spid="150562" grpId="0" animBg="1"/>
      <p:bldP spid="150563" grpId="0" animBg="1"/>
      <p:bldP spid="150565" grpId="0" animBg="1"/>
      <p:bldP spid="150566" grpId="0" animBg="1"/>
      <p:bldP spid="150567" grpId="0" animBg="1"/>
      <p:bldP spid="150570" grpId="0" animBg="1"/>
      <p:bldP spid="150571" grpId="0" animBg="1"/>
      <p:bldP spid="150573" grpId="0" animBg="1"/>
      <p:bldP spid="150574" grpId="0" animBg="1"/>
      <p:bldP spid="150575" grpId="0" animBg="1"/>
      <p:bldP spid="150576" grpId="0" animBg="1"/>
      <p:bldP spid="150577" grpId="0" animBg="1"/>
      <p:bldP spid="150578" grpId="0" animBg="1"/>
      <p:bldP spid="150579" grpId="0" animBg="1"/>
      <p:bldP spid="150580" grpId="0" animBg="1"/>
      <p:bldP spid="150581" grpId="0" animBg="1"/>
      <p:bldP spid="150582" grpId="0" animBg="1"/>
      <p:bldP spid="150583" grpId="0" animBg="1"/>
      <p:bldP spid="150584" grpId="0" animBg="1"/>
      <p:bldP spid="150585" grpId="0" animBg="1"/>
      <p:bldP spid="150586" grpId="0" animBg="1"/>
      <p:bldP spid="150587" grpId="0" animBg="1"/>
      <p:bldP spid="150588" grpId="0" animBg="1"/>
      <p:bldP spid="150589" grpId="0" animBg="1"/>
      <p:bldP spid="150590" grpId="0" animBg="1"/>
      <p:bldP spid="15059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0" y="188913"/>
            <a:ext cx="914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Уровни иерархического метода классификации</a:t>
            </a:r>
          </a:p>
        </p:txBody>
      </p:sp>
      <p:sp>
        <p:nvSpPr>
          <p:cNvPr id="151557" name="Oval 5"/>
          <p:cNvSpPr>
            <a:spLocks noChangeArrowheads="1"/>
          </p:cNvSpPr>
          <p:nvPr/>
        </p:nvSpPr>
        <p:spPr bwMode="auto">
          <a:xfrm>
            <a:off x="5651500" y="1268413"/>
            <a:ext cx="482600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1558" name="Oval 6"/>
          <p:cNvSpPr>
            <a:spLocks noChangeArrowheads="1"/>
          </p:cNvSpPr>
          <p:nvPr/>
        </p:nvSpPr>
        <p:spPr bwMode="auto">
          <a:xfrm>
            <a:off x="4067175" y="2565400"/>
            <a:ext cx="482600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1559" name="Oval 7"/>
          <p:cNvSpPr>
            <a:spLocks noChangeArrowheads="1"/>
          </p:cNvSpPr>
          <p:nvPr/>
        </p:nvSpPr>
        <p:spPr bwMode="auto">
          <a:xfrm>
            <a:off x="7164388" y="2636838"/>
            <a:ext cx="482600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1560" name="Oval 8"/>
          <p:cNvSpPr>
            <a:spLocks noChangeArrowheads="1"/>
          </p:cNvSpPr>
          <p:nvPr/>
        </p:nvSpPr>
        <p:spPr bwMode="auto">
          <a:xfrm>
            <a:off x="5651500" y="2636838"/>
            <a:ext cx="482600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1561" name="Oval 9"/>
          <p:cNvSpPr>
            <a:spLocks noChangeArrowheads="1"/>
          </p:cNvSpPr>
          <p:nvPr/>
        </p:nvSpPr>
        <p:spPr bwMode="auto">
          <a:xfrm>
            <a:off x="6948488" y="3933825"/>
            <a:ext cx="482600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1562" name="Oval 10"/>
          <p:cNvSpPr>
            <a:spLocks noChangeArrowheads="1"/>
          </p:cNvSpPr>
          <p:nvPr/>
        </p:nvSpPr>
        <p:spPr bwMode="auto">
          <a:xfrm>
            <a:off x="7812088" y="3933825"/>
            <a:ext cx="482600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1563" name="Oval 11"/>
          <p:cNvSpPr>
            <a:spLocks noChangeArrowheads="1"/>
          </p:cNvSpPr>
          <p:nvPr/>
        </p:nvSpPr>
        <p:spPr bwMode="auto">
          <a:xfrm>
            <a:off x="4787900" y="3860800"/>
            <a:ext cx="482600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1564" name="Oval 12"/>
          <p:cNvSpPr>
            <a:spLocks noChangeArrowheads="1"/>
          </p:cNvSpPr>
          <p:nvPr/>
        </p:nvSpPr>
        <p:spPr bwMode="auto">
          <a:xfrm>
            <a:off x="4067175" y="3860800"/>
            <a:ext cx="482600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1565" name="Oval 13"/>
          <p:cNvSpPr>
            <a:spLocks noChangeArrowheads="1"/>
          </p:cNvSpPr>
          <p:nvPr/>
        </p:nvSpPr>
        <p:spPr bwMode="auto">
          <a:xfrm>
            <a:off x="3276600" y="3860800"/>
            <a:ext cx="482600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1566" name="Oval 14"/>
          <p:cNvSpPr>
            <a:spLocks noChangeArrowheads="1"/>
          </p:cNvSpPr>
          <p:nvPr/>
        </p:nvSpPr>
        <p:spPr bwMode="auto">
          <a:xfrm>
            <a:off x="5651500" y="3933825"/>
            <a:ext cx="482600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1567" name="Oval 15"/>
          <p:cNvSpPr>
            <a:spLocks noChangeArrowheads="1"/>
          </p:cNvSpPr>
          <p:nvPr/>
        </p:nvSpPr>
        <p:spPr bwMode="auto">
          <a:xfrm>
            <a:off x="4427538" y="5013325"/>
            <a:ext cx="482600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1568" name="Oval 16"/>
          <p:cNvSpPr>
            <a:spLocks noChangeArrowheads="1"/>
          </p:cNvSpPr>
          <p:nvPr/>
        </p:nvSpPr>
        <p:spPr bwMode="auto">
          <a:xfrm>
            <a:off x="3708400" y="5013325"/>
            <a:ext cx="482600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1569" name="Oval 17"/>
          <p:cNvSpPr>
            <a:spLocks noChangeArrowheads="1"/>
          </p:cNvSpPr>
          <p:nvPr/>
        </p:nvSpPr>
        <p:spPr bwMode="auto">
          <a:xfrm>
            <a:off x="5435600" y="5013325"/>
            <a:ext cx="482600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1570" name="Oval 18"/>
          <p:cNvSpPr>
            <a:spLocks noChangeArrowheads="1"/>
          </p:cNvSpPr>
          <p:nvPr/>
        </p:nvSpPr>
        <p:spPr bwMode="auto">
          <a:xfrm>
            <a:off x="6084888" y="5013325"/>
            <a:ext cx="482600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1571" name="Oval 19"/>
          <p:cNvSpPr>
            <a:spLocks noChangeArrowheads="1"/>
          </p:cNvSpPr>
          <p:nvPr/>
        </p:nvSpPr>
        <p:spPr bwMode="auto">
          <a:xfrm>
            <a:off x="7092950" y="5013325"/>
            <a:ext cx="482600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1572" name="Oval 20"/>
          <p:cNvSpPr>
            <a:spLocks noChangeArrowheads="1"/>
          </p:cNvSpPr>
          <p:nvPr/>
        </p:nvSpPr>
        <p:spPr bwMode="auto">
          <a:xfrm>
            <a:off x="7812088" y="5013325"/>
            <a:ext cx="482600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1573" name="Oval 21"/>
          <p:cNvSpPr>
            <a:spLocks noChangeArrowheads="1"/>
          </p:cNvSpPr>
          <p:nvPr/>
        </p:nvSpPr>
        <p:spPr bwMode="auto">
          <a:xfrm>
            <a:off x="8459788" y="5013325"/>
            <a:ext cx="482600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1574" name="Line 22"/>
          <p:cNvSpPr>
            <a:spLocks noChangeShapeType="1"/>
          </p:cNvSpPr>
          <p:nvPr/>
        </p:nvSpPr>
        <p:spPr bwMode="auto">
          <a:xfrm flipH="1">
            <a:off x="4356100" y="1773238"/>
            <a:ext cx="1368425" cy="863600"/>
          </a:xfrm>
          <a:prstGeom prst="line">
            <a:avLst/>
          </a:prstGeom>
          <a:noFill/>
          <a:ln w="412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1575" name="Line 23"/>
          <p:cNvSpPr>
            <a:spLocks noChangeShapeType="1"/>
          </p:cNvSpPr>
          <p:nvPr/>
        </p:nvSpPr>
        <p:spPr bwMode="auto">
          <a:xfrm>
            <a:off x="5867400" y="1844675"/>
            <a:ext cx="0" cy="792163"/>
          </a:xfrm>
          <a:prstGeom prst="line">
            <a:avLst/>
          </a:prstGeom>
          <a:noFill/>
          <a:ln w="412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1578" name="Line 26"/>
          <p:cNvSpPr>
            <a:spLocks noChangeShapeType="1"/>
          </p:cNvSpPr>
          <p:nvPr/>
        </p:nvSpPr>
        <p:spPr bwMode="auto">
          <a:xfrm>
            <a:off x="6011863" y="1773238"/>
            <a:ext cx="1296987" cy="935037"/>
          </a:xfrm>
          <a:prstGeom prst="line">
            <a:avLst/>
          </a:prstGeom>
          <a:noFill/>
          <a:ln w="412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1579" name="Line 27"/>
          <p:cNvSpPr>
            <a:spLocks noChangeShapeType="1"/>
          </p:cNvSpPr>
          <p:nvPr/>
        </p:nvSpPr>
        <p:spPr bwMode="auto">
          <a:xfrm flipH="1">
            <a:off x="3563938" y="3068638"/>
            <a:ext cx="576262" cy="792162"/>
          </a:xfrm>
          <a:prstGeom prst="line">
            <a:avLst/>
          </a:prstGeom>
          <a:noFill/>
          <a:ln w="412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1580" name="Line 28"/>
          <p:cNvSpPr>
            <a:spLocks noChangeShapeType="1"/>
          </p:cNvSpPr>
          <p:nvPr/>
        </p:nvSpPr>
        <p:spPr bwMode="auto">
          <a:xfrm>
            <a:off x="4284663" y="3141663"/>
            <a:ext cx="0" cy="719137"/>
          </a:xfrm>
          <a:prstGeom prst="line">
            <a:avLst/>
          </a:prstGeom>
          <a:noFill/>
          <a:ln w="412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1581" name="Line 29"/>
          <p:cNvSpPr>
            <a:spLocks noChangeShapeType="1"/>
          </p:cNvSpPr>
          <p:nvPr/>
        </p:nvSpPr>
        <p:spPr bwMode="auto">
          <a:xfrm>
            <a:off x="4427538" y="3068638"/>
            <a:ext cx="576262" cy="792162"/>
          </a:xfrm>
          <a:prstGeom prst="line">
            <a:avLst/>
          </a:prstGeom>
          <a:noFill/>
          <a:ln w="412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1582" name="Line 30"/>
          <p:cNvSpPr>
            <a:spLocks noChangeShapeType="1"/>
          </p:cNvSpPr>
          <p:nvPr/>
        </p:nvSpPr>
        <p:spPr bwMode="auto">
          <a:xfrm>
            <a:off x="5867400" y="3213100"/>
            <a:ext cx="0" cy="720725"/>
          </a:xfrm>
          <a:prstGeom prst="line">
            <a:avLst/>
          </a:prstGeom>
          <a:noFill/>
          <a:ln w="412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5" name="Line 31"/>
          <p:cNvSpPr>
            <a:spLocks noChangeShapeType="1"/>
          </p:cNvSpPr>
          <p:nvPr/>
        </p:nvSpPr>
        <p:spPr bwMode="auto">
          <a:xfrm>
            <a:off x="7451725" y="4292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1584" name="Line 32"/>
          <p:cNvSpPr>
            <a:spLocks noChangeShapeType="1"/>
          </p:cNvSpPr>
          <p:nvPr/>
        </p:nvSpPr>
        <p:spPr bwMode="auto">
          <a:xfrm flipH="1">
            <a:off x="7164388" y="3141663"/>
            <a:ext cx="144462" cy="792162"/>
          </a:xfrm>
          <a:prstGeom prst="line">
            <a:avLst/>
          </a:prstGeom>
          <a:noFill/>
          <a:ln w="412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1585" name="Line 33"/>
          <p:cNvSpPr>
            <a:spLocks noChangeShapeType="1"/>
          </p:cNvSpPr>
          <p:nvPr/>
        </p:nvSpPr>
        <p:spPr bwMode="auto">
          <a:xfrm>
            <a:off x="7524750" y="3141663"/>
            <a:ext cx="431800" cy="792162"/>
          </a:xfrm>
          <a:prstGeom prst="line">
            <a:avLst/>
          </a:prstGeom>
          <a:noFill/>
          <a:ln w="412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1586" name="Line 34"/>
          <p:cNvSpPr>
            <a:spLocks noChangeShapeType="1"/>
          </p:cNvSpPr>
          <p:nvPr/>
        </p:nvSpPr>
        <p:spPr bwMode="auto">
          <a:xfrm flipH="1">
            <a:off x="3995738" y="4437063"/>
            <a:ext cx="215900" cy="576262"/>
          </a:xfrm>
          <a:prstGeom prst="line">
            <a:avLst/>
          </a:prstGeom>
          <a:noFill/>
          <a:ln w="412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1587" name="Line 35"/>
          <p:cNvSpPr>
            <a:spLocks noChangeShapeType="1"/>
          </p:cNvSpPr>
          <p:nvPr/>
        </p:nvSpPr>
        <p:spPr bwMode="auto">
          <a:xfrm>
            <a:off x="4356100" y="4437063"/>
            <a:ext cx="287338" cy="576262"/>
          </a:xfrm>
          <a:prstGeom prst="line">
            <a:avLst/>
          </a:prstGeom>
          <a:noFill/>
          <a:ln w="412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1588" name="Line 36"/>
          <p:cNvSpPr>
            <a:spLocks noChangeShapeType="1"/>
          </p:cNvSpPr>
          <p:nvPr/>
        </p:nvSpPr>
        <p:spPr bwMode="auto">
          <a:xfrm flipH="1">
            <a:off x="5651500" y="4508500"/>
            <a:ext cx="144463" cy="504825"/>
          </a:xfrm>
          <a:prstGeom prst="line">
            <a:avLst/>
          </a:prstGeom>
          <a:noFill/>
          <a:ln w="412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1591" name="Line 39"/>
          <p:cNvSpPr>
            <a:spLocks noChangeShapeType="1"/>
          </p:cNvSpPr>
          <p:nvPr/>
        </p:nvSpPr>
        <p:spPr bwMode="auto">
          <a:xfrm>
            <a:off x="6011863" y="4508500"/>
            <a:ext cx="288925" cy="504825"/>
          </a:xfrm>
          <a:prstGeom prst="line">
            <a:avLst/>
          </a:prstGeom>
          <a:noFill/>
          <a:ln w="412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1594" name="Line 42"/>
          <p:cNvSpPr>
            <a:spLocks noChangeShapeType="1"/>
          </p:cNvSpPr>
          <p:nvPr/>
        </p:nvSpPr>
        <p:spPr bwMode="auto">
          <a:xfrm flipH="1">
            <a:off x="7380288" y="4437063"/>
            <a:ext cx="504825" cy="576262"/>
          </a:xfrm>
          <a:prstGeom prst="line">
            <a:avLst/>
          </a:prstGeom>
          <a:noFill/>
          <a:ln w="412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1595" name="Line 43"/>
          <p:cNvSpPr>
            <a:spLocks noChangeShapeType="1"/>
          </p:cNvSpPr>
          <p:nvPr/>
        </p:nvSpPr>
        <p:spPr bwMode="auto">
          <a:xfrm>
            <a:off x="8027988" y="4508500"/>
            <a:ext cx="0" cy="504825"/>
          </a:xfrm>
          <a:prstGeom prst="line">
            <a:avLst/>
          </a:prstGeom>
          <a:noFill/>
          <a:ln w="412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1596" name="Line 44"/>
          <p:cNvSpPr>
            <a:spLocks noChangeShapeType="1"/>
          </p:cNvSpPr>
          <p:nvPr/>
        </p:nvSpPr>
        <p:spPr bwMode="auto">
          <a:xfrm>
            <a:off x="8243888" y="4437063"/>
            <a:ext cx="431800" cy="576262"/>
          </a:xfrm>
          <a:prstGeom prst="line">
            <a:avLst/>
          </a:prstGeom>
          <a:noFill/>
          <a:ln w="412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1597" name="Text Box 45"/>
          <p:cNvSpPr txBox="1">
            <a:spLocks noChangeArrowheads="1"/>
          </p:cNvSpPr>
          <p:nvPr/>
        </p:nvSpPr>
        <p:spPr bwMode="auto">
          <a:xfrm>
            <a:off x="395288" y="1268413"/>
            <a:ext cx="2160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0-й уровень</a:t>
            </a:r>
          </a:p>
        </p:txBody>
      </p:sp>
      <p:sp>
        <p:nvSpPr>
          <p:cNvPr id="151598" name="Text Box 46"/>
          <p:cNvSpPr txBox="1">
            <a:spLocks noChangeArrowheads="1"/>
          </p:cNvSpPr>
          <p:nvPr/>
        </p:nvSpPr>
        <p:spPr bwMode="auto">
          <a:xfrm>
            <a:off x="395288" y="2636838"/>
            <a:ext cx="2160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1-й уровень</a:t>
            </a:r>
          </a:p>
        </p:txBody>
      </p:sp>
      <p:sp>
        <p:nvSpPr>
          <p:cNvPr id="151599" name="Text Box 47"/>
          <p:cNvSpPr txBox="1">
            <a:spLocks noChangeArrowheads="1"/>
          </p:cNvSpPr>
          <p:nvPr/>
        </p:nvSpPr>
        <p:spPr bwMode="auto">
          <a:xfrm>
            <a:off x="468313" y="3933825"/>
            <a:ext cx="2160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2-й уровень</a:t>
            </a:r>
          </a:p>
        </p:txBody>
      </p:sp>
      <p:sp>
        <p:nvSpPr>
          <p:cNvPr id="151600" name="Text Box 48"/>
          <p:cNvSpPr txBox="1">
            <a:spLocks noChangeArrowheads="1"/>
          </p:cNvSpPr>
          <p:nvPr/>
        </p:nvSpPr>
        <p:spPr bwMode="auto">
          <a:xfrm>
            <a:off x="468313" y="5157788"/>
            <a:ext cx="2160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3-й уровень</a:t>
            </a:r>
          </a:p>
        </p:txBody>
      </p:sp>
    </p:spTree>
  </p:cSld>
  <p:clrMapOvr>
    <a:masterClrMapping/>
  </p:clrMapOvr>
  <p:transition advTm="289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800"/>
                            </p:stCondLst>
                            <p:childTnLst>
                              <p:par>
                                <p:cTn id="1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1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1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1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1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8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1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1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1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8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1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8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1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1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1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800"/>
                            </p:stCondLst>
                            <p:childTnLst>
                              <p:par>
                                <p:cTn id="4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1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1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1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1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tmFilter="0,0; .5, 1; 1, 1"/>
                                        <p:tgtEl>
                                          <p:spTgt spid="151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7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1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1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1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1700"/>
                            </p:stCondLst>
                            <p:childTnLst>
                              <p:par>
                                <p:cTn id="7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1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1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1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270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1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1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1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3700"/>
                            </p:stCondLst>
                            <p:childTnLst>
                              <p:par>
                                <p:cTn id="8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1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1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1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4700"/>
                            </p:stCondLst>
                            <p:childTnLst>
                              <p:par>
                                <p:cTn id="9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1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1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51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700"/>
                            </p:stCondLst>
                            <p:childTnLst>
                              <p:par>
                                <p:cTn id="9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51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6700"/>
                            </p:stCondLst>
                            <p:childTnLst>
                              <p:par>
                                <p:cTn id="10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1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1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1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1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tmFilter="0,0; .5, 1; 1, 1"/>
                                        <p:tgtEl>
                                          <p:spTgt spid="151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5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51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51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5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51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5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5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5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8600"/>
                            </p:stCondLst>
                            <p:childTnLst>
                              <p:par>
                                <p:cTn id="1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51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9600"/>
                            </p:stCondLst>
                            <p:childTnLst>
                              <p:par>
                                <p:cTn id="1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51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51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51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600"/>
                            </p:stCondLst>
                            <p:childTnLst>
                              <p:par>
                                <p:cTn id="1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51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51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5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1600"/>
                            </p:stCondLst>
                            <p:childTnLst>
                              <p:par>
                                <p:cTn id="1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51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51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51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2600"/>
                            </p:stCondLst>
                            <p:childTnLst>
                              <p:par>
                                <p:cTn id="1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51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51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51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3600"/>
                            </p:stCondLst>
                            <p:childTnLst>
                              <p:par>
                                <p:cTn id="1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51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51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51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4600"/>
                            </p:stCondLst>
                            <p:childTnLst>
                              <p:par>
                                <p:cTn id="17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51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51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51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5600"/>
                            </p:stCondLst>
                            <p:childTnLst>
                              <p:par>
                                <p:cTn id="18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51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51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51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51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 tmFilter="0,0; .5, 1; 1, 1"/>
                                        <p:tgtEl>
                                          <p:spTgt spid="151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15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151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51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51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151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15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51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51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15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15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51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51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15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/>
      <p:bldP spid="151557" grpId="0" animBg="1"/>
      <p:bldP spid="151558" grpId="0" animBg="1"/>
      <p:bldP spid="151559" grpId="0" animBg="1"/>
      <p:bldP spid="151560" grpId="0" animBg="1"/>
      <p:bldP spid="151561" grpId="0" animBg="1"/>
      <p:bldP spid="151562" grpId="0" animBg="1"/>
      <p:bldP spid="151563" grpId="0" animBg="1"/>
      <p:bldP spid="151564" grpId="0" animBg="1"/>
      <p:bldP spid="151565" grpId="0" animBg="1"/>
      <p:bldP spid="151566" grpId="0" animBg="1"/>
      <p:bldP spid="151567" grpId="0" animBg="1"/>
      <p:bldP spid="151568" grpId="0" animBg="1"/>
      <p:bldP spid="151569" grpId="0" animBg="1"/>
      <p:bldP spid="151570" grpId="0" animBg="1"/>
      <p:bldP spid="151571" grpId="0" animBg="1"/>
      <p:bldP spid="151572" grpId="0" animBg="1"/>
      <p:bldP spid="151573" grpId="0" animBg="1"/>
      <p:bldP spid="151574" grpId="0" animBg="1"/>
      <p:bldP spid="151575" grpId="0" animBg="1"/>
      <p:bldP spid="151578" grpId="0" animBg="1"/>
      <p:bldP spid="151579" grpId="0" animBg="1"/>
      <p:bldP spid="151580" grpId="0" animBg="1"/>
      <p:bldP spid="151581" grpId="0" animBg="1"/>
      <p:bldP spid="151582" grpId="0" animBg="1"/>
      <p:bldP spid="151584" grpId="0" animBg="1"/>
      <p:bldP spid="151585" grpId="0" animBg="1"/>
      <p:bldP spid="151586" grpId="0" animBg="1"/>
      <p:bldP spid="151587" grpId="0" animBg="1"/>
      <p:bldP spid="151588" grpId="0" animBg="1"/>
      <p:bldP spid="151591" grpId="0" animBg="1"/>
      <p:bldP spid="151594" grpId="0" animBg="1"/>
      <p:bldP spid="151595" grpId="0" animBg="1"/>
      <p:bldP spid="151596" grpId="0" animBg="1"/>
      <p:bldP spid="151597" grpId="0"/>
      <p:bldP spid="151598" grpId="0"/>
      <p:bldP spid="151599" grpId="0"/>
      <p:bldP spid="15160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675687" cy="630238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latin typeface="Times New Roman" pitchFamily="18" charset="0"/>
              </a:rPr>
              <a:t>Фасетный метод классификации</a:t>
            </a:r>
          </a:p>
        </p:txBody>
      </p:sp>
      <p:graphicFrame>
        <p:nvGraphicFramePr>
          <p:cNvPr id="153709" name="Group 109"/>
          <p:cNvGraphicFramePr>
            <a:graphicFrameLocks noGrp="1"/>
          </p:cNvGraphicFramePr>
          <p:nvPr/>
        </p:nvGraphicFramePr>
        <p:xfrm>
          <a:off x="2124075" y="2133600"/>
          <a:ext cx="6624638" cy="3740152"/>
        </p:xfrm>
        <a:graphic>
          <a:graphicData uri="http://schemas.openxmlformats.org/drawingml/2006/table">
            <a:tbl>
              <a:tblPr/>
              <a:tblGrid>
                <a:gridCol w="1325563"/>
                <a:gridCol w="1323975"/>
                <a:gridCol w="1325562"/>
                <a:gridCol w="1323975"/>
                <a:gridCol w="1325563"/>
              </a:tblGrid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666" name="Text Box 66"/>
          <p:cNvSpPr txBox="1">
            <a:spLocks noChangeArrowheads="1"/>
          </p:cNvSpPr>
          <p:nvPr/>
        </p:nvSpPr>
        <p:spPr bwMode="auto">
          <a:xfrm>
            <a:off x="2339975" y="1700213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CC00"/>
                </a:solidFill>
                <a:latin typeface="Times New Roman" pitchFamily="18" charset="0"/>
              </a:rPr>
              <a:t>Ф1</a:t>
            </a:r>
          </a:p>
        </p:txBody>
      </p:sp>
      <p:sp>
        <p:nvSpPr>
          <p:cNvPr id="153667" name="Text Box 67"/>
          <p:cNvSpPr txBox="1">
            <a:spLocks noChangeArrowheads="1"/>
          </p:cNvSpPr>
          <p:nvPr/>
        </p:nvSpPr>
        <p:spPr bwMode="auto">
          <a:xfrm>
            <a:off x="3708400" y="1700213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CC00"/>
                </a:solidFill>
                <a:latin typeface="Times New Roman" pitchFamily="18" charset="0"/>
              </a:rPr>
              <a:t>Ф2</a:t>
            </a:r>
          </a:p>
        </p:txBody>
      </p:sp>
      <p:sp>
        <p:nvSpPr>
          <p:cNvPr id="153668" name="Text Box 68"/>
          <p:cNvSpPr txBox="1">
            <a:spLocks noChangeArrowheads="1"/>
          </p:cNvSpPr>
          <p:nvPr/>
        </p:nvSpPr>
        <p:spPr bwMode="auto">
          <a:xfrm>
            <a:off x="5076825" y="1700213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CC00"/>
                </a:solidFill>
                <a:latin typeface="Times New Roman" pitchFamily="18" charset="0"/>
              </a:rPr>
              <a:t>Ф3</a:t>
            </a:r>
          </a:p>
        </p:txBody>
      </p:sp>
      <p:sp>
        <p:nvSpPr>
          <p:cNvPr id="153670" name="Text Box 70"/>
          <p:cNvSpPr txBox="1">
            <a:spLocks noChangeArrowheads="1"/>
          </p:cNvSpPr>
          <p:nvPr/>
        </p:nvSpPr>
        <p:spPr bwMode="auto">
          <a:xfrm>
            <a:off x="6443663" y="1700213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CC00"/>
                </a:solidFill>
                <a:latin typeface="Times New Roman" pitchFamily="18" charset="0"/>
              </a:rPr>
              <a:t>Ф</a:t>
            </a:r>
            <a:r>
              <a:rPr lang="en-US" b="1">
                <a:solidFill>
                  <a:srgbClr val="FFCC00"/>
                </a:solidFill>
                <a:latin typeface="Times New Roman" pitchFamily="18" charset="0"/>
              </a:rPr>
              <a:t>t</a:t>
            </a:r>
            <a:endParaRPr lang="ru-RU" b="1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53671" name="Text Box 71"/>
          <p:cNvSpPr txBox="1">
            <a:spLocks noChangeArrowheads="1"/>
          </p:cNvSpPr>
          <p:nvPr/>
        </p:nvSpPr>
        <p:spPr bwMode="auto">
          <a:xfrm>
            <a:off x="7667625" y="1700213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CC00"/>
                </a:solidFill>
                <a:latin typeface="Times New Roman" pitchFamily="18" charset="0"/>
              </a:rPr>
              <a:t>Ф</a:t>
            </a:r>
            <a:r>
              <a:rPr lang="en-US" b="1">
                <a:solidFill>
                  <a:srgbClr val="FFCC00"/>
                </a:solidFill>
                <a:latin typeface="Times New Roman" pitchFamily="18" charset="0"/>
              </a:rPr>
              <a:t>n</a:t>
            </a:r>
            <a:endParaRPr lang="ru-RU" b="1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53673" name="AutoShape 73"/>
          <p:cNvSpPr>
            <a:spLocks/>
          </p:cNvSpPr>
          <p:nvPr/>
        </p:nvSpPr>
        <p:spPr bwMode="auto">
          <a:xfrm rot="5400000" flipV="1">
            <a:off x="5291932" y="-1683544"/>
            <a:ext cx="215900" cy="6697663"/>
          </a:xfrm>
          <a:prstGeom prst="leftBrace">
            <a:avLst>
              <a:gd name="adj1" fmla="val 258517"/>
              <a:gd name="adj2" fmla="val 50000"/>
            </a:avLst>
          </a:prstGeom>
          <a:noFill/>
          <a:ln w="4127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75" name="Text Box 75"/>
          <p:cNvSpPr txBox="1">
            <a:spLocks noChangeArrowheads="1"/>
          </p:cNvSpPr>
          <p:nvPr/>
        </p:nvSpPr>
        <p:spPr bwMode="auto">
          <a:xfrm>
            <a:off x="2484438" y="1125538"/>
            <a:ext cx="6407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Фасеты ( классификационный признак</a:t>
            </a:r>
            <a:r>
              <a:rPr lang="ru-RU" sz="2600" b="1">
                <a:latin typeface="Times New Roman" pitchFamily="18" charset="0"/>
              </a:rPr>
              <a:t>)</a:t>
            </a:r>
          </a:p>
        </p:txBody>
      </p:sp>
      <p:sp>
        <p:nvSpPr>
          <p:cNvPr id="153676" name="AutoShape 76"/>
          <p:cNvSpPr>
            <a:spLocks noChangeArrowheads="1"/>
          </p:cNvSpPr>
          <p:nvPr/>
        </p:nvSpPr>
        <p:spPr bwMode="auto">
          <a:xfrm>
            <a:off x="5795963" y="1989138"/>
            <a:ext cx="71437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77" name="AutoShape 77"/>
          <p:cNvSpPr>
            <a:spLocks noChangeArrowheads="1"/>
          </p:cNvSpPr>
          <p:nvPr/>
        </p:nvSpPr>
        <p:spPr bwMode="auto">
          <a:xfrm>
            <a:off x="6011863" y="1989138"/>
            <a:ext cx="71437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78" name="AutoShape 78"/>
          <p:cNvSpPr>
            <a:spLocks noChangeArrowheads="1"/>
          </p:cNvSpPr>
          <p:nvPr/>
        </p:nvSpPr>
        <p:spPr bwMode="auto">
          <a:xfrm>
            <a:off x="6227763" y="1989138"/>
            <a:ext cx="71437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79" name="AutoShape 79"/>
          <p:cNvSpPr>
            <a:spLocks noChangeArrowheads="1"/>
          </p:cNvSpPr>
          <p:nvPr/>
        </p:nvSpPr>
        <p:spPr bwMode="auto">
          <a:xfrm>
            <a:off x="7019925" y="1989138"/>
            <a:ext cx="71438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80" name="AutoShape 80"/>
          <p:cNvSpPr>
            <a:spLocks noChangeArrowheads="1"/>
          </p:cNvSpPr>
          <p:nvPr/>
        </p:nvSpPr>
        <p:spPr bwMode="auto">
          <a:xfrm>
            <a:off x="7235825" y="1989138"/>
            <a:ext cx="71438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81" name="AutoShape 81"/>
          <p:cNvSpPr>
            <a:spLocks noChangeArrowheads="1"/>
          </p:cNvSpPr>
          <p:nvPr/>
        </p:nvSpPr>
        <p:spPr bwMode="auto">
          <a:xfrm>
            <a:off x="7524750" y="1989138"/>
            <a:ext cx="71438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82" name="Text Box 82"/>
          <p:cNvSpPr txBox="1">
            <a:spLocks noChangeArrowheads="1"/>
          </p:cNvSpPr>
          <p:nvPr/>
        </p:nvSpPr>
        <p:spPr bwMode="auto">
          <a:xfrm>
            <a:off x="1763713" y="242093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CC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53683" name="Text Box 83"/>
          <p:cNvSpPr txBox="1">
            <a:spLocks noChangeArrowheads="1"/>
          </p:cNvSpPr>
          <p:nvPr/>
        </p:nvSpPr>
        <p:spPr bwMode="auto">
          <a:xfrm>
            <a:off x="1763713" y="328453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CC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53684" name="Text Box 84"/>
          <p:cNvSpPr txBox="1">
            <a:spLocks noChangeArrowheads="1"/>
          </p:cNvSpPr>
          <p:nvPr/>
        </p:nvSpPr>
        <p:spPr bwMode="auto">
          <a:xfrm>
            <a:off x="1763713" y="4149725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CC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53685" name="Text Box 85"/>
          <p:cNvSpPr txBox="1">
            <a:spLocks noChangeArrowheads="1"/>
          </p:cNvSpPr>
          <p:nvPr/>
        </p:nvSpPr>
        <p:spPr bwMode="auto">
          <a:xfrm>
            <a:off x="1763713" y="537368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CC00"/>
                </a:solidFill>
                <a:latin typeface="Times New Roman" pitchFamily="18" charset="0"/>
              </a:rPr>
              <a:t>k</a:t>
            </a:r>
            <a:endParaRPr lang="ru-RU" sz="2400" b="1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53686" name="AutoShape 86"/>
          <p:cNvSpPr>
            <a:spLocks noChangeArrowheads="1"/>
          </p:cNvSpPr>
          <p:nvPr/>
        </p:nvSpPr>
        <p:spPr bwMode="auto">
          <a:xfrm>
            <a:off x="1908175" y="4581525"/>
            <a:ext cx="71438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87" name="AutoShape 87"/>
          <p:cNvSpPr>
            <a:spLocks noChangeArrowheads="1"/>
          </p:cNvSpPr>
          <p:nvPr/>
        </p:nvSpPr>
        <p:spPr bwMode="auto">
          <a:xfrm>
            <a:off x="1908175" y="4868863"/>
            <a:ext cx="71438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88" name="AutoShape 88"/>
          <p:cNvSpPr>
            <a:spLocks noChangeArrowheads="1"/>
          </p:cNvSpPr>
          <p:nvPr/>
        </p:nvSpPr>
        <p:spPr bwMode="auto">
          <a:xfrm>
            <a:off x="1908175" y="5084763"/>
            <a:ext cx="71438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89" name="AutoShape 89"/>
          <p:cNvSpPr>
            <a:spLocks/>
          </p:cNvSpPr>
          <p:nvPr/>
        </p:nvSpPr>
        <p:spPr bwMode="auto">
          <a:xfrm>
            <a:off x="1619250" y="2205038"/>
            <a:ext cx="215900" cy="3529012"/>
          </a:xfrm>
          <a:prstGeom prst="leftBrace">
            <a:avLst>
              <a:gd name="adj1" fmla="val 136213"/>
              <a:gd name="adj2" fmla="val 50000"/>
            </a:avLst>
          </a:prstGeom>
          <a:noFill/>
          <a:ln w="4127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91" name="Text Box 91"/>
          <p:cNvSpPr txBox="1">
            <a:spLocks noChangeArrowheads="1"/>
          </p:cNvSpPr>
          <p:nvPr/>
        </p:nvSpPr>
        <p:spPr bwMode="auto">
          <a:xfrm>
            <a:off x="179388" y="3500438"/>
            <a:ext cx="16192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>
                <a:latin typeface="Times New Roman" pitchFamily="18" charset="0"/>
              </a:rPr>
              <a:t>Значение фасетов</a:t>
            </a:r>
          </a:p>
        </p:txBody>
      </p:sp>
      <p:sp>
        <p:nvSpPr>
          <p:cNvPr id="153692" name="Oval 92"/>
          <p:cNvSpPr>
            <a:spLocks noChangeArrowheads="1"/>
          </p:cNvSpPr>
          <p:nvPr/>
        </p:nvSpPr>
        <p:spPr bwMode="auto">
          <a:xfrm>
            <a:off x="2627313" y="2492375"/>
            <a:ext cx="266700" cy="195263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93" name="Oval 93"/>
          <p:cNvSpPr>
            <a:spLocks noChangeArrowheads="1"/>
          </p:cNvSpPr>
          <p:nvPr/>
        </p:nvSpPr>
        <p:spPr bwMode="auto">
          <a:xfrm>
            <a:off x="2627313" y="3500438"/>
            <a:ext cx="266700" cy="195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94" name="Oval 94"/>
          <p:cNvSpPr>
            <a:spLocks noChangeArrowheads="1"/>
          </p:cNvSpPr>
          <p:nvPr/>
        </p:nvSpPr>
        <p:spPr bwMode="auto">
          <a:xfrm>
            <a:off x="2627313" y="4437063"/>
            <a:ext cx="266700" cy="195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95" name="Oval 95"/>
          <p:cNvSpPr>
            <a:spLocks noChangeArrowheads="1"/>
          </p:cNvSpPr>
          <p:nvPr/>
        </p:nvSpPr>
        <p:spPr bwMode="auto">
          <a:xfrm>
            <a:off x="2627313" y="5373688"/>
            <a:ext cx="266700" cy="195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96" name="Oval 96"/>
          <p:cNvSpPr>
            <a:spLocks noChangeArrowheads="1"/>
          </p:cNvSpPr>
          <p:nvPr/>
        </p:nvSpPr>
        <p:spPr bwMode="auto">
          <a:xfrm>
            <a:off x="3924300" y="3500438"/>
            <a:ext cx="266700" cy="1952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97" name="Oval 97"/>
          <p:cNvSpPr>
            <a:spLocks noChangeArrowheads="1"/>
          </p:cNvSpPr>
          <p:nvPr/>
        </p:nvSpPr>
        <p:spPr bwMode="auto">
          <a:xfrm>
            <a:off x="3924300" y="2492375"/>
            <a:ext cx="266700" cy="195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98" name="Oval 98"/>
          <p:cNvSpPr>
            <a:spLocks noChangeArrowheads="1"/>
          </p:cNvSpPr>
          <p:nvPr/>
        </p:nvSpPr>
        <p:spPr bwMode="auto">
          <a:xfrm>
            <a:off x="5219700" y="2565400"/>
            <a:ext cx="266700" cy="195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99" name="Oval 99"/>
          <p:cNvSpPr>
            <a:spLocks noChangeArrowheads="1"/>
          </p:cNvSpPr>
          <p:nvPr/>
        </p:nvSpPr>
        <p:spPr bwMode="auto">
          <a:xfrm>
            <a:off x="5219700" y="3500438"/>
            <a:ext cx="266700" cy="195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00" name="Oval 100"/>
          <p:cNvSpPr>
            <a:spLocks noChangeArrowheads="1"/>
          </p:cNvSpPr>
          <p:nvPr/>
        </p:nvSpPr>
        <p:spPr bwMode="auto">
          <a:xfrm>
            <a:off x="5219700" y="4365625"/>
            <a:ext cx="266700" cy="195263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01" name="Oval 101"/>
          <p:cNvSpPr>
            <a:spLocks noChangeArrowheads="1"/>
          </p:cNvSpPr>
          <p:nvPr/>
        </p:nvSpPr>
        <p:spPr bwMode="auto">
          <a:xfrm>
            <a:off x="6588125" y="2492375"/>
            <a:ext cx="266700" cy="195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02" name="Oval 102"/>
          <p:cNvSpPr>
            <a:spLocks noChangeArrowheads="1"/>
          </p:cNvSpPr>
          <p:nvPr/>
        </p:nvSpPr>
        <p:spPr bwMode="auto">
          <a:xfrm>
            <a:off x="6588125" y="3429000"/>
            <a:ext cx="266700" cy="195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03" name="Oval 103"/>
          <p:cNvSpPr>
            <a:spLocks noChangeArrowheads="1"/>
          </p:cNvSpPr>
          <p:nvPr/>
        </p:nvSpPr>
        <p:spPr bwMode="auto">
          <a:xfrm>
            <a:off x="6588125" y="4365625"/>
            <a:ext cx="266700" cy="195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04" name="Oval 104"/>
          <p:cNvSpPr>
            <a:spLocks noChangeArrowheads="1"/>
          </p:cNvSpPr>
          <p:nvPr/>
        </p:nvSpPr>
        <p:spPr bwMode="auto">
          <a:xfrm>
            <a:off x="6516688" y="5373688"/>
            <a:ext cx="266700" cy="1952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05" name="Oval 105"/>
          <p:cNvSpPr>
            <a:spLocks noChangeArrowheads="1"/>
          </p:cNvSpPr>
          <p:nvPr/>
        </p:nvSpPr>
        <p:spPr bwMode="auto">
          <a:xfrm>
            <a:off x="7885113" y="2492375"/>
            <a:ext cx="266700" cy="195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06" name="Oval 106"/>
          <p:cNvSpPr>
            <a:spLocks noChangeArrowheads="1"/>
          </p:cNvSpPr>
          <p:nvPr/>
        </p:nvSpPr>
        <p:spPr bwMode="auto">
          <a:xfrm>
            <a:off x="7885113" y="4437063"/>
            <a:ext cx="266700" cy="195262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07" name="Oval 107"/>
          <p:cNvSpPr>
            <a:spLocks noChangeArrowheads="1"/>
          </p:cNvSpPr>
          <p:nvPr/>
        </p:nvSpPr>
        <p:spPr bwMode="auto">
          <a:xfrm>
            <a:off x="7885113" y="3500438"/>
            <a:ext cx="266700" cy="195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10" name="Text Box 110"/>
          <p:cNvSpPr txBox="1">
            <a:spLocks noChangeArrowheads="1"/>
          </p:cNvSpPr>
          <p:nvPr/>
        </p:nvSpPr>
        <p:spPr bwMode="auto">
          <a:xfrm>
            <a:off x="3348038" y="6021388"/>
            <a:ext cx="453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zh-CN" sz="2400" b="1">
                <a:latin typeface="Times New Roman" pitchFamily="18" charset="0"/>
              </a:rPr>
              <a:t>К</a:t>
            </a:r>
            <a:r>
              <a:rPr lang="en-US" altLang="zh-CN" sz="1600" b="1">
                <a:latin typeface="Times New Roman" pitchFamily="18" charset="0"/>
                <a:ea typeface="宋体" pitchFamily="2" charset="-122"/>
              </a:rPr>
              <a:t>i</a:t>
            </a:r>
            <a:r>
              <a:rPr lang="ru-RU" altLang="zh-CN" sz="2400" b="1">
                <a:latin typeface="Times New Roman" pitchFamily="18" charset="0"/>
              </a:rPr>
              <a:t> = Ф</a:t>
            </a:r>
            <a:r>
              <a:rPr lang="ru-RU" altLang="zh-CN" sz="1600" b="1">
                <a:latin typeface="Times New Roman" pitchFamily="18" charset="0"/>
              </a:rPr>
              <a:t>11</a:t>
            </a:r>
            <a:r>
              <a:rPr lang="ru-RU" altLang="zh-CN" sz="2400" b="1">
                <a:latin typeface="Times New Roman" pitchFamily="18" charset="0"/>
              </a:rPr>
              <a:t>Ф</a:t>
            </a:r>
            <a:r>
              <a:rPr lang="ru-RU" altLang="zh-CN" sz="1600" b="1">
                <a:latin typeface="Times New Roman" pitchFamily="18" charset="0"/>
              </a:rPr>
              <a:t>22</a:t>
            </a:r>
            <a:r>
              <a:rPr lang="ru-RU" altLang="zh-CN" sz="2400" b="1">
                <a:latin typeface="Times New Roman" pitchFamily="18" charset="0"/>
              </a:rPr>
              <a:t>Ф</a:t>
            </a:r>
            <a:r>
              <a:rPr lang="ru-RU" altLang="zh-CN" sz="1600" b="1">
                <a:latin typeface="Times New Roman" pitchFamily="18" charset="0"/>
              </a:rPr>
              <a:t>33</a:t>
            </a:r>
            <a:r>
              <a:rPr lang="ru-RU" altLang="zh-CN" sz="2400" b="1">
                <a:latin typeface="Times New Roman" pitchFamily="18" charset="0"/>
              </a:rPr>
              <a:t>…Ф</a:t>
            </a:r>
            <a:r>
              <a:rPr lang="en-US" altLang="zh-CN" sz="1600" b="1">
                <a:latin typeface="Times New Roman" pitchFamily="18" charset="0"/>
                <a:ea typeface="宋体" pitchFamily="2" charset="-122"/>
              </a:rPr>
              <a:t>tk</a:t>
            </a:r>
            <a:r>
              <a:rPr lang="ru-RU" altLang="zh-CN" sz="2400" b="1">
                <a:latin typeface="Times New Roman" pitchFamily="18" charset="0"/>
              </a:rPr>
              <a:t>…Ф</a:t>
            </a:r>
            <a:r>
              <a:rPr lang="en-US" altLang="zh-CN" sz="1600" b="1">
                <a:latin typeface="Times New Roman" pitchFamily="18" charset="0"/>
                <a:ea typeface="宋体" pitchFamily="2" charset="-122"/>
              </a:rPr>
              <a:t>n3</a:t>
            </a:r>
            <a:endParaRPr lang="ru-RU" sz="1600" b="1">
              <a:latin typeface="Times New Roman" pitchFamily="18" charset="0"/>
            </a:endParaRPr>
          </a:p>
        </p:txBody>
      </p:sp>
    </p:spTree>
  </p:cSld>
  <p:clrMapOvr>
    <a:masterClrMapping/>
  </p:clrMapOvr>
  <p:transition advTm="359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153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3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3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3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3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3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3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3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3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3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3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3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3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3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3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00"/>
                            </p:stCondLst>
                            <p:childTnLst>
                              <p:par>
                                <p:cTn id="7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1000"/>
                                        <p:tgtEl>
                                          <p:spTgt spid="15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36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36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3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3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3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3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3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3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53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3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3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3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53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53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53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3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3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53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3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53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53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53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53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53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9500"/>
                            </p:stCondLst>
                            <p:childTnLst>
                              <p:par>
                                <p:cTn id="12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2" dur="1000"/>
                                        <p:tgtEl>
                                          <p:spTgt spid="153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36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36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3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53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53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53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53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53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53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53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53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4500"/>
                            </p:stCondLst>
                            <p:childTnLst>
                              <p:par>
                                <p:cTn id="14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53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53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53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53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5500"/>
                            </p:stCondLst>
                            <p:childTnLst>
                              <p:par>
                                <p:cTn id="15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53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53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53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53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6500"/>
                            </p:stCondLst>
                            <p:childTnLst>
                              <p:par>
                                <p:cTn id="15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53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53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53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53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7500"/>
                            </p:stCondLst>
                            <p:childTnLst>
                              <p:par>
                                <p:cTn id="16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53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53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53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53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8500"/>
                            </p:stCondLst>
                            <p:childTnLst>
                              <p:par>
                                <p:cTn id="17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53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53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53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53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9500"/>
                            </p:stCondLst>
                            <p:childTnLst>
                              <p:par>
                                <p:cTn id="18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53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53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53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53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0500"/>
                            </p:stCondLst>
                            <p:childTnLst>
                              <p:par>
                                <p:cTn id="18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53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53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53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53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1500"/>
                            </p:stCondLst>
                            <p:childTnLst>
                              <p:par>
                                <p:cTn id="19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53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53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53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53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2500"/>
                            </p:stCondLst>
                            <p:childTnLst>
                              <p:par>
                                <p:cTn id="20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53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53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53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53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3500"/>
                            </p:stCondLst>
                            <p:childTnLst>
                              <p:par>
                                <p:cTn id="20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153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53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53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53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4500"/>
                            </p:stCondLst>
                            <p:childTnLst>
                              <p:par>
                                <p:cTn id="21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53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53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53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153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25500"/>
                            </p:stCondLst>
                            <p:childTnLst>
                              <p:par>
                                <p:cTn id="22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53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53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53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53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6500"/>
                            </p:stCondLst>
                            <p:childTnLst>
                              <p:par>
                                <p:cTn id="22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53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53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53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153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27500"/>
                            </p:stCondLst>
                            <p:childTnLst>
                              <p:par>
                                <p:cTn id="23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153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153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53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53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28500"/>
                            </p:stCondLst>
                            <p:childTnLst>
                              <p:par>
                                <p:cTn id="24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153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53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53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53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1000" tmFilter="0,0; .5, 1; 1, 1"/>
                                        <p:tgtEl>
                                          <p:spTgt spid="153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  <p:bldP spid="153666" grpId="0"/>
      <p:bldP spid="153667" grpId="0"/>
      <p:bldP spid="153668" grpId="0"/>
      <p:bldP spid="153670" grpId="0"/>
      <p:bldP spid="153671" grpId="0"/>
      <p:bldP spid="153673" grpId="0" animBg="1"/>
      <p:bldP spid="153675" grpId="0"/>
      <p:bldP spid="153676" grpId="0" animBg="1"/>
      <p:bldP spid="153677" grpId="0" animBg="1"/>
      <p:bldP spid="153678" grpId="0" animBg="1"/>
      <p:bldP spid="153679" grpId="0" animBg="1"/>
      <p:bldP spid="153680" grpId="0" animBg="1"/>
      <p:bldP spid="153681" grpId="0" animBg="1"/>
      <p:bldP spid="153682" grpId="0"/>
      <p:bldP spid="153683" grpId="0"/>
      <p:bldP spid="153684" grpId="0"/>
      <p:bldP spid="153685" grpId="0"/>
      <p:bldP spid="153686" grpId="0" animBg="1"/>
      <p:bldP spid="153687" grpId="0" animBg="1"/>
      <p:bldP spid="153688" grpId="0" animBg="1"/>
      <p:bldP spid="153689" grpId="0" animBg="1"/>
      <p:bldP spid="153691" grpId="0"/>
      <p:bldP spid="153692" grpId="0" animBg="1"/>
      <p:bldP spid="153693" grpId="0" animBg="1"/>
      <p:bldP spid="153694" grpId="0" animBg="1"/>
      <p:bldP spid="153695" grpId="0" animBg="1"/>
      <p:bldP spid="153696" grpId="0" animBg="1"/>
      <p:bldP spid="153697" grpId="0" animBg="1"/>
      <p:bldP spid="153698" grpId="0" animBg="1"/>
      <p:bldP spid="153699" grpId="0" animBg="1"/>
      <p:bldP spid="153700" grpId="0" animBg="1"/>
      <p:bldP spid="153701" grpId="0" animBg="1"/>
      <p:bldP spid="153702" grpId="0" animBg="1"/>
      <p:bldP spid="153703" grpId="0" animBg="1"/>
      <p:bldP spid="153704" grpId="0" animBg="1"/>
      <p:bldP spid="153705" grpId="0" animBg="1"/>
      <p:bldP spid="153706" grpId="0" animBg="1"/>
      <p:bldP spid="153707" grpId="0" animBg="1"/>
      <p:bldP spid="1537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703263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zh-CN" sz="3300" b="1" smtClean="0">
                <a:latin typeface="Times New Roman" pitchFamily="18" charset="0"/>
              </a:rPr>
              <a:t>Методы кодирования в классификаторах</a:t>
            </a:r>
            <a:endParaRPr lang="ru-RU" sz="3300" b="1" smtClean="0">
              <a:latin typeface="Times New Roman" pitchFamily="18" charset="0"/>
            </a:endParaRP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708275"/>
            <a:ext cx="8229600" cy="20447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altLang="zh-CN" b="1" i="1" smtClean="0">
                <a:latin typeface="Times New Roman" pitchFamily="18" charset="0"/>
                <a:hlinkClick r:id="rId2" tooltip="Кодирование"/>
              </a:rPr>
              <a:t>Кодирование</a:t>
            </a:r>
            <a:r>
              <a:rPr lang="ru-RU" altLang="zh-CN" b="1" i="1" smtClean="0">
                <a:latin typeface="Times New Roman" pitchFamily="18" charset="0"/>
              </a:rPr>
              <a:t> - </a:t>
            </a:r>
            <a:r>
              <a:rPr lang="ru-RU" altLang="zh-CN" b="1" smtClean="0">
                <a:latin typeface="Times New Roman" pitchFamily="18" charset="0"/>
              </a:rPr>
              <a:t>присвоение кода классификационной группировке или объекту классификации. </a:t>
            </a:r>
            <a:endParaRPr lang="ru-RU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 advTm="77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/>
      <p:bldP spid="1607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250825" y="476250"/>
            <a:ext cx="889317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ru-RU" altLang="zh-CN" sz="2600" b="1" i="1" u="sng">
                <a:latin typeface="Times New Roman" pitchFamily="18" charset="0"/>
              </a:rPr>
              <a:t>Порядковый метод</a:t>
            </a:r>
            <a:r>
              <a:rPr lang="ru-RU" altLang="zh-CN" sz="2600" b="1">
                <a:latin typeface="Times New Roman" pitchFamily="18" charset="0"/>
              </a:rPr>
              <a:t> — каждый из объектов множества кодируется с помощью текущего номера по порядку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250825" y="1773238"/>
            <a:ext cx="8893175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ru-RU" altLang="zh-CN" sz="2600" b="1" i="1" u="sng">
                <a:latin typeface="Times New Roman" pitchFamily="18" charset="0"/>
              </a:rPr>
              <a:t>Серийно-порядковый метод</a:t>
            </a:r>
            <a:r>
              <a:rPr lang="ru-RU" altLang="zh-CN" sz="2600" b="1">
                <a:latin typeface="Times New Roman" pitchFamily="18" charset="0"/>
              </a:rPr>
              <a:t> — кодами служат числа натурального ряда с закрепленной отдельной серией этих чисел за объектами классификации с одинаковыми признаками </a:t>
            </a:r>
            <a:endParaRPr lang="ru-RU" sz="2600" b="1">
              <a:latin typeface="Times New Roman" pitchFamily="18" charset="0"/>
            </a:endParaRPr>
          </a:p>
        </p:txBody>
      </p:sp>
      <p:sp>
        <p:nvSpPr>
          <p:cNvPr id="161798" name="Text Box 6"/>
          <p:cNvSpPr txBox="1">
            <a:spLocks noChangeArrowheads="1"/>
          </p:cNvSpPr>
          <p:nvPr/>
        </p:nvSpPr>
        <p:spPr bwMode="auto">
          <a:xfrm>
            <a:off x="250825" y="3573016"/>
            <a:ext cx="88931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ru-RU" altLang="zh-CN" sz="2600" b="1" i="1" u="sng" dirty="0">
                <a:latin typeface="Times New Roman" pitchFamily="18" charset="0"/>
              </a:rPr>
              <a:t>Последовательный метод</a:t>
            </a:r>
            <a:r>
              <a:rPr lang="ru-RU" altLang="zh-CN" sz="2600" b="1" dirty="0">
                <a:latin typeface="Times New Roman" pitchFamily="18" charset="0"/>
              </a:rPr>
              <a:t> — в кодовом обозначении знаки на каждой ступени деления зависят от результатов разбиения на предыдущих ступенях </a:t>
            </a:r>
            <a:endParaRPr lang="ru-RU" sz="2600" b="1" dirty="0">
              <a:latin typeface="Times New Roman" pitchFamily="18" charset="0"/>
            </a:endParaRPr>
          </a:p>
        </p:txBody>
      </p:sp>
      <p:sp>
        <p:nvSpPr>
          <p:cNvPr id="161799" name="Text Box 7"/>
          <p:cNvSpPr txBox="1">
            <a:spLocks noChangeArrowheads="1"/>
          </p:cNvSpPr>
          <p:nvPr/>
        </p:nvSpPr>
        <p:spPr bwMode="auto">
          <a:xfrm>
            <a:off x="179388" y="5084763"/>
            <a:ext cx="8964612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ru-RU" altLang="zh-CN" sz="2600" b="1" i="1" u="sng">
                <a:latin typeface="Times New Roman" pitchFamily="18" charset="0"/>
              </a:rPr>
              <a:t>Параллельный метод</a:t>
            </a:r>
            <a:r>
              <a:rPr lang="ru-RU" altLang="zh-CN" sz="2600" b="1" i="1">
                <a:latin typeface="Times New Roman" pitchFamily="18" charset="0"/>
              </a:rPr>
              <a:t> —</a:t>
            </a:r>
            <a:r>
              <a:rPr lang="ru-RU" altLang="zh-CN" sz="2600" b="1">
                <a:latin typeface="Times New Roman" pitchFamily="18" charset="0"/>
              </a:rPr>
              <a:t> признаки классификации кодируются независимо друг от друга определенными разрядами или группой разрядов кодового обозначения</a:t>
            </a:r>
            <a:r>
              <a:rPr lang="ru-RU" altLang="zh-CN"/>
              <a:t>. </a:t>
            </a:r>
            <a:endParaRPr lang="ru-RU"/>
          </a:p>
        </p:txBody>
      </p:sp>
    </p:spTree>
    <p:custDataLst>
      <p:tags r:id="rId1"/>
    </p:custDataLst>
  </p:cSld>
  <p:clrMapOvr>
    <a:masterClrMapping/>
  </p:clrMapOvr>
  <p:transition advTm="1507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1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17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17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6" grpId="0"/>
      <p:bldP spid="161797" grpId="0"/>
      <p:bldP spid="161798" grpId="0"/>
      <p:bldP spid="16179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47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zh-CN" smtClean="0"/>
              <a:t> </a:t>
            </a:r>
            <a:r>
              <a:rPr lang="ru-RU" altLang="zh-CN" b="1" smtClean="0">
                <a:latin typeface="Times New Roman" pitchFamily="18" charset="0"/>
              </a:rPr>
              <a:t>Штриховое кодирование</a:t>
            </a:r>
            <a:r>
              <a:rPr lang="ru-RU" altLang="zh-CN" smtClean="0"/>
              <a:t> </a:t>
            </a:r>
            <a:endParaRPr lang="ru-RU" smtClean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765175"/>
            <a:ext cx="8229600" cy="676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zh-CN" b="1" smtClean="0">
                <a:latin typeface="Times New Roman" pitchFamily="18" charset="0"/>
              </a:rPr>
              <a:t>Европейская система кодирования EAN</a:t>
            </a:r>
            <a:r>
              <a:rPr lang="ru-RU" altLang="zh-CN" smtClean="0"/>
              <a:t> </a:t>
            </a:r>
            <a:endParaRPr lang="ru-RU" smtClean="0"/>
          </a:p>
        </p:txBody>
      </p:sp>
      <p:pic>
        <p:nvPicPr>
          <p:cNvPr id="26628" name="Picture 4" descr="ean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1341438"/>
            <a:ext cx="4895850" cy="310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979613" y="4575175"/>
            <a:ext cx="5903912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latin typeface="Times New Roman" pitchFamily="18" charset="0"/>
              </a:rPr>
              <a:t>Смысловая нагрузка цифр в коде товара:</a:t>
            </a:r>
            <a:r>
              <a:rPr lang="ru-RU" sz="2400" i="1">
                <a:latin typeface="Times New Roman" pitchFamily="18" charset="0"/>
              </a:rPr>
              <a:t/>
            </a:r>
            <a:br>
              <a:rPr lang="ru-RU" sz="2400" i="1">
                <a:latin typeface="Times New Roman" pitchFamily="18" charset="0"/>
              </a:rPr>
            </a:br>
            <a:r>
              <a:rPr lang="ru-RU" sz="2400">
                <a:latin typeface="Times New Roman" pitchFamily="18" charset="0"/>
              </a:rPr>
              <a:t>1-я цифра: наименование товара (0)</a:t>
            </a:r>
            <a:br>
              <a:rPr lang="ru-RU" sz="2400">
                <a:latin typeface="Times New Roman" pitchFamily="18" charset="0"/>
              </a:rPr>
            </a:br>
            <a:r>
              <a:rPr lang="ru-RU" sz="2400">
                <a:latin typeface="Times New Roman" pitchFamily="18" charset="0"/>
              </a:rPr>
              <a:t>2-я цифра: потребительские свойства (2)</a:t>
            </a:r>
            <a:br>
              <a:rPr lang="ru-RU" sz="2400">
                <a:latin typeface="Times New Roman" pitchFamily="18" charset="0"/>
              </a:rPr>
            </a:br>
            <a:r>
              <a:rPr lang="ru-RU" sz="2400">
                <a:latin typeface="Times New Roman" pitchFamily="18" charset="0"/>
              </a:rPr>
              <a:t>3-я цифра: размеры, масса (1)</a:t>
            </a:r>
            <a:br>
              <a:rPr lang="ru-RU" sz="2400">
                <a:latin typeface="Times New Roman" pitchFamily="18" charset="0"/>
              </a:rPr>
            </a:br>
            <a:r>
              <a:rPr lang="ru-RU" sz="2400">
                <a:latin typeface="Times New Roman" pitchFamily="18" charset="0"/>
              </a:rPr>
              <a:t>4-я цифра: ингредиенты (2)</a:t>
            </a:r>
            <a:br>
              <a:rPr lang="ru-RU" sz="2400">
                <a:latin typeface="Times New Roman" pitchFamily="18" charset="0"/>
              </a:rPr>
            </a:br>
            <a:r>
              <a:rPr lang="ru-RU" sz="2400">
                <a:latin typeface="Times New Roman" pitchFamily="18" charset="0"/>
              </a:rPr>
              <a:t>5-я цифра: цвет (9)</a:t>
            </a:r>
          </a:p>
        </p:txBody>
      </p:sp>
    </p:spTree>
  </p:cSld>
  <p:clrMapOvr>
    <a:masterClrMapping/>
  </p:clrMapOvr>
  <p:transition advTm="3875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7747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zh-CN" sz="3200" b="1" smtClean="0">
                <a:latin typeface="Times New Roman" pitchFamily="18" charset="0"/>
              </a:rPr>
              <a:t>Коды EAN некоторых стран для штрихового кодирования товаров</a:t>
            </a:r>
            <a:r>
              <a:rPr lang="ru-RU" altLang="zh-CN" sz="4000" smtClean="0"/>
              <a:t> </a:t>
            </a:r>
            <a:endParaRPr lang="ru-RU" sz="4000" smtClean="0"/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0" y="1268413"/>
            <a:ext cx="4643438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США/Канада – 00 - 09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Норвегия – 590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Израиль – 729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Швеция – 73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Швейцария – 76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Италия – 80-83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Испания – 84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Чехия,Словакия – 859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Турция – 869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Нидерланды – 87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Австрия – 90-91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Австралия – 93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Россия – 460-469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4648200" y="1196975"/>
            <a:ext cx="4495800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Франция – 30-37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Германия – 400-440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Япония – 45, 49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Великобритания – 50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Ирландия – 539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Греция – 520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Кипр – 529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Бельгия, Люксембург – 54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Португалия – 560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Исландия – 569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Дания – 57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ЮАР – 600-601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Финляндия – 64 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</p:spTree>
  </p:cSld>
  <p:clrMapOvr>
    <a:masterClrMapping/>
  </p:clrMapOvr>
  <p:transition advTm="5265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ChangeArrowheads="1"/>
          </p:cNvSpPr>
          <p:nvPr/>
        </p:nvSpPr>
        <p:spPr bwMode="auto">
          <a:xfrm>
            <a:off x="179388" y="912813"/>
            <a:ext cx="8964612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 u="sng" dirty="0">
                <a:latin typeface="Times New Roman" pitchFamily="18" charset="0"/>
              </a:rPr>
              <a:t>Пример</a:t>
            </a:r>
            <a:r>
              <a:rPr lang="ru-RU" sz="2800" b="1" dirty="0">
                <a:latin typeface="Times New Roman" pitchFamily="18" charset="0"/>
              </a:rPr>
              <a:t> </a:t>
            </a:r>
          </a:p>
          <a:p>
            <a:pPr algn="ctr"/>
            <a:r>
              <a:rPr lang="ru-RU" sz="2800" b="1" dirty="0">
                <a:latin typeface="Times New Roman" pitchFamily="18" charset="0"/>
              </a:rPr>
              <a:t> </a:t>
            </a:r>
          </a:p>
          <a:p>
            <a:r>
              <a:rPr lang="ru-RU" sz="2800" b="1" dirty="0">
                <a:latin typeface="Times New Roman" pitchFamily="18" charset="0"/>
              </a:rPr>
              <a:t>Поставлена задача — создать иерархическую систему классификации для информационного объекта «ГОУ СПО Колледж связи № 54", которая позволит классифицировать информацию обо всех студентах по следующим классификационным признакам: форма обучения, возрастной состав студентов, пол студента, образование при поступлении в колледж на СПО. </a:t>
            </a:r>
          </a:p>
        </p:txBody>
      </p:sp>
    </p:spTree>
  </p:cSld>
  <p:clrMapOvr>
    <a:masterClrMapping/>
  </p:clrMapOvr>
  <p:transition advTm="5125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50825" y="188913"/>
            <a:ext cx="8569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0-й уровень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Информационный объект «ГОУ СПО Колледж связи № 54"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50825" y="1052513"/>
            <a:ext cx="88931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ru-RU" sz="2400" b="1" u="sng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1-й уровень</a:t>
            </a: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Выбирается </a:t>
            </a:r>
            <a:r>
              <a:rPr lang="ru-RU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классификационный признак — форма обучения</a:t>
            </a: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, что позволяет выделить два класса с разными названиями форм обучения (НПО и СПО), в которых хранится информация обо всех студентах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50825" y="2420938"/>
            <a:ext cx="889317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400" b="1" u="sng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2-й уровень</a:t>
            </a: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Выбирается </a:t>
            </a:r>
            <a:r>
              <a:rPr lang="ru-RU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классификационный признак — возраст</a:t>
            </a: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, который имеет три градации: до 16 лет, от 16 до 18 лет, свыше 18 лет. По каждой форме обучения выделяются три возрастных подкласса студентов.</a:t>
            </a:r>
            <a:endParaRPr lang="ru-RU" sz="2400">
              <a:latin typeface="Times New Roman" pitchFamily="18" charset="0"/>
              <a:cs typeface="+mn-cs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23850" y="3860800"/>
            <a:ext cx="88201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400" b="1" u="sng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3-й уровень</a:t>
            </a: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Выбирается </a:t>
            </a:r>
            <a:r>
              <a:rPr lang="ru-RU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классификационный признак — пол</a:t>
            </a: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. Каждый подкласс 2-го уровня разбивается на две группы. Таким образом, информация о студентах каждого факультета в каждом возрастном подклассе разделяется на две группы — мужчин и женщин.</a:t>
            </a:r>
            <a:endParaRPr lang="ru-RU" sz="2400">
              <a:latin typeface="Times New Roman" pitchFamily="18" charset="0"/>
              <a:cs typeface="+mn-cs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95288" y="5445125"/>
            <a:ext cx="87487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5000"/>
              </a:lnSpc>
              <a:defRPr/>
            </a:pPr>
            <a:r>
              <a:rPr lang="ru-RU" sz="2400" b="1" u="sng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4-й уровень</a:t>
            </a: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Выбирается </a:t>
            </a:r>
            <a:r>
              <a:rPr lang="ru-RU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классификационный признак — образование при поступлении в колледж на СПО. </a:t>
            </a: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Каждая группа 3-го уровня СПО разбивается на две подгруппы: 9 классов и 11 классов.</a:t>
            </a:r>
          </a:p>
        </p:txBody>
      </p:sp>
    </p:spTree>
    <p:custDataLst>
      <p:tags r:id="rId1"/>
    </p:custDataLst>
  </p:cSld>
  <p:clrMapOvr>
    <a:masterClrMapping/>
  </p:clrMapOvr>
  <p:transition advTm="200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  <p:bldP spid="9223" grpId="0"/>
      <p:bldP spid="9224" grpId="0"/>
      <p:bldP spid="92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84438" y="0"/>
            <a:ext cx="4608512" cy="531813"/>
          </a:xfrm>
        </p:spPr>
        <p:txBody>
          <a:bodyPr/>
          <a:lstStyle/>
          <a:p>
            <a:pPr eaLnBrk="1" hangingPunct="1"/>
            <a:r>
              <a:rPr lang="ru-RU" sz="2800" i="1" smtClean="0">
                <a:solidFill>
                  <a:srgbClr val="FFFF99"/>
                </a:solidFill>
                <a:latin typeface="Times New Roman" pitchFamily="18" charset="0"/>
              </a:rPr>
              <a:t>Вопросы для повторения:</a:t>
            </a:r>
            <a:endParaRPr lang="ru-RU" sz="2800" b="0" i="1" smtClean="0">
              <a:solidFill>
                <a:srgbClr val="9966FF"/>
              </a:solidFill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250825" y="549275"/>
            <a:ext cx="8207375" cy="227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400" b="1" dirty="0" smtClean="0">
                <a:latin typeface="Times New Roman" pitchFamily="18" charset="0"/>
              </a:rPr>
              <a:t>5.  Какие </a:t>
            </a:r>
            <a:r>
              <a:rPr lang="ru-RU" sz="2400" b="1" dirty="0">
                <a:latin typeface="Times New Roman" pitchFamily="18" charset="0"/>
              </a:rPr>
              <a:t>из методов относятся к упорядочению объектов стандартизации: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r>
              <a:rPr lang="ru-RU" altLang="zh-CN" sz="2400" b="1" dirty="0" smtClean="0">
                <a:solidFill>
                  <a:srgbClr val="FFFF99"/>
                </a:solidFill>
                <a:latin typeface="Times New Roman" pitchFamily="18" charset="0"/>
              </a:rPr>
              <a:t>систематизация           типизация             </a:t>
            </a:r>
            <a:r>
              <a:rPr lang="ru-RU" altLang="zh-CN" sz="2400" b="1" dirty="0" err="1">
                <a:solidFill>
                  <a:srgbClr val="FFFF99"/>
                </a:solidFill>
                <a:latin typeface="Times New Roman" pitchFamily="18" charset="0"/>
              </a:rPr>
              <a:t>агрегатирование</a:t>
            </a:r>
            <a:r>
              <a:rPr lang="ru-RU" altLang="zh-CN" sz="2400" b="1" dirty="0">
                <a:solidFill>
                  <a:srgbClr val="FFFF99"/>
                </a:solidFill>
                <a:latin typeface="Times New Roman" pitchFamily="18" charset="0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r>
              <a:rPr lang="ru-RU" altLang="zh-CN" sz="2400" b="1" dirty="0" smtClean="0">
                <a:solidFill>
                  <a:srgbClr val="FFFF99"/>
                </a:solidFill>
                <a:latin typeface="Times New Roman" pitchFamily="18" charset="0"/>
              </a:rPr>
              <a:t>селекция                       </a:t>
            </a:r>
            <a:r>
              <a:rPr lang="ru-RU" altLang="zh-CN" sz="2400" b="1" dirty="0">
                <a:solidFill>
                  <a:srgbClr val="FFFF99"/>
                </a:solidFill>
                <a:latin typeface="Times New Roman" pitchFamily="18" charset="0"/>
              </a:rPr>
              <a:t>унификация          </a:t>
            </a:r>
            <a:r>
              <a:rPr lang="ru-RU" altLang="zh-CN" sz="2400" b="1" dirty="0" smtClean="0">
                <a:solidFill>
                  <a:srgbClr val="FFFF99"/>
                </a:solidFill>
                <a:latin typeface="Times New Roman" pitchFamily="18" charset="0"/>
              </a:rPr>
              <a:t>оптимизация</a:t>
            </a:r>
            <a:endParaRPr lang="ru-RU" altLang="zh-CN" sz="2400" b="1" dirty="0">
              <a:solidFill>
                <a:srgbClr val="FFFF99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r>
              <a:rPr lang="ru-RU" altLang="zh-CN" sz="2400" b="1" dirty="0" err="1" smtClean="0">
                <a:solidFill>
                  <a:srgbClr val="FFFF99"/>
                </a:solidFill>
                <a:latin typeface="Times New Roman" pitchFamily="18" charset="0"/>
              </a:rPr>
              <a:t>симплификация</a:t>
            </a:r>
            <a:endParaRPr lang="ru-RU" sz="2400" b="1" dirty="0">
              <a:solidFill>
                <a:srgbClr val="FFFF99"/>
              </a:solidFill>
              <a:latin typeface="Times New Roman" pitchFamily="18" charset="0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250825" y="2997200"/>
            <a:ext cx="78495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zh-CN" sz="2400" b="1" dirty="0" smtClean="0">
                <a:latin typeface="Times New Roman" pitchFamily="18" charset="0"/>
              </a:rPr>
              <a:t>6.  На что направлена опережающая стандартизация?</a:t>
            </a:r>
            <a:endParaRPr lang="ru-RU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Tm="1781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8"/>
          <p:cNvSpPr txBox="1">
            <a:spLocks noChangeArrowheads="1"/>
          </p:cNvSpPr>
          <p:nvPr/>
        </p:nvSpPr>
        <p:spPr bwMode="auto">
          <a:xfrm>
            <a:off x="539750" y="5157788"/>
            <a:ext cx="647700" cy="377825"/>
          </a:xfrm>
          <a:prstGeom prst="rect">
            <a:avLst/>
          </a:prstGeom>
          <a:solidFill>
            <a:srgbClr val="CCCCFF"/>
          </a:solidFill>
          <a:ln w="41275">
            <a:solidFill>
              <a:srgbClr val="3333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9 кл</a:t>
            </a:r>
          </a:p>
        </p:txBody>
      </p:sp>
      <p:sp>
        <p:nvSpPr>
          <p:cNvPr id="20483" name="Text Box 6"/>
          <p:cNvSpPr txBox="1">
            <a:spLocks noChangeArrowheads="1"/>
          </p:cNvSpPr>
          <p:nvPr/>
        </p:nvSpPr>
        <p:spPr bwMode="auto">
          <a:xfrm>
            <a:off x="1619250" y="1052513"/>
            <a:ext cx="316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0484" name="Text Box 8"/>
          <p:cNvSpPr txBox="1">
            <a:spLocks noChangeArrowheads="1"/>
          </p:cNvSpPr>
          <p:nvPr/>
        </p:nvSpPr>
        <p:spPr bwMode="auto">
          <a:xfrm>
            <a:off x="2286000" y="1214438"/>
            <a:ext cx="4608513" cy="495300"/>
          </a:xfrm>
          <a:prstGeom prst="rect">
            <a:avLst/>
          </a:prstGeom>
          <a:solidFill>
            <a:srgbClr val="FFFF99">
              <a:alpha val="74117"/>
            </a:srgbClr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ГОУ СПО Колледж связи № 54</a:t>
            </a:r>
          </a:p>
        </p:txBody>
      </p:sp>
      <p:sp>
        <p:nvSpPr>
          <p:cNvPr id="20485" name="Text Box 9"/>
          <p:cNvSpPr txBox="1">
            <a:spLocks noChangeArrowheads="1"/>
          </p:cNvSpPr>
          <p:nvPr/>
        </p:nvSpPr>
        <p:spPr bwMode="auto">
          <a:xfrm>
            <a:off x="5724525" y="2060575"/>
            <a:ext cx="1152525" cy="498475"/>
          </a:xfrm>
          <a:prstGeom prst="rect">
            <a:avLst/>
          </a:prstGeom>
          <a:solidFill>
            <a:srgbClr val="FFCCFF"/>
          </a:solidFill>
          <a:ln w="41275" cmpd="dbl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СПО</a:t>
            </a:r>
          </a:p>
        </p:txBody>
      </p:sp>
      <p:sp>
        <p:nvSpPr>
          <p:cNvPr id="20486" name="Text Box 10"/>
          <p:cNvSpPr txBox="1">
            <a:spLocks noChangeArrowheads="1"/>
          </p:cNvSpPr>
          <p:nvPr/>
        </p:nvSpPr>
        <p:spPr bwMode="auto">
          <a:xfrm>
            <a:off x="2195513" y="2060575"/>
            <a:ext cx="1296987" cy="498475"/>
          </a:xfrm>
          <a:prstGeom prst="rect">
            <a:avLst/>
          </a:prstGeom>
          <a:solidFill>
            <a:srgbClr val="FFCCFF"/>
          </a:solidFill>
          <a:ln w="41275" cmpd="dbl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НПО</a:t>
            </a:r>
          </a:p>
        </p:txBody>
      </p:sp>
      <p:sp>
        <p:nvSpPr>
          <p:cNvPr id="20487" name="Text Box 13"/>
          <p:cNvSpPr txBox="1">
            <a:spLocks noChangeArrowheads="1"/>
          </p:cNvSpPr>
          <p:nvPr/>
        </p:nvSpPr>
        <p:spPr bwMode="auto">
          <a:xfrm>
            <a:off x="7667625" y="2781300"/>
            <a:ext cx="936625" cy="600075"/>
          </a:xfrm>
          <a:prstGeom prst="rect">
            <a:avLst/>
          </a:prstGeom>
          <a:solidFill>
            <a:srgbClr val="CCFFFF"/>
          </a:solidFill>
          <a:ln w="41275" cmpd="dbl">
            <a:solidFill>
              <a:srgbClr val="0033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Свыше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18 лет</a:t>
            </a:r>
          </a:p>
        </p:txBody>
      </p:sp>
      <p:sp>
        <p:nvSpPr>
          <p:cNvPr id="20488" name="Text Box 16"/>
          <p:cNvSpPr txBox="1">
            <a:spLocks noChangeArrowheads="1"/>
          </p:cNvSpPr>
          <p:nvPr/>
        </p:nvSpPr>
        <p:spPr bwMode="auto">
          <a:xfrm>
            <a:off x="3419475" y="2852738"/>
            <a:ext cx="936625" cy="598487"/>
          </a:xfrm>
          <a:prstGeom prst="rect">
            <a:avLst/>
          </a:prstGeom>
          <a:solidFill>
            <a:srgbClr val="CCFFFF"/>
          </a:solidFill>
          <a:ln w="41275" cmpd="dbl">
            <a:solidFill>
              <a:srgbClr val="0033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Свыше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18 лет</a:t>
            </a:r>
          </a:p>
        </p:txBody>
      </p:sp>
      <p:sp>
        <p:nvSpPr>
          <p:cNvPr id="20489" name="Text Box 29"/>
          <p:cNvSpPr txBox="1">
            <a:spLocks noChangeArrowheads="1"/>
          </p:cNvSpPr>
          <p:nvPr/>
        </p:nvSpPr>
        <p:spPr bwMode="auto">
          <a:xfrm>
            <a:off x="900113" y="5373688"/>
            <a:ext cx="647700" cy="377825"/>
          </a:xfrm>
          <a:prstGeom prst="rect">
            <a:avLst/>
          </a:prstGeom>
          <a:solidFill>
            <a:srgbClr val="CCCCFF"/>
          </a:solidFill>
          <a:ln w="41275">
            <a:solidFill>
              <a:srgbClr val="3333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9 кл</a:t>
            </a:r>
          </a:p>
        </p:txBody>
      </p:sp>
      <p:sp>
        <p:nvSpPr>
          <p:cNvPr id="20490" name="Text Box 30"/>
          <p:cNvSpPr txBox="1">
            <a:spLocks noChangeArrowheads="1"/>
          </p:cNvSpPr>
          <p:nvPr/>
        </p:nvSpPr>
        <p:spPr bwMode="auto">
          <a:xfrm>
            <a:off x="1979613" y="5229225"/>
            <a:ext cx="720725" cy="377825"/>
          </a:xfrm>
          <a:prstGeom prst="rect">
            <a:avLst/>
          </a:prstGeom>
          <a:solidFill>
            <a:srgbClr val="CCCCFF"/>
          </a:solidFill>
          <a:ln w="41275">
            <a:solidFill>
              <a:srgbClr val="00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11 кл</a:t>
            </a:r>
          </a:p>
        </p:txBody>
      </p:sp>
      <p:sp>
        <p:nvSpPr>
          <p:cNvPr id="20491" name="Text Box 42"/>
          <p:cNvSpPr txBox="1">
            <a:spLocks noChangeArrowheads="1"/>
          </p:cNvSpPr>
          <p:nvPr/>
        </p:nvSpPr>
        <p:spPr bwMode="auto">
          <a:xfrm>
            <a:off x="1116013" y="5589588"/>
            <a:ext cx="647700" cy="377825"/>
          </a:xfrm>
          <a:prstGeom prst="rect">
            <a:avLst/>
          </a:prstGeom>
          <a:solidFill>
            <a:srgbClr val="CCCCFF"/>
          </a:solidFill>
          <a:ln w="41275">
            <a:solidFill>
              <a:srgbClr val="3333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9 кл</a:t>
            </a:r>
          </a:p>
        </p:txBody>
      </p:sp>
      <p:sp>
        <p:nvSpPr>
          <p:cNvPr id="20492" name="Text Box 46"/>
          <p:cNvSpPr txBox="1">
            <a:spLocks noChangeArrowheads="1"/>
          </p:cNvSpPr>
          <p:nvPr/>
        </p:nvSpPr>
        <p:spPr bwMode="auto">
          <a:xfrm>
            <a:off x="2268538" y="5373688"/>
            <a:ext cx="720725" cy="377825"/>
          </a:xfrm>
          <a:prstGeom prst="rect">
            <a:avLst/>
          </a:prstGeom>
          <a:solidFill>
            <a:srgbClr val="CCCCFF"/>
          </a:solidFill>
          <a:ln w="41275">
            <a:solidFill>
              <a:srgbClr val="00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11 кл</a:t>
            </a:r>
          </a:p>
        </p:txBody>
      </p:sp>
      <p:sp>
        <p:nvSpPr>
          <p:cNvPr id="20493" name="Text Box 47"/>
          <p:cNvSpPr txBox="1">
            <a:spLocks noChangeArrowheads="1"/>
          </p:cNvSpPr>
          <p:nvPr/>
        </p:nvSpPr>
        <p:spPr bwMode="auto">
          <a:xfrm>
            <a:off x="2555875" y="5661025"/>
            <a:ext cx="720725" cy="377825"/>
          </a:xfrm>
          <a:prstGeom prst="rect">
            <a:avLst/>
          </a:prstGeom>
          <a:solidFill>
            <a:srgbClr val="CCCCFF"/>
          </a:solidFill>
          <a:ln w="41275">
            <a:solidFill>
              <a:srgbClr val="00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11 кл</a:t>
            </a:r>
          </a:p>
        </p:txBody>
      </p:sp>
      <p:sp>
        <p:nvSpPr>
          <p:cNvPr id="20494" name="Text Box 63"/>
          <p:cNvSpPr txBox="1">
            <a:spLocks noChangeArrowheads="1"/>
          </p:cNvSpPr>
          <p:nvPr/>
        </p:nvSpPr>
        <p:spPr bwMode="auto">
          <a:xfrm>
            <a:off x="4500563" y="5229225"/>
            <a:ext cx="503237" cy="374650"/>
          </a:xfrm>
          <a:prstGeom prst="rect">
            <a:avLst/>
          </a:prstGeom>
          <a:solidFill>
            <a:srgbClr val="CCFFCC">
              <a:alpha val="74901"/>
            </a:srgbClr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Ж</a:t>
            </a:r>
          </a:p>
        </p:txBody>
      </p:sp>
      <p:sp>
        <p:nvSpPr>
          <p:cNvPr id="20495" name="Text Box 68"/>
          <p:cNvSpPr txBox="1">
            <a:spLocks noChangeArrowheads="1"/>
          </p:cNvSpPr>
          <p:nvPr/>
        </p:nvSpPr>
        <p:spPr bwMode="auto">
          <a:xfrm>
            <a:off x="5580063" y="5157788"/>
            <a:ext cx="503237" cy="374650"/>
          </a:xfrm>
          <a:prstGeom prst="rect">
            <a:avLst/>
          </a:prstGeom>
          <a:solidFill>
            <a:srgbClr val="CCFFCC">
              <a:alpha val="74117"/>
            </a:srgbClr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М</a:t>
            </a:r>
          </a:p>
        </p:txBody>
      </p:sp>
      <p:sp>
        <p:nvSpPr>
          <p:cNvPr id="20496" name="Text Box 69"/>
          <p:cNvSpPr txBox="1">
            <a:spLocks noChangeArrowheads="1"/>
          </p:cNvSpPr>
          <p:nvPr/>
        </p:nvSpPr>
        <p:spPr bwMode="auto">
          <a:xfrm>
            <a:off x="5724525" y="5300663"/>
            <a:ext cx="503238" cy="374650"/>
          </a:xfrm>
          <a:prstGeom prst="rect">
            <a:avLst/>
          </a:prstGeom>
          <a:solidFill>
            <a:srgbClr val="CCFFCC">
              <a:alpha val="74117"/>
            </a:srgbClr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М</a:t>
            </a:r>
          </a:p>
        </p:txBody>
      </p:sp>
      <p:sp>
        <p:nvSpPr>
          <p:cNvPr id="20497" name="Text Box 70"/>
          <p:cNvSpPr txBox="1">
            <a:spLocks noChangeArrowheads="1"/>
          </p:cNvSpPr>
          <p:nvPr/>
        </p:nvSpPr>
        <p:spPr bwMode="auto">
          <a:xfrm>
            <a:off x="755650" y="2852738"/>
            <a:ext cx="792163" cy="598487"/>
          </a:xfrm>
          <a:prstGeom prst="rect">
            <a:avLst/>
          </a:prstGeom>
          <a:solidFill>
            <a:srgbClr val="CCFFFF"/>
          </a:solidFill>
          <a:ln w="41275" cmpd="dbl">
            <a:solidFill>
              <a:srgbClr val="0033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До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16 лет</a:t>
            </a:r>
          </a:p>
        </p:txBody>
      </p:sp>
      <p:sp>
        <p:nvSpPr>
          <p:cNvPr id="152647" name="Text Box 71"/>
          <p:cNvSpPr txBox="1">
            <a:spLocks noChangeArrowheads="1"/>
          </p:cNvSpPr>
          <p:nvPr/>
        </p:nvSpPr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  <a:defRPr/>
            </a:pPr>
            <a:r>
              <a:rPr lang="ru-RU" sz="2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Иерархической системы классификации для информационного объекта «ГОУСПО Колледж связи № 54"</a:t>
            </a:r>
          </a:p>
        </p:txBody>
      </p:sp>
      <p:sp>
        <p:nvSpPr>
          <p:cNvPr id="20499" name="Text Box 45"/>
          <p:cNvSpPr txBox="1">
            <a:spLocks noChangeArrowheads="1"/>
          </p:cNvSpPr>
          <p:nvPr/>
        </p:nvSpPr>
        <p:spPr bwMode="auto">
          <a:xfrm>
            <a:off x="2771775" y="5876925"/>
            <a:ext cx="720725" cy="377825"/>
          </a:xfrm>
          <a:prstGeom prst="rect">
            <a:avLst/>
          </a:prstGeom>
          <a:solidFill>
            <a:srgbClr val="CCCCFF"/>
          </a:solidFill>
          <a:ln w="41275">
            <a:solidFill>
              <a:srgbClr val="00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11 кл</a:t>
            </a:r>
          </a:p>
        </p:txBody>
      </p:sp>
      <p:sp>
        <p:nvSpPr>
          <p:cNvPr id="20500" name="Text Box 44"/>
          <p:cNvSpPr txBox="1">
            <a:spLocks noChangeArrowheads="1"/>
          </p:cNvSpPr>
          <p:nvPr/>
        </p:nvSpPr>
        <p:spPr bwMode="auto">
          <a:xfrm>
            <a:off x="3059113" y="6092825"/>
            <a:ext cx="719137" cy="377825"/>
          </a:xfrm>
          <a:prstGeom prst="rect">
            <a:avLst/>
          </a:prstGeom>
          <a:solidFill>
            <a:srgbClr val="CCCCFF"/>
          </a:solidFill>
          <a:ln w="41275">
            <a:solidFill>
              <a:srgbClr val="00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11 кл</a:t>
            </a:r>
          </a:p>
        </p:txBody>
      </p:sp>
      <p:sp>
        <p:nvSpPr>
          <p:cNvPr id="20501" name="Text Box 40"/>
          <p:cNvSpPr txBox="1">
            <a:spLocks noChangeArrowheads="1"/>
          </p:cNvSpPr>
          <p:nvPr/>
        </p:nvSpPr>
        <p:spPr bwMode="auto">
          <a:xfrm>
            <a:off x="1403350" y="5805488"/>
            <a:ext cx="647700" cy="377825"/>
          </a:xfrm>
          <a:prstGeom prst="rect">
            <a:avLst/>
          </a:prstGeom>
          <a:solidFill>
            <a:srgbClr val="CCCCFF"/>
          </a:solidFill>
          <a:ln w="41275">
            <a:solidFill>
              <a:srgbClr val="3333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9 кл</a:t>
            </a:r>
          </a:p>
        </p:txBody>
      </p:sp>
      <p:sp>
        <p:nvSpPr>
          <p:cNvPr id="20502" name="Text Box 41"/>
          <p:cNvSpPr txBox="1">
            <a:spLocks noChangeArrowheads="1"/>
          </p:cNvSpPr>
          <p:nvPr/>
        </p:nvSpPr>
        <p:spPr bwMode="auto">
          <a:xfrm>
            <a:off x="1692275" y="6092825"/>
            <a:ext cx="647700" cy="377825"/>
          </a:xfrm>
          <a:prstGeom prst="rect">
            <a:avLst/>
          </a:prstGeom>
          <a:solidFill>
            <a:srgbClr val="CCCCFF"/>
          </a:solidFill>
          <a:ln w="41275">
            <a:solidFill>
              <a:srgbClr val="3333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9 кл</a:t>
            </a:r>
          </a:p>
        </p:txBody>
      </p:sp>
      <p:sp>
        <p:nvSpPr>
          <p:cNvPr id="20503" name="Text Box 28"/>
          <p:cNvSpPr txBox="1">
            <a:spLocks noChangeArrowheads="1"/>
          </p:cNvSpPr>
          <p:nvPr/>
        </p:nvSpPr>
        <p:spPr bwMode="auto">
          <a:xfrm>
            <a:off x="4643438" y="5445125"/>
            <a:ext cx="503237" cy="374650"/>
          </a:xfrm>
          <a:prstGeom prst="rect">
            <a:avLst/>
          </a:prstGeom>
          <a:solidFill>
            <a:srgbClr val="CCFFCC">
              <a:alpha val="74901"/>
            </a:srgbClr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Ж</a:t>
            </a:r>
          </a:p>
        </p:txBody>
      </p:sp>
      <p:sp>
        <p:nvSpPr>
          <p:cNvPr id="20504" name="Text Box 61"/>
          <p:cNvSpPr txBox="1">
            <a:spLocks noChangeArrowheads="1"/>
          </p:cNvSpPr>
          <p:nvPr/>
        </p:nvSpPr>
        <p:spPr bwMode="auto">
          <a:xfrm>
            <a:off x="4859338" y="5589588"/>
            <a:ext cx="503237" cy="374650"/>
          </a:xfrm>
          <a:prstGeom prst="rect">
            <a:avLst/>
          </a:prstGeom>
          <a:solidFill>
            <a:srgbClr val="CCFFCC">
              <a:alpha val="74901"/>
            </a:srgbClr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Ж</a:t>
            </a:r>
          </a:p>
        </p:txBody>
      </p:sp>
      <p:sp>
        <p:nvSpPr>
          <p:cNvPr id="20505" name="Text Box 60"/>
          <p:cNvSpPr txBox="1">
            <a:spLocks noChangeArrowheads="1"/>
          </p:cNvSpPr>
          <p:nvPr/>
        </p:nvSpPr>
        <p:spPr bwMode="auto">
          <a:xfrm>
            <a:off x="5076825" y="5732463"/>
            <a:ext cx="503238" cy="374650"/>
          </a:xfrm>
          <a:prstGeom prst="rect">
            <a:avLst/>
          </a:prstGeom>
          <a:solidFill>
            <a:srgbClr val="CCFFCC">
              <a:alpha val="74901"/>
            </a:srgbClr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Ж</a:t>
            </a:r>
          </a:p>
        </p:txBody>
      </p:sp>
      <p:sp>
        <p:nvSpPr>
          <p:cNvPr id="20506" name="Text Box 62"/>
          <p:cNvSpPr txBox="1">
            <a:spLocks noChangeArrowheads="1"/>
          </p:cNvSpPr>
          <p:nvPr/>
        </p:nvSpPr>
        <p:spPr bwMode="auto">
          <a:xfrm>
            <a:off x="5292725" y="5876925"/>
            <a:ext cx="503238" cy="374650"/>
          </a:xfrm>
          <a:prstGeom prst="rect">
            <a:avLst/>
          </a:prstGeom>
          <a:solidFill>
            <a:srgbClr val="CCFFCC">
              <a:alpha val="74901"/>
            </a:srgbClr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Ж</a:t>
            </a:r>
          </a:p>
        </p:txBody>
      </p:sp>
      <p:sp>
        <p:nvSpPr>
          <p:cNvPr id="20507" name="Text Box 64"/>
          <p:cNvSpPr txBox="1">
            <a:spLocks noChangeArrowheads="1"/>
          </p:cNvSpPr>
          <p:nvPr/>
        </p:nvSpPr>
        <p:spPr bwMode="auto">
          <a:xfrm>
            <a:off x="5435600" y="6021388"/>
            <a:ext cx="503238" cy="374650"/>
          </a:xfrm>
          <a:prstGeom prst="rect">
            <a:avLst/>
          </a:prstGeom>
          <a:solidFill>
            <a:srgbClr val="CCFFCC">
              <a:alpha val="74901"/>
            </a:srgbClr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Ж</a:t>
            </a:r>
          </a:p>
        </p:txBody>
      </p:sp>
      <p:sp>
        <p:nvSpPr>
          <p:cNvPr id="20508" name="Text Box 19"/>
          <p:cNvSpPr txBox="1">
            <a:spLocks noChangeArrowheads="1"/>
          </p:cNvSpPr>
          <p:nvPr/>
        </p:nvSpPr>
        <p:spPr bwMode="auto">
          <a:xfrm>
            <a:off x="5940425" y="5445125"/>
            <a:ext cx="503238" cy="374650"/>
          </a:xfrm>
          <a:prstGeom prst="rect">
            <a:avLst/>
          </a:prstGeom>
          <a:solidFill>
            <a:srgbClr val="CCFFCC">
              <a:alpha val="74117"/>
            </a:srgbClr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М</a:t>
            </a:r>
          </a:p>
        </p:txBody>
      </p:sp>
      <p:sp>
        <p:nvSpPr>
          <p:cNvPr id="20509" name="Text Box 65"/>
          <p:cNvSpPr txBox="1">
            <a:spLocks noChangeArrowheads="1"/>
          </p:cNvSpPr>
          <p:nvPr/>
        </p:nvSpPr>
        <p:spPr bwMode="auto">
          <a:xfrm>
            <a:off x="6156325" y="5589588"/>
            <a:ext cx="503238" cy="374650"/>
          </a:xfrm>
          <a:prstGeom prst="rect">
            <a:avLst/>
          </a:prstGeom>
          <a:solidFill>
            <a:srgbClr val="CCFFCC">
              <a:alpha val="74117"/>
            </a:srgbClr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М</a:t>
            </a:r>
          </a:p>
        </p:txBody>
      </p:sp>
      <p:sp>
        <p:nvSpPr>
          <p:cNvPr id="20510" name="Text Box 66"/>
          <p:cNvSpPr txBox="1">
            <a:spLocks noChangeArrowheads="1"/>
          </p:cNvSpPr>
          <p:nvPr/>
        </p:nvSpPr>
        <p:spPr bwMode="auto">
          <a:xfrm>
            <a:off x="6372225" y="5732463"/>
            <a:ext cx="503238" cy="374650"/>
          </a:xfrm>
          <a:prstGeom prst="rect">
            <a:avLst/>
          </a:prstGeom>
          <a:solidFill>
            <a:srgbClr val="CCFFCC">
              <a:alpha val="74117"/>
            </a:srgbClr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М</a:t>
            </a:r>
          </a:p>
        </p:txBody>
      </p:sp>
      <p:sp>
        <p:nvSpPr>
          <p:cNvPr id="20511" name="Text Box 67"/>
          <p:cNvSpPr txBox="1">
            <a:spLocks noChangeArrowheads="1"/>
          </p:cNvSpPr>
          <p:nvPr/>
        </p:nvSpPr>
        <p:spPr bwMode="auto">
          <a:xfrm>
            <a:off x="6516688" y="5949950"/>
            <a:ext cx="503237" cy="374650"/>
          </a:xfrm>
          <a:prstGeom prst="rect">
            <a:avLst/>
          </a:prstGeom>
          <a:solidFill>
            <a:srgbClr val="CCFFCC">
              <a:alpha val="74117"/>
            </a:srgbClr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М</a:t>
            </a:r>
          </a:p>
        </p:txBody>
      </p:sp>
      <p:sp>
        <p:nvSpPr>
          <p:cNvPr id="20512" name="Text Box 39"/>
          <p:cNvSpPr txBox="1">
            <a:spLocks noChangeArrowheads="1"/>
          </p:cNvSpPr>
          <p:nvPr/>
        </p:nvSpPr>
        <p:spPr bwMode="auto">
          <a:xfrm>
            <a:off x="1979613" y="6237288"/>
            <a:ext cx="647700" cy="377825"/>
          </a:xfrm>
          <a:prstGeom prst="rect">
            <a:avLst/>
          </a:prstGeom>
          <a:solidFill>
            <a:srgbClr val="CCCCFF"/>
          </a:solidFill>
          <a:ln w="41275">
            <a:solidFill>
              <a:srgbClr val="3333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9 кл</a:t>
            </a:r>
          </a:p>
        </p:txBody>
      </p:sp>
      <p:sp>
        <p:nvSpPr>
          <p:cNvPr id="20513" name="Text Box 43"/>
          <p:cNvSpPr txBox="1">
            <a:spLocks noChangeArrowheads="1"/>
          </p:cNvSpPr>
          <p:nvPr/>
        </p:nvSpPr>
        <p:spPr bwMode="auto">
          <a:xfrm>
            <a:off x="3348038" y="6237288"/>
            <a:ext cx="719137" cy="377825"/>
          </a:xfrm>
          <a:prstGeom prst="rect">
            <a:avLst/>
          </a:prstGeom>
          <a:solidFill>
            <a:srgbClr val="CCCCFF"/>
          </a:solidFill>
          <a:ln w="41275">
            <a:solidFill>
              <a:srgbClr val="00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11кл</a:t>
            </a:r>
          </a:p>
        </p:txBody>
      </p:sp>
      <p:sp>
        <p:nvSpPr>
          <p:cNvPr id="20514" name="Text Box 12"/>
          <p:cNvSpPr txBox="1">
            <a:spLocks noChangeArrowheads="1"/>
          </p:cNvSpPr>
          <p:nvPr/>
        </p:nvSpPr>
        <p:spPr bwMode="auto">
          <a:xfrm>
            <a:off x="2124075" y="2852738"/>
            <a:ext cx="863600" cy="598487"/>
          </a:xfrm>
          <a:prstGeom prst="rect">
            <a:avLst/>
          </a:prstGeom>
          <a:solidFill>
            <a:srgbClr val="CCFFFF"/>
          </a:solidFill>
          <a:ln w="41275" cmpd="dbl">
            <a:solidFill>
              <a:srgbClr val="0033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16 –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18 лет</a:t>
            </a:r>
          </a:p>
        </p:txBody>
      </p:sp>
      <p:sp>
        <p:nvSpPr>
          <p:cNvPr id="20515" name="Text Box 11"/>
          <p:cNvSpPr txBox="1">
            <a:spLocks noChangeArrowheads="1"/>
          </p:cNvSpPr>
          <p:nvPr/>
        </p:nvSpPr>
        <p:spPr bwMode="auto">
          <a:xfrm>
            <a:off x="5148263" y="2781300"/>
            <a:ext cx="865187" cy="598488"/>
          </a:xfrm>
          <a:prstGeom prst="rect">
            <a:avLst/>
          </a:prstGeom>
          <a:solidFill>
            <a:srgbClr val="CCFFFF"/>
          </a:solidFill>
          <a:ln w="41275" cmpd="dbl">
            <a:solidFill>
              <a:srgbClr val="0033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До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16 лет</a:t>
            </a:r>
          </a:p>
        </p:txBody>
      </p:sp>
      <p:sp>
        <p:nvSpPr>
          <p:cNvPr id="20516" name="Text Box 15"/>
          <p:cNvSpPr txBox="1">
            <a:spLocks noChangeArrowheads="1"/>
          </p:cNvSpPr>
          <p:nvPr/>
        </p:nvSpPr>
        <p:spPr bwMode="auto">
          <a:xfrm>
            <a:off x="6443663" y="2781300"/>
            <a:ext cx="792162" cy="598488"/>
          </a:xfrm>
          <a:prstGeom prst="rect">
            <a:avLst/>
          </a:prstGeom>
          <a:solidFill>
            <a:srgbClr val="CCFFFF"/>
          </a:solidFill>
          <a:ln w="41275" cmpd="dbl">
            <a:solidFill>
              <a:srgbClr val="0033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16 –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18 лет</a:t>
            </a:r>
          </a:p>
        </p:txBody>
      </p:sp>
    </p:spTree>
  </p:cSld>
  <p:clrMapOvr>
    <a:masterClrMapping/>
  </p:clrMapOvr>
  <p:transition advTm="34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2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2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2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100"/>
                            </p:stCondLst>
                            <p:childTnLst>
                              <p:par>
                                <p:cTn id="3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7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7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700"/>
                            </p:stCondLst>
                            <p:childTnLst>
                              <p:par>
                                <p:cTn id="5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700"/>
                            </p:stCondLst>
                            <p:childTnLst>
                              <p:par>
                                <p:cTn id="6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700"/>
                            </p:stCondLst>
                            <p:childTnLst>
                              <p:par>
                                <p:cTn id="6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700"/>
                            </p:stCondLst>
                            <p:childTnLst>
                              <p:par>
                                <p:cTn id="7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 animBg="1"/>
      <p:bldP spid="20486" grpId="0" animBg="1"/>
      <p:bldP spid="20487" grpId="0" animBg="1"/>
      <p:bldP spid="20488" grpId="0" animBg="1"/>
      <p:bldP spid="20497" grpId="0" animBg="1"/>
      <p:bldP spid="152647" grpId="0"/>
      <p:bldP spid="20514" grpId="0" animBg="1"/>
      <p:bldP spid="20515" grpId="0" animBg="1"/>
      <p:bldP spid="205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6613"/>
            <a:ext cx="91440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b="1" smtClean="0">
                <a:latin typeface="Times New Roman" pitchFamily="18" charset="0"/>
              </a:rPr>
              <a:t>    </a:t>
            </a:r>
            <a:r>
              <a:rPr lang="ru-RU" sz="2400" b="1" smtClean="0">
                <a:latin typeface="Times New Roman" pitchFamily="18" charset="0"/>
              </a:rPr>
              <a:t>Сгруппируем и представим в виде таблицы все классификационные признаки по фасетам информационного объекта «ГОУСПО Колледж связи № 54":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>
                <a:latin typeface="Times New Roman" pitchFamily="18" charset="0"/>
              </a:rPr>
              <a:t>фасет </a:t>
            </a:r>
            <a:r>
              <a:rPr lang="ru-RU" sz="2400" b="1" i="1" smtClean="0">
                <a:latin typeface="Times New Roman" pitchFamily="18" charset="0"/>
              </a:rPr>
              <a:t>форма обучения</a:t>
            </a:r>
            <a:r>
              <a:rPr lang="ru-RU" sz="2400" b="1" smtClean="0">
                <a:latin typeface="Times New Roman" pitchFamily="18" charset="0"/>
              </a:rPr>
              <a:t> с двумя названиями факультетов;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>
                <a:latin typeface="Times New Roman" pitchFamily="18" charset="0"/>
              </a:rPr>
              <a:t>фасет </a:t>
            </a:r>
            <a:r>
              <a:rPr lang="ru-RU" sz="2400" b="1" i="1" smtClean="0">
                <a:latin typeface="Times New Roman" pitchFamily="18" charset="0"/>
              </a:rPr>
              <a:t>возраст</a:t>
            </a:r>
            <a:r>
              <a:rPr lang="ru-RU" sz="2400" b="1" smtClean="0">
                <a:latin typeface="Times New Roman" pitchFamily="18" charset="0"/>
              </a:rPr>
              <a:t> с тремя возрастными группами;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>
                <a:latin typeface="Times New Roman" pitchFamily="18" charset="0"/>
              </a:rPr>
              <a:t>фасет </a:t>
            </a:r>
            <a:r>
              <a:rPr lang="ru-RU" sz="2400" b="1" i="1" smtClean="0">
                <a:latin typeface="Times New Roman" pitchFamily="18" charset="0"/>
              </a:rPr>
              <a:t>пол </a:t>
            </a:r>
            <a:r>
              <a:rPr lang="ru-RU" sz="2400" b="1" smtClean="0">
                <a:latin typeface="Times New Roman" pitchFamily="18" charset="0"/>
              </a:rPr>
              <a:t>с двумя градациями;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>
                <a:latin typeface="Times New Roman" pitchFamily="18" charset="0"/>
              </a:rPr>
              <a:t>фасет </a:t>
            </a:r>
            <a:r>
              <a:rPr lang="ru-RU" sz="2400" b="1" i="1" smtClean="0">
                <a:latin typeface="Times New Roman" pitchFamily="18" charset="0"/>
              </a:rPr>
              <a:t>образование при поступлении в колледж на СПО с</a:t>
            </a:r>
            <a:r>
              <a:rPr lang="ru-RU" sz="2400" b="1" smtClean="0">
                <a:latin typeface="Times New Roman" pitchFamily="18" charset="0"/>
              </a:rPr>
              <a:t> двумя градациями.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 advTm="86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latin typeface="Times New Roman" pitchFamily="18" charset="0"/>
              </a:rPr>
              <a:t>Ф</a:t>
            </a:r>
            <a:r>
              <a:rPr lang="ru-RU" sz="2800" b="1" smtClean="0">
                <a:latin typeface="Times New Roman" pitchFamily="18" charset="0"/>
              </a:rPr>
              <a:t>асетная система классификации для информационного объекта «ГОУ СПО Колледж связи № 54"</a:t>
            </a:r>
          </a:p>
        </p:txBody>
      </p:sp>
      <p:graphicFrame>
        <p:nvGraphicFramePr>
          <p:cNvPr id="156728" name="Group 56"/>
          <p:cNvGraphicFramePr>
            <a:graphicFrameLocks noGrp="1"/>
          </p:cNvGraphicFramePr>
          <p:nvPr>
            <p:ph type="tbl" idx="1"/>
          </p:nvPr>
        </p:nvGraphicFramePr>
        <p:xfrm>
          <a:off x="684213" y="2060575"/>
          <a:ext cx="8229600" cy="3945255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1501775"/>
                <a:gridCol w="2613025"/>
              </a:tblGrid>
              <a:tr h="936625">
                <a:tc>
                  <a:txBody>
                    <a:bodyPr/>
                    <a:lstStyle/>
                    <a:p>
                      <a:pPr marL="182563" marR="0" lvl="0" indent="2587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Форма обучения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65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Возраст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65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Пол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Образование     до поступления в колледж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325">
                <a:tc>
                  <a:txBody>
                    <a:bodyPr/>
                    <a:lstStyle/>
                    <a:p>
                      <a:pPr marL="0" marR="0" lvl="0" indent="441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НПО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До 16 лет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254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9 классов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325">
                <a:tc>
                  <a:txBody>
                    <a:bodyPr/>
                    <a:lstStyle/>
                    <a:p>
                      <a:pPr marL="0" marR="0" lvl="0" indent="441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СПО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 – 18 лет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254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ж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11 классов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1325" marR="0" lvl="0" indent="-441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Свыше 18 лет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6727" name="Text Box 55"/>
          <p:cNvSpPr txBox="1">
            <a:spLocks noChangeArrowheads="1"/>
          </p:cNvSpPr>
          <p:nvPr/>
        </p:nvSpPr>
        <p:spPr bwMode="auto">
          <a:xfrm>
            <a:off x="2916238" y="6092825"/>
            <a:ext cx="4608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Иванов = Ф</a:t>
            </a:r>
            <a:r>
              <a:rPr lang="ru-RU" sz="1600" b="1">
                <a:latin typeface="Times New Roman" pitchFamily="18" charset="0"/>
              </a:rPr>
              <a:t>12</a:t>
            </a:r>
            <a:r>
              <a:rPr lang="ru-RU" sz="2400" b="1">
                <a:latin typeface="Times New Roman" pitchFamily="18" charset="0"/>
              </a:rPr>
              <a:t>Ф</a:t>
            </a:r>
            <a:r>
              <a:rPr lang="ru-RU" sz="1600" b="1">
                <a:latin typeface="Times New Roman" pitchFamily="18" charset="0"/>
              </a:rPr>
              <a:t>23</a:t>
            </a:r>
            <a:r>
              <a:rPr lang="ru-RU" sz="2400" b="1">
                <a:latin typeface="Times New Roman" pitchFamily="18" charset="0"/>
              </a:rPr>
              <a:t>Ф</a:t>
            </a:r>
            <a:r>
              <a:rPr lang="ru-RU" sz="1600" b="1">
                <a:latin typeface="Times New Roman" pitchFamily="18" charset="0"/>
              </a:rPr>
              <a:t>31</a:t>
            </a:r>
            <a:r>
              <a:rPr lang="ru-RU" sz="2400" b="1">
                <a:latin typeface="Times New Roman" pitchFamily="18" charset="0"/>
              </a:rPr>
              <a:t>Ф</a:t>
            </a:r>
            <a:r>
              <a:rPr lang="ru-RU" sz="1600" b="1">
                <a:latin typeface="Times New Roman" pitchFamily="18" charset="0"/>
              </a:rPr>
              <a:t>42</a:t>
            </a:r>
          </a:p>
        </p:txBody>
      </p:sp>
      <p:sp>
        <p:nvSpPr>
          <p:cNvPr id="156729" name="Text Box 57"/>
          <p:cNvSpPr txBox="1">
            <a:spLocks noChangeArrowheads="1"/>
          </p:cNvSpPr>
          <p:nvPr/>
        </p:nvSpPr>
        <p:spPr bwMode="auto">
          <a:xfrm>
            <a:off x="1331913" y="1628775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CC00"/>
                </a:solidFill>
                <a:latin typeface="Times New Roman" pitchFamily="18" charset="0"/>
              </a:rPr>
              <a:t>Ф1</a:t>
            </a:r>
          </a:p>
        </p:txBody>
      </p:sp>
      <p:sp>
        <p:nvSpPr>
          <p:cNvPr id="156730" name="Text Box 58"/>
          <p:cNvSpPr txBox="1">
            <a:spLocks noChangeArrowheads="1"/>
          </p:cNvSpPr>
          <p:nvPr/>
        </p:nvSpPr>
        <p:spPr bwMode="auto">
          <a:xfrm>
            <a:off x="3419475" y="1628775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CC00"/>
                </a:solidFill>
                <a:latin typeface="Times New Roman" pitchFamily="18" charset="0"/>
              </a:rPr>
              <a:t>Ф2</a:t>
            </a:r>
          </a:p>
        </p:txBody>
      </p:sp>
      <p:sp>
        <p:nvSpPr>
          <p:cNvPr id="156731" name="Text Box 59"/>
          <p:cNvSpPr txBox="1">
            <a:spLocks noChangeArrowheads="1"/>
          </p:cNvSpPr>
          <p:nvPr/>
        </p:nvSpPr>
        <p:spPr bwMode="auto">
          <a:xfrm>
            <a:off x="5148263" y="1628775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CC00"/>
                </a:solidFill>
                <a:latin typeface="Times New Roman" pitchFamily="18" charset="0"/>
              </a:rPr>
              <a:t>Ф3</a:t>
            </a:r>
          </a:p>
        </p:txBody>
      </p:sp>
      <p:sp>
        <p:nvSpPr>
          <p:cNvPr id="156732" name="Text Box 60"/>
          <p:cNvSpPr txBox="1">
            <a:spLocks noChangeArrowheads="1"/>
          </p:cNvSpPr>
          <p:nvPr/>
        </p:nvSpPr>
        <p:spPr bwMode="auto">
          <a:xfrm>
            <a:off x="7235825" y="1557338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CC00"/>
                </a:solidFill>
                <a:latin typeface="Times New Roman" pitchFamily="18" charset="0"/>
              </a:rPr>
              <a:t>Ф4</a:t>
            </a:r>
          </a:p>
        </p:txBody>
      </p:sp>
      <p:sp>
        <p:nvSpPr>
          <p:cNvPr id="156733" name="Text Box 61"/>
          <p:cNvSpPr txBox="1">
            <a:spLocks noChangeArrowheads="1"/>
          </p:cNvSpPr>
          <p:nvPr/>
        </p:nvSpPr>
        <p:spPr bwMode="auto">
          <a:xfrm>
            <a:off x="323850" y="328453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CC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56734" name="Text Box 62"/>
          <p:cNvSpPr txBox="1">
            <a:spLocks noChangeArrowheads="1"/>
          </p:cNvSpPr>
          <p:nvPr/>
        </p:nvSpPr>
        <p:spPr bwMode="auto">
          <a:xfrm>
            <a:off x="323850" y="4292600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CC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56735" name="Text Box 63"/>
          <p:cNvSpPr txBox="1">
            <a:spLocks noChangeArrowheads="1"/>
          </p:cNvSpPr>
          <p:nvPr/>
        </p:nvSpPr>
        <p:spPr bwMode="auto">
          <a:xfrm>
            <a:off x="323850" y="5229225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CC00"/>
                </a:solidFill>
                <a:latin typeface="Times New Roman" pitchFamily="18" charset="0"/>
              </a:rPr>
              <a:t>3</a:t>
            </a:r>
          </a:p>
        </p:txBody>
      </p:sp>
    </p:spTree>
  </p:cSld>
  <p:clrMapOvr>
    <a:masterClrMapping/>
  </p:clrMapOvr>
  <p:transition advTm="1707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2000"/>
                                        <p:tgtEl>
                                          <p:spTgt spid="156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6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6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6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6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6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6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6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6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6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6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6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6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6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6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6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6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6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6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6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6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6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0"/>
                            </p:stCondLst>
                            <p:childTnLst>
                              <p:par>
                                <p:cTn id="5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56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56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56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56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 tmFilter="0,0; .5, 1; 1, 1"/>
                                        <p:tgtEl>
                                          <p:spTgt spid="156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/>
      <p:bldP spid="156727" grpId="0"/>
      <p:bldP spid="156729" grpId="0"/>
      <p:bldP spid="156730" grpId="0"/>
      <p:bldP spid="156731" grpId="0"/>
      <p:bldP spid="156732" grpId="0"/>
      <p:bldP spid="156733" grpId="0"/>
      <p:bldP spid="156734" grpId="0"/>
      <p:bldP spid="15673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ChangeArrowheads="1"/>
          </p:cNvSpPr>
          <p:nvPr/>
        </p:nvSpPr>
        <p:spPr bwMode="auto">
          <a:xfrm>
            <a:off x="2339975" y="188913"/>
            <a:ext cx="4535488" cy="1871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2205038"/>
            <a:ext cx="91440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i="1" smtClean="0">
                <a:latin typeface="Times New Roman" pitchFamily="18" charset="0"/>
              </a:rPr>
              <a:t>     </a:t>
            </a:r>
            <a:r>
              <a:rPr lang="ru-RU" sz="2000" b="1" i="1" smtClean="0">
                <a:latin typeface="Times New Roman" pitchFamily="18" charset="0"/>
              </a:rPr>
              <a:t>1. Сложить цифры, стоящие на четных местах:</a:t>
            </a:r>
            <a:br>
              <a:rPr lang="ru-RU" sz="2000" b="1" i="1" smtClean="0">
                <a:latin typeface="Times New Roman" pitchFamily="18" charset="0"/>
              </a:rPr>
            </a:br>
            <a:r>
              <a:rPr lang="ru-RU" sz="2000" b="1" i="1" smtClean="0">
                <a:latin typeface="Times New Roman" pitchFamily="18" charset="0"/>
              </a:rPr>
              <a:t>     0 + 0 + 7 + 2 + 1 + 0 = 10</a:t>
            </a:r>
            <a:br>
              <a:rPr lang="ru-RU" sz="2000" b="1" i="1" smtClean="0">
                <a:latin typeface="Times New Roman" pitchFamily="18" charset="0"/>
              </a:rPr>
            </a:br>
            <a:r>
              <a:rPr lang="ru-RU" sz="1000" b="1" i="1" smtClean="0">
                <a:latin typeface="Times New Roman" pitchFamily="18" charset="0"/>
              </a:rPr>
              <a:t/>
            </a:r>
            <a:br>
              <a:rPr lang="ru-RU" sz="1000" b="1" i="1" smtClean="0">
                <a:latin typeface="Times New Roman" pitchFamily="18" charset="0"/>
              </a:rPr>
            </a:br>
            <a:r>
              <a:rPr lang="ru-RU" sz="2000" b="1" i="1" smtClean="0">
                <a:latin typeface="Times New Roman" pitchFamily="18" charset="0"/>
              </a:rPr>
              <a:t>2. Полученную сумму умножить на 3:</a:t>
            </a:r>
            <a:br>
              <a:rPr lang="ru-RU" sz="2000" b="1" i="1" smtClean="0">
                <a:latin typeface="Times New Roman" pitchFamily="18" charset="0"/>
              </a:rPr>
            </a:br>
            <a:r>
              <a:rPr lang="ru-RU" sz="2000" b="1" i="1" smtClean="0">
                <a:latin typeface="Times New Roman" pitchFamily="18" charset="0"/>
              </a:rPr>
              <a:t>    10 х 3 = 30</a:t>
            </a:r>
            <a:br>
              <a:rPr lang="ru-RU" sz="2000" b="1" i="1" smtClean="0">
                <a:latin typeface="Times New Roman" pitchFamily="18" charset="0"/>
              </a:rPr>
            </a:br>
            <a:r>
              <a:rPr lang="ru-RU" sz="1000" b="1" i="1" smtClean="0">
                <a:latin typeface="Times New Roman" pitchFamily="18" charset="0"/>
              </a:rPr>
              <a:t/>
            </a:r>
            <a:br>
              <a:rPr lang="ru-RU" sz="1000" b="1" i="1" smtClean="0">
                <a:latin typeface="Times New Roman" pitchFamily="18" charset="0"/>
              </a:rPr>
            </a:br>
            <a:r>
              <a:rPr lang="ru-RU" sz="2000" b="1" i="1" smtClean="0">
                <a:latin typeface="Times New Roman" pitchFamily="18" charset="0"/>
              </a:rPr>
              <a:t>3. Сложить цифры, стоящие на нечетных местах, кроме контрольной цифры:</a:t>
            </a:r>
            <a:br>
              <a:rPr lang="ru-RU" sz="2000" b="1" i="1" smtClean="0">
                <a:latin typeface="Times New Roman" pitchFamily="18" charset="0"/>
              </a:rPr>
            </a:br>
            <a:r>
              <a:rPr lang="ru-RU" sz="2000" b="1" i="1" smtClean="0">
                <a:latin typeface="Times New Roman" pitchFamily="18" charset="0"/>
              </a:rPr>
              <a:t>    3 + 0 + 3 + 6 + 1 + 2 = 15</a:t>
            </a:r>
            <a:br>
              <a:rPr lang="ru-RU" sz="2000" b="1" i="1" smtClean="0">
                <a:latin typeface="Times New Roman" pitchFamily="18" charset="0"/>
              </a:rPr>
            </a:br>
            <a:r>
              <a:rPr lang="ru-RU" sz="1000" b="1" i="1" smtClean="0">
                <a:latin typeface="Times New Roman" pitchFamily="18" charset="0"/>
              </a:rPr>
              <a:t/>
            </a:r>
            <a:br>
              <a:rPr lang="ru-RU" sz="1000" b="1" i="1" smtClean="0">
                <a:latin typeface="Times New Roman" pitchFamily="18" charset="0"/>
              </a:rPr>
            </a:br>
            <a:r>
              <a:rPr lang="ru-RU" sz="2000" b="1" i="1" smtClean="0">
                <a:latin typeface="Times New Roman" pitchFamily="18" charset="0"/>
              </a:rPr>
              <a:t>4. Сложить полученные в пунктах 2 и 3 цифры:</a:t>
            </a:r>
            <a:br>
              <a:rPr lang="ru-RU" sz="2000" b="1" i="1" smtClean="0">
                <a:latin typeface="Times New Roman" pitchFamily="18" charset="0"/>
              </a:rPr>
            </a:br>
            <a:r>
              <a:rPr lang="ru-RU" sz="2000" b="1" i="1" smtClean="0">
                <a:latin typeface="Times New Roman" pitchFamily="18" charset="0"/>
              </a:rPr>
              <a:t>    30 + 15 = 45</a:t>
            </a:r>
            <a:br>
              <a:rPr lang="ru-RU" sz="2000" b="1" i="1" smtClean="0">
                <a:latin typeface="Times New Roman" pitchFamily="18" charset="0"/>
              </a:rPr>
            </a:br>
            <a:r>
              <a:rPr lang="ru-RU" sz="1000" b="1" i="1" smtClean="0">
                <a:latin typeface="Times New Roman" pitchFamily="18" charset="0"/>
              </a:rPr>
              <a:t/>
            </a:r>
            <a:br>
              <a:rPr lang="ru-RU" sz="1000" b="1" i="1" smtClean="0">
                <a:latin typeface="Times New Roman" pitchFamily="18" charset="0"/>
              </a:rPr>
            </a:br>
            <a:r>
              <a:rPr lang="ru-RU" sz="2000" b="1" i="1" smtClean="0">
                <a:latin typeface="Times New Roman" pitchFamily="18" charset="0"/>
              </a:rPr>
              <a:t>5. Отбросить десятки:</a:t>
            </a:r>
            <a:br>
              <a:rPr lang="ru-RU" sz="2000" b="1" i="1" smtClean="0">
                <a:latin typeface="Times New Roman" pitchFamily="18" charset="0"/>
              </a:rPr>
            </a:br>
            <a:r>
              <a:rPr lang="ru-RU" sz="2000" b="1" i="1" smtClean="0">
                <a:latin typeface="Times New Roman" pitchFamily="18" charset="0"/>
              </a:rPr>
              <a:t>    от 45 - получаем 5</a:t>
            </a:r>
            <a:r>
              <a:rPr lang="ru-RU" sz="2400" b="1" i="1" smtClean="0">
                <a:latin typeface="Times New Roman" pitchFamily="18" charset="0"/>
              </a:rPr>
              <a:t> </a:t>
            </a:r>
            <a:br>
              <a:rPr lang="ru-RU" sz="2400" b="1" i="1" smtClean="0">
                <a:latin typeface="Times New Roman" pitchFamily="18" charset="0"/>
              </a:rPr>
            </a:br>
            <a:r>
              <a:rPr lang="ru-RU" sz="1000" b="1" i="1" smtClean="0">
                <a:latin typeface="Times New Roman" pitchFamily="18" charset="0"/>
              </a:rPr>
              <a:t/>
            </a:r>
            <a:br>
              <a:rPr lang="ru-RU" sz="1000" b="1" i="1" smtClean="0">
                <a:latin typeface="Times New Roman" pitchFamily="18" charset="0"/>
              </a:rPr>
            </a:br>
            <a:r>
              <a:rPr lang="ru-RU" sz="2000" b="1" i="1" smtClean="0">
                <a:latin typeface="Times New Roman" pitchFamily="18" charset="0"/>
              </a:rPr>
              <a:t>6. Из числа 10 вычесть полученную в пункте 5 цифру:</a:t>
            </a:r>
            <a:br>
              <a:rPr lang="ru-RU" sz="2000" b="1" i="1" smtClean="0">
                <a:latin typeface="Times New Roman" pitchFamily="18" charset="0"/>
              </a:rPr>
            </a:br>
            <a:r>
              <a:rPr lang="ru-RU" sz="2000" b="1" i="1" smtClean="0">
                <a:latin typeface="Times New Roman" pitchFamily="18" charset="0"/>
              </a:rPr>
              <a:t>    10 - 5 = 5</a:t>
            </a:r>
            <a:r>
              <a:rPr lang="ru-RU" sz="2400" b="1" i="1" smtClean="0">
                <a:latin typeface="Times New Roman" pitchFamily="18" charset="0"/>
              </a:rPr>
              <a:t> </a:t>
            </a:r>
            <a:br>
              <a:rPr lang="ru-RU" sz="2400" b="1" i="1" smtClean="0">
                <a:latin typeface="Times New Roman" pitchFamily="18" charset="0"/>
              </a:rPr>
            </a:br>
            <a:r>
              <a:rPr lang="ru-RU" sz="2400" smtClean="0">
                <a:solidFill>
                  <a:srgbClr val="FF0000"/>
                </a:solidFill>
                <a:latin typeface="Times New Roman" pitchFamily="18" charset="0"/>
              </a:rPr>
              <a:t>Полученная цифра должна совпадать с контрольной цифрой штрих-кода, что говорит о подлинности товара </a:t>
            </a:r>
          </a:p>
        </p:txBody>
      </p:sp>
      <p:pic>
        <p:nvPicPr>
          <p:cNvPr id="28676" name="Picture 7" descr="strihcode"/>
          <p:cNvPicPr>
            <a:picLocks noChangeAspect="1" noChangeArrowheads="1"/>
          </p:cNvPicPr>
          <p:nvPr/>
        </p:nvPicPr>
        <p:blipFill>
          <a:blip r:embed="rId2" cstate="print"/>
          <a:srcRect b="25780"/>
          <a:stretch>
            <a:fillRect/>
          </a:stretch>
        </p:blipFill>
        <p:spPr bwMode="auto">
          <a:xfrm>
            <a:off x="2700338" y="333375"/>
            <a:ext cx="3744912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391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latin typeface="Times New Roman" pitchFamily="18" charset="0"/>
              </a:rPr>
              <a:t>Вопросы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3" y="980728"/>
            <a:ext cx="8964488" cy="4530725"/>
          </a:xfrm>
        </p:spPr>
        <p:txBody>
          <a:bodyPr/>
          <a:lstStyle/>
          <a:p>
            <a:pPr marL="450850" indent="-450850" eaLnBrk="1" hangingPunct="1">
              <a:buNone/>
              <a:defRPr/>
            </a:pPr>
            <a:r>
              <a:rPr lang="ru-RU" sz="2400" dirty="0" smtClean="0"/>
              <a:t>1. </a:t>
            </a:r>
            <a:r>
              <a:rPr lang="ru-RU" sz="2400" b="1" dirty="0" smtClean="0">
                <a:latin typeface="Times New Roman" pitchFamily="18" charset="0"/>
              </a:rPr>
              <a:t>Дайте определение понятия – классификатор</a:t>
            </a:r>
          </a:p>
          <a:p>
            <a:pPr eaLnBrk="1" hangingPunct="1"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2. Назовите методы классификации</a:t>
            </a:r>
          </a:p>
          <a:p>
            <a:pPr eaLnBrk="1" hangingPunct="1"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3. Перечислите преимущества и недостатки каждого метода классификации</a:t>
            </a:r>
          </a:p>
          <a:p>
            <a:pPr eaLnBrk="1" hangingPunct="1"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4. Назовите методы кодирования</a:t>
            </a:r>
          </a:p>
          <a:p>
            <a:pPr eaLnBrk="1" hangingPunct="1"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Какая информация содержится в товарном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штрихкоде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6. Какой ряд в товарном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штрихкоде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предназначен для покупате­ля, а какой для сканера?</a:t>
            </a:r>
          </a:p>
          <a:p>
            <a:pPr eaLnBrk="1" hangingPunct="1"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7. Что в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штрихкодах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стандартизовано?</a:t>
            </a:r>
          </a:p>
          <a:p>
            <a:pPr eaLnBrk="1" hangingPunct="1"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8. В чем заключается суть проверки подлинности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штрихкода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EAN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-13?</a:t>
            </a:r>
          </a:p>
          <a:p>
            <a:pPr eaLnBrk="1" hangingPunct="1">
              <a:buNone/>
              <a:defRPr/>
            </a:pPr>
            <a:endParaRPr lang="ru-RU" sz="24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advTm="575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>
                <a:latin typeface="Times New Roman" pitchFamily="18" charset="0"/>
              </a:rPr>
              <a:t>Домашнее задание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53072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Разработать иерархическую и </a:t>
            </a:r>
            <a:r>
              <a:rPr lang="ru-RU" sz="2800" b="1" dirty="0" err="1" smtClean="0">
                <a:effectLst/>
                <a:latin typeface="Times New Roman" pitchFamily="18" charset="0"/>
                <a:cs typeface="Times New Roman" pitchFamily="18" charset="0"/>
              </a:rPr>
              <a:t>фасетную</a:t>
            </a:r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mtClean="0">
                <a:effectLst/>
                <a:latin typeface="Times New Roman" pitchFamily="18" charset="0"/>
                <a:cs typeface="Times New Roman" pitchFamily="18" charset="0"/>
              </a:rPr>
              <a:t>классифи-кационную</a:t>
            </a:r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 схему успеваемости студентов СПО групп ССК-3 и ССК-4 за 2 курс по дисциплинам «Электротехника», «Вычислительная техника», «Цепи и сигналы связи»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sz="28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sz="28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620713"/>
            <a:ext cx="7620000" cy="4032250"/>
          </a:xfrm>
          <a:noFill/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ru-RU" altLang="zh-CN" sz="4800" b="1" smtClean="0">
                <a:latin typeface="Times New Roman" pitchFamily="18" charset="0"/>
              </a:rPr>
              <a:t>Система классификации и кодирование технико-экономической информации. Классификаторы</a:t>
            </a:r>
            <a:r>
              <a:rPr lang="ru-RU" altLang="zh-CN" sz="4800" smtClean="0"/>
              <a:t> </a:t>
            </a:r>
            <a:endParaRPr lang="ru-RU" sz="4800" smtClean="0"/>
          </a:p>
        </p:txBody>
      </p:sp>
    </p:spTree>
  </p:cSld>
  <p:clrMapOvr>
    <a:masterClrMapping/>
  </p:clrMapOvr>
  <p:transition spd="slow" advTm="3641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844675"/>
            <a:ext cx="8218488" cy="32258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i="1" smtClean="0">
                <a:solidFill>
                  <a:schemeClr val="hlink"/>
                </a:solidFill>
                <a:latin typeface="Times New Roman" pitchFamily="18" charset="0"/>
              </a:rPr>
              <a:t>Единая система классификации и кодирования информации </a:t>
            </a:r>
            <a:br>
              <a:rPr lang="ru-RU" sz="4000" b="1" i="1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sz="4000" b="1" i="1" smtClean="0">
                <a:solidFill>
                  <a:schemeClr val="hlink"/>
                </a:solidFill>
                <a:latin typeface="Times New Roman" pitchFamily="18" charset="0"/>
              </a:rPr>
              <a:t>(ЕСКК)</a:t>
            </a:r>
            <a:r>
              <a:rPr lang="ru-RU" smtClean="0"/>
              <a:t>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Tm="309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7313"/>
            <a:ext cx="9144000" cy="40005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latin typeface="Times New Roman" pitchFamily="18" charset="0"/>
              </a:rPr>
              <a:t>Единая система классификации и кодирования информации (ЕСКК) - совокупность общероссийских классификаторов технико-экономической и социальной информации; средств ведения классификаторов; нормативных и методических документов по их разработке, ведению и применению. </a:t>
            </a:r>
          </a:p>
        </p:txBody>
      </p:sp>
    </p:spTree>
  </p:cSld>
  <p:clrMapOvr>
    <a:masterClrMapping/>
  </p:clrMapOvr>
  <p:transition advTm="4547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268538" y="620713"/>
            <a:ext cx="48958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Классифика́тор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23850" y="2636838"/>
            <a:ext cx="4103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лат. </a:t>
            </a:r>
            <a:r>
              <a:rPr lang="ru-RU" sz="3200" b="1" i="1">
                <a:latin typeface="Times New Roman" pitchFamily="18" charset="0"/>
              </a:rPr>
              <a:t>classis</a:t>
            </a:r>
            <a:r>
              <a:rPr lang="ru-RU" sz="3200" b="1">
                <a:latin typeface="Times New Roman" pitchFamily="18" charset="0"/>
              </a:rPr>
              <a:t> — </a:t>
            </a:r>
            <a:r>
              <a:rPr lang="ru-RU" sz="3200" b="1" i="1">
                <a:latin typeface="Times New Roman" pitchFamily="18" charset="0"/>
              </a:rPr>
              <a:t>разряд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292725" y="2636838"/>
            <a:ext cx="3600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Times New Roman" pitchFamily="18" charset="0"/>
              </a:rPr>
              <a:t>facere</a:t>
            </a:r>
            <a:r>
              <a:rPr lang="ru-RU" sz="3200" b="1">
                <a:latin typeface="Times New Roman" pitchFamily="18" charset="0"/>
              </a:rPr>
              <a:t> — </a:t>
            </a:r>
            <a:r>
              <a:rPr lang="ru-RU" sz="3200" b="1" i="1">
                <a:latin typeface="Times New Roman" pitchFamily="18" charset="0"/>
              </a:rPr>
              <a:t>делать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187450" y="4149725"/>
            <a:ext cx="7345363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200" b="1">
                <a:latin typeface="Times New Roman" pitchFamily="18" charset="0"/>
              </a:rPr>
              <a:t>систематизированный перечень наименований объектов, каждому из которых в соответствие дан уникальный код</a:t>
            </a:r>
            <a:endParaRPr lang="ru-RU" sz="3200">
              <a:latin typeface="Times New Roman" pitchFamily="18" charset="0"/>
            </a:endParaRPr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 rot="714936">
            <a:off x="2065338" y="877888"/>
            <a:ext cx="503237" cy="1800225"/>
          </a:xfrm>
          <a:prstGeom prst="curvedRightArrow">
            <a:avLst>
              <a:gd name="adj1" fmla="val 71082"/>
              <a:gd name="adj2" fmla="val 143092"/>
              <a:gd name="adj3" fmla="val 405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 rot="-966892">
            <a:off x="6804025" y="836613"/>
            <a:ext cx="733425" cy="1655762"/>
          </a:xfrm>
          <a:prstGeom prst="curvedLeftArrow">
            <a:avLst>
              <a:gd name="adj1" fmla="val 45152"/>
              <a:gd name="adj2" fmla="val 9030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4427538" y="3141663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89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5" grpId="0"/>
      <p:bldP spid="4106" grpId="0"/>
      <p:bldP spid="4107" grpId="0"/>
      <p:bldP spid="4108" grpId="0" animBg="1"/>
      <p:bldP spid="4111" grpId="0" animBg="1"/>
      <p:bldP spid="41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43000"/>
          </a:xfrm>
        </p:spPr>
        <p:txBody>
          <a:bodyPr/>
          <a:lstStyle/>
          <a:p>
            <a:pPr eaLnBrk="1" hangingPunct="1">
              <a:lnSpc>
                <a:spcPct val="65000"/>
              </a:lnSpc>
              <a:defRPr/>
            </a:pPr>
            <a:r>
              <a:rPr lang="ru-RU" sz="3200" b="1" smtClean="0">
                <a:latin typeface="Times New Roman" pitchFamily="18" charset="0"/>
              </a:rPr>
              <a:t>Структура кода для Общероссийского классификатора продукции</a:t>
            </a:r>
            <a:r>
              <a:rPr lang="ru-RU" smtClean="0"/>
              <a:t> </a:t>
            </a:r>
          </a:p>
        </p:txBody>
      </p:sp>
      <p:pic>
        <p:nvPicPr>
          <p:cNvPr id="12291" name="Picture 4" descr="1-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844675"/>
            <a:ext cx="8497887" cy="33940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12292" name="Rectangle 7">
            <a:hlinkClick r:id="rId3"/>
          </p:cNvPr>
          <p:cNvSpPr>
            <a:spLocks noChangeArrowheads="1"/>
          </p:cNvSpPr>
          <p:nvPr/>
        </p:nvSpPr>
        <p:spPr bwMode="auto">
          <a:xfrm>
            <a:off x="539750" y="5949950"/>
            <a:ext cx="587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http://www.stroyinf.ru/russian-certificate/ok-005-okp.html</a:t>
            </a:r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6732588" y="2997200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2294" name="Text Box 9"/>
          <p:cNvSpPr txBox="1">
            <a:spLocks noChangeArrowheads="1"/>
          </p:cNvSpPr>
          <p:nvPr/>
        </p:nvSpPr>
        <p:spPr bwMode="auto">
          <a:xfrm>
            <a:off x="6877050" y="2924175"/>
            <a:ext cx="1798638" cy="396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0000"/>
                </a:solidFill>
              </a:rPr>
              <a:t>Подгруппа</a:t>
            </a:r>
          </a:p>
        </p:txBody>
      </p:sp>
    </p:spTree>
  </p:cSld>
  <p:clrMapOvr>
    <a:masterClrMapping/>
  </p:clrMapOvr>
  <p:transition advTm="5031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4" name="Text Box 6"/>
          <p:cNvSpPr txBox="1">
            <a:spLocks noChangeArrowheads="1"/>
          </p:cNvSpPr>
          <p:nvPr/>
        </p:nvSpPr>
        <p:spPr bwMode="auto">
          <a:xfrm>
            <a:off x="250825" y="260350"/>
            <a:ext cx="889317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66  -</a:t>
            </a:r>
            <a:r>
              <a:rPr lang="ru-RU" altLang="zh-CN" sz="2800" b="1">
                <a:latin typeface="Times New Roman" pitchFamily="18" charset="0"/>
              </a:rPr>
              <a:t>(класс) – средства проводной связи и аппаратура радиосвязи оконечная и промежуточная</a:t>
            </a:r>
            <a:r>
              <a:rPr lang="ru-RU" altLang="zh-CN" sz="2800">
                <a:latin typeface="Times New Roman" pitchFamily="18" charset="0"/>
              </a:rPr>
              <a:t> 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232455" name="Text Box 7"/>
          <p:cNvSpPr txBox="1">
            <a:spLocks noChangeArrowheads="1"/>
          </p:cNvSpPr>
          <p:nvPr/>
        </p:nvSpPr>
        <p:spPr bwMode="auto">
          <a:xfrm>
            <a:off x="250825" y="1557338"/>
            <a:ext cx="8713788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altLang="zh-CN" sz="2800" b="1">
                <a:latin typeface="Times New Roman" pitchFamily="18" charset="0"/>
              </a:rPr>
              <a:t>66 5 (подкласс) – аппаратура проводной связи общего назначения</a:t>
            </a:r>
            <a:r>
              <a:rPr lang="ru-RU" altLang="zh-CN"/>
              <a:t> </a:t>
            </a:r>
            <a:endParaRPr lang="ru-RU"/>
          </a:p>
        </p:txBody>
      </p:sp>
      <p:sp>
        <p:nvSpPr>
          <p:cNvPr id="232456" name="Text Box 8"/>
          <p:cNvSpPr txBox="1">
            <a:spLocks noChangeArrowheads="1"/>
          </p:cNvSpPr>
          <p:nvPr/>
        </p:nvSpPr>
        <p:spPr bwMode="auto">
          <a:xfrm>
            <a:off x="250825" y="2636838"/>
            <a:ext cx="8569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zh-CN" sz="2800" b="1">
                <a:latin typeface="Times New Roman" pitchFamily="18" charset="0"/>
              </a:rPr>
              <a:t>66 5 1 (группа) – станции телефонные</a:t>
            </a:r>
            <a:r>
              <a:rPr lang="ru-RU" altLang="zh-CN"/>
              <a:t> </a:t>
            </a:r>
            <a:endParaRPr lang="ru-RU"/>
          </a:p>
        </p:txBody>
      </p:sp>
      <p:sp>
        <p:nvSpPr>
          <p:cNvPr id="232457" name="Text Box 9"/>
          <p:cNvSpPr txBox="1">
            <a:spLocks noChangeArrowheads="1"/>
          </p:cNvSpPr>
          <p:nvPr/>
        </p:nvSpPr>
        <p:spPr bwMode="auto">
          <a:xfrm>
            <a:off x="323850" y="3357563"/>
            <a:ext cx="856932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altLang="zh-CN" sz="2800" b="1">
                <a:latin typeface="Times New Roman" pitchFamily="18" charset="0"/>
              </a:rPr>
              <a:t>66 5110  9 (разновидность) – станции телефонные автоматические</a:t>
            </a:r>
            <a:r>
              <a:rPr lang="ru-RU" altLang="zh-CN"/>
              <a:t> </a:t>
            </a:r>
            <a:endParaRPr lang="ru-RU"/>
          </a:p>
        </p:txBody>
      </p:sp>
      <p:sp>
        <p:nvSpPr>
          <p:cNvPr id="232458" name="Text Box 10"/>
          <p:cNvSpPr txBox="1">
            <a:spLocks noChangeArrowheads="1"/>
          </p:cNvSpPr>
          <p:nvPr/>
        </p:nvSpPr>
        <p:spPr bwMode="auto">
          <a:xfrm>
            <a:off x="323850" y="4437063"/>
            <a:ext cx="8640763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altLang="zh-CN" sz="2800" b="1">
                <a:latin typeface="Times New Roman" pitchFamily="18" charset="0"/>
              </a:rPr>
              <a:t>66 5130  8   - станции телефонные междугородние автоматические и полуавтоматические</a:t>
            </a:r>
            <a:r>
              <a:rPr lang="ru-RU" altLang="zh-CN"/>
              <a:t> </a:t>
            </a:r>
            <a:endParaRPr lang="ru-RU"/>
          </a:p>
        </p:txBody>
      </p:sp>
      <p:sp>
        <p:nvSpPr>
          <p:cNvPr id="232459" name="Text Box 11"/>
          <p:cNvSpPr txBox="1">
            <a:spLocks noChangeArrowheads="1"/>
          </p:cNvSpPr>
          <p:nvPr/>
        </p:nvSpPr>
        <p:spPr bwMode="auto">
          <a:xfrm>
            <a:off x="395288" y="5589588"/>
            <a:ext cx="7993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zh-CN" sz="2800" b="1">
                <a:latin typeface="Times New Roman" pitchFamily="18" charset="0"/>
              </a:rPr>
              <a:t>66 5140  2   -  станции телефонные ручные</a:t>
            </a:r>
            <a:r>
              <a:rPr lang="ru-RU" altLang="zh-CN"/>
              <a:t> </a:t>
            </a:r>
            <a:endParaRPr lang="ru-RU"/>
          </a:p>
        </p:txBody>
      </p:sp>
    </p:spTree>
  </p:cSld>
  <p:clrMapOvr>
    <a:masterClrMapping/>
  </p:clrMapOvr>
  <p:transition advTm="1259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324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324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32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3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3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32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32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32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32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32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32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4" grpId="0"/>
      <p:bldP spid="232455" grpId="0"/>
      <p:bldP spid="232456" grpId="0"/>
      <p:bldP spid="232457" grpId="0"/>
      <p:bldP spid="232458" grpId="0"/>
      <p:bldP spid="2324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635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latin typeface="Times New Roman" pitchFamily="18" charset="0"/>
              </a:rPr>
              <a:t>Виды классификаторов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0825" y="1125538"/>
            <a:ext cx="88931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200" b="1" i="1" u="sng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международные</a:t>
            </a:r>
            <a:r>
              <a:rPr lang="ru-RU" sz="2200" b="1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</a:t>
            </a:r>
            <a:r>
              <a:rPr lang="ru-RU" sz="2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— стандартные классификаторы, используемые по всему миру</a:t>
            </a:r>
            <a:r>
              <a:rPr lang="ru-RU" sz="22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; </a:t>
            </a:r>
            <a:endParaRPr lang="ru-RU" sz="2200">
              <a:cs typeface="+mn-cs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50825" y="1844675"/>
            <a:ext cx="8893175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200" b="1" i="1" u="sng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межгосударственные</a:t>
            </a:r>
            <a:r>
              <a:rPr lang="ru-RU" sz="2200" b="1" u="sng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</a:t>
            </a:r>
            <a:r>
              <a:rPr lang="ru-RU" sz="2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— классификаторы, используемые в рамках экономических союзов и других межгосударственных объединений: например, классификаторы используемые в ЕС, СНГи т. д.</a:t>
            </a: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</a:t>
            </a:r>
            <a:endParaRPr lang="ru-RU" sz="2400">
              <a:latin typeface="Times New Roman" pitchFamily="18" charset="0"/>
              <a:cs typeface="+mn-cs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50825" y="2924175"/>
            <a:ext cx="8893175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200" b="1" i="1" u="sng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национальные, или межотраслевые</a:t>
            </a:r>
            <a:r>
              <a:rPr lang="ru-RU" sz="2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— классификаторы, используемые в пределах государства. Не должны противоречить международным классификаторам;</a:t>
            </a: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</a:t>
            </a:r>
            <a:endParaRPr lang="ru-RU" sz="2400">
              <a:latin typeface="Times New Roman" pitchFamily="18" charset="0"/>
              <a:cs typeface="+mn-cs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50825" y="4005263"/>
            <a:ext cx="8713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200" b="1" i="1" u="sng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отраслевые </a:t>
            </a:r>
            <a:r>
              <a:rPr lang="ru-RU" sz="2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— классификаторы, используемые в рамках одной отрасли</a:t>
            </a:r>
            <a:r>
              <a:rPr lang="ru-RU" sz="22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;</a:t>
            </a: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  <a:endParaRPr lang="ru-RU">
              <a:cs typeface="+mn-cs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79388" y="4797425"/>
            <a:ext cx="914400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200" b="1" i="1" u="sng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системные</a:t>
            </a:r>
            <a:r>
              <a:rPr lang="ru-RU" sz="2200" b="1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</a:t>
            </a:r>
            <a:r>
              <a:rPr lang="ru-RU" sz="2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— классификаторы, принятые отдельным предприятием (организацией) для применения в рамках своей автоматизированной системы. Они содержат информацию, необходимую для решения задач в конкретной АС и отсутствующую в национальном или отраслевом классификаторе.</a:t>
            </a: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</a:t>
            </a:r>
            <a:endParaRPr lang="ru-RU" sz="2400">
              <a:latin typeface="Times New Roman" pitchFamily="18" charset="0"/>
              <a:cs typeface="+mn-cs"/>
            </a:endParaRPr>
          </a:p>
        </p:txBody>
      </p:sp>
    </p:spTree>
  </p:cSld>
  <p:clrMapOvr>
    <a:masterClrMapping/>
  </p:clrMapOvr>
  <p:transition advTm="136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5" grpId="0"/>
      <p:bldP spid="5126" grpId="0"/>
      <p:bldP spid="5127" grpId="0"/>
      <p:bldP spid="5128" grpId="0"/>
      <p:bldP spid="512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3.2|3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|3.5|2.9|2.6"/>
</p:tagLst>
</file>

<file path=ppt/theme/theme1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Сеть 4">
    <a:dk1>
      <a:srgbClr val="666699"/>
    </a:dk1>
    <a:lt1>
      <a:srgbClr val="FFFFFF"/>
    </a:lt1>
    <a:dk2>
      <a:srgbClr val="86001A"/>
    </a:dk2>
    <a:lt2>
      <a:srgbClr val="CCCC66"/>
    </a:lt2>
    <a:accent1>
      <a:srgbClr val="FF3300"/>
    </a:accent1>
    <a:accent2>
      <a:srgbClr val="FF6600"/>
    </a:accent2>
    <a:accent3>
      <a:srgbClr val="C3AAAB"/>
    </a:accent3>
    <a:accent4>
      <a:srgbClr val="DADADA"/>
    </a:accent4>
    <a:accent5>
      <a:srgbClr val="FFADAA"/>
    </a:accent5>
    <a:accent6>
      <a:srgbClr val="E75C00"/>
    </a:accent6>
    <a:hlink>
      <a:srgbClr val="CC9900"/>
    </a:hlink>
    <a:folHlink>
      <a:srgbClr val="FF0000"/>
    </a:folHlink>
  </a:clrScheme>
</a:themeOverride>
</file>

<file path=ppt/theme/themeOverride2.xml><?xml version="1.0" encoding="utf-8"?>
<a:themeOverride xmlns:a="http://schemas.openxmlformats.org/drawingml/2006/main">
  <a:clrScheme name="Сеть 4">
    <a:dk1>
      <a:srgbClr val="666699"/>
    </a:dk1>
    <a:lt1>
      <a:srgbClr val="FFFFFF"/>
    </a:lt1>
    <a:dk2>
      <a:srgbClr val="86001A"/>
    </a:dk2>
    <a:lt2>
      <a:srgbClr val="CCCC66"/>
    </a:lt2>
    <a:accent1>
      <a:srgbClr val="FF3300"/>
    </a:accent1>
    <a:accent2>
      <a:srgbClr val="FF6600"/>
    </a:accent2>
    <a:accent3>
      <a:srgbClr val="C3AAAB"/>
    </a:accent3>
    <a:accent4>
      <a:srgbClr val="DADADA"/>
    </a:accent4>
    <a:accent5>
      <a:srgbClr val="FFADAA"/>
    </a:accent5>
    <a:accent6>
      <a:srgbClr val="E75C00"/>
    </a:accent6>
    <a:hlink>
      <a:srgbClr val="CC9900"/>
    </a:hlink>
    <a:folHlink>
      <a:srgbClr val="FF0000"/>
    </a:folHlink>
  </a:clrScheme>
</a:themeOverride>
</file>

<file path=ppt/theme/themeOverride3.xml><?xml version="1.0" encoding="utf-8"?>
<a:themeOverride xmlns:a="http://schemas.openxmlformats.org/drawingml/2006/main">
  <a:clrScheme name="Равновесие 1">
    <a:dk1>
      <a:srgbClr val="663300"/>
    </a:dk1>
    <a:lt1>
      <a:srgbClr val="FFFFFF"/>
    </a:lt1>
    <a:dk2>
      <a:srgbClr val="996600"/>
    </a:dk2>
    <a:lt2>
      <a:srgbClr val="DBBD71"/>
    </a:lt2>
    <a:accent1>
      <a:srgbClr val="F8A500"/>
    </a:accent1>
    <a:accent2>
      <a:srgbClr val="808000"/>
    </a:accent2>
    <a:accent3>
      <a:srgbClr val="CAB8AA"/>
    </a:accent3>
    <a:accent4>
      <a:srgbClr val="DADADA"/>
    </a:accent4>
    <a:accent5>
      <a:srgbClr val="FBCFAA"/>
    </a:accent5>
    <a:accent6>
      <a:srgbClr val="737300"/>
    </a:accent6>
    <a:hlink>
      <a:srgbClr val="FFCC66"/>
    </a:hlink>
    <a:folHlink>
      <a:srgbClr val="CCA5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2181</TotalTime>
  <Words>1061</Words>
  <Application>Microsoft Office PowerPoint</Application>
  <PresentationFormat>Экран (4:3)</PresentationFormat>
  <Paragraphs>195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План</vt:lpstr>
      <vt:lpstr>Равновесие</vt:lpstr>
      <vt:lpstr>Сеть</vt:lpstr>
      <vt:lpstr>Вопросы для повторения:</vt:lpstr>
      <vt:lpstr>Вопросы для повторения:</vt:lpstr>
      <vt:lpstr>Система классификации и кодирование технико-экономической информации. Классификаторы </vt:lpstr>
      <vt:lpstr>Единая система классификации и кодирования информации  (ЕСКК) </vt:lpstr>
      <vt:lpstr>Слайд 5</vt:lpstr>
      <vt:lpstr>Слайд 6</vt:lpstr>
      <vt:lpstr>Структура кода для Общероссийского классификатора продукции </vt:lpstr>
      <vt:lpstr>Слайд 8</vt:lpstr>
      <vt:lpstr>Виды классификаторов</vt:lpstr>
      <vt:lpstr>Слайд 10</vt:lpstr>
      <vt:lpstr>Слайд 11</vt:lpstr>
      <vt:lpstr>Слайд 12</vt:lpstr>
      <vt:lpstr>Фасетный метод классификации</vt:lpstr>
      <vt:lpstr>Методы кодирования в классификаторах</vt:lpstr>
      <vt:lpstr>Слайд 15</vt:lpstr>
      <vt:lpstr> Штриховое кодирование </vt:lpstr>
      <vt:lpstr>Коды EAN некоторых стран для штрихового кодирования товаров </vt:lpstr>
      <vt:lpstr>Слайд 18</vt:lpstr>
      <vt:lpstr>Слайд 19</vt:lpstr>
      <vt:lpstr>Слайд 20</vt:lpstr>
      <vt:lpstr>Слайд 21</vt:lpstr>
      <vt:lpstr>Фасетная система классификации для информационного объекта «ГОУ СПО Колледж связи № 54"</vt:lpstr>
      <vt:lpstr>Слайд 23</vt:lpstr>
      <vt:lpstr>Вопросы</vt:lpstr>
      <vt:lpstr>Домашнее задание</vt:lpstr>
    </vt:vector>
  </TitlesOfParts>
  <Company>KS54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Иерархическим методом классификации</dc:title>
  <dc:creator>user</dc:creator>
  <cp:lastModifiedBy>Admin</cp:lastModifiedBy>
  <cp:revision>98</cp:revision>
  <dcterms:created xsi:type="dcterms:W3CDTF">2009-11-03T10:53:04Z</dcterms:created>
  <dcterms:modified xsi:type="dcterms:W3CDTF">2016-05-19T08:41:25Z</dcterms:modified>
</cp:coreProperties>
</file>