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9" r:id="rId7"/>
    <p:sldId id="267" r:id="rId8"/>
    <p:sldId id="270" r:id="rId9"/>
    <p:sldId id="271" r:id="rId10"/>
    <p:sldId id="261" r:id="rId11"/>
    <p:sldId id="272" r:id="rId12"/>
    <p:sldId id="273" r:id="rId13"/>
    <p:sldId id="274" r:id="rId14"/>
    <p:sldId id="262" r:id="rId15"/>
    <p:sldId id="275" r:id="rId16"/>
    <p:sldId id="276" r:id="rId17"/>
    <p:sldId id="263" r:id="rId18"/>
    <p:sldId id="264" r:id="rId19"/>
    <p:sldId id="265" r:id="rId20"/>
    <p:sldId id="26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81" autoAdjust="0"/>
  </p:normalViewPr>
  <p:slideViewPr>
    <p:cSldViewPr>
      <p:cViewPr varScale="1">
        <p:scale>
          <a:sx n="85" d="100"/>
          <a:sy n="85" d="100"/>
        </p:scale>
        <p:origin x="-136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30A912-02C5-484D-B382-441DA60C1A3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A8A1F8-3EB1-4C12-8D0E-4A1164EB334A}">
      <dgm:prSet phldrT="[Текст]"/>
      <dgm:spPr/>
      <dgm:t>
        <a:bodyPr/>
        <a:lstStyle/>
        <a:p>
          <a:r>
            <a:rPr lang="ru-RU" dirty="0" smtClean="0"/>
            <a:t>ФГОС</a:t>
          </a:r>
          <a:endParaRPr lang="ru-RU" dirty="0"/>
        </a:p>
      </dgm:t>
    </dgm:pt>
    <dgm:pt modelId="{4F65D44D-FF7E-41D2-9038-40A56CD047F5}" type="parTrans" cxnId="{B2D740A7-414C-4A9A-AD78-E063268CC356}">
      <dgm:prSet/>
      <dgm:spPr/>
      <dgm:t>
        <a:bodyPr/>
        <a:lstStyle/>
        <a:p>
          <a:endParaRPr lang="ru-RU"/>
        </a:p>
      </dgm:t>
    </dgm:pt>
    <dgm:pt modelId="{FDC5400B-2A8C-4C99-A20C-07354B5ACE1B}" type="sibTrans" cxnId="{B2D740A7-414C-4A9A-AD78-E063268CC356}">
      <dgm:prSet/>
      <dgm:spPr/>
      <dgm:t>
        <a:bodyPr/>
        <a:lstStyle/>
        <a:p>
          <a:endParaRPr lang="ru-RU"/>
        </a:p>
      </dgm:t>
    </dgm:pt>
    <dgm:pt modelId="{F0C1A382-08C0-4E65-803C-75A3C409D093}">
      <dgm:prSet phldrT="[Текст]"/>
      <dgm:spPr/>
      <dgm:t>
        <a:bodyPr/>
        <a:lstStyle/>
        <a:p>
          <a:r>
            <a:rPr lang="ru-RU" dirty="0" smtClean="0"/>
            <a:t>Приложение к письму Минобразования России от 29.12.2000 г. </a:t>
          </a:r>
          <a:endParaRPr lang="ru-RU" dirty="0"/>
        </a:p>
      </dgm:t>
    </dgm:pt>
    <dgm:pt modelId="{7876AA2A-8016-4946-8C42-81262A514652}" type="parTrans" cxnId="{C6BDBBE9-D245-486C-A48E-886FC58D77EC}">
      <dgm:prSet/>
      <dgm:spPr/>
      <dgm:t>
        <a:bodyPr/>
        <a:lstStyle/>
        <a:p>
          <a:endParaRPr lang="ru-RU"/>
        </a:p>
      </dgm:t>
    </dgm:pt>
    <dgm:pt modelId="{40764787-1C60-4C45-9F1C-0524417C7597}" type="sibTrans" cxnId="{C6BDBBE9-D245-486C-A48E-886FC58D77EC}">
      <dgm:prSet/>
      <dgm:spPr/>
      <dgm:t>
        <a:bodyPr/>
        <a:lstStyle/>
        <a:p>
          <a:endParaRPr lang="ru-RU"/>
        </a:p>
      </dgm:t>
    </dgm:pt>
    <dgm:pt modelId="{FB637349-3CD5-494F-A675-4AF362519A46}">
      <dgm:prSet phldrT="[Текст]"/>
      <dgm:spPr/>
      <dgm:t>
        <a:bodyPr/>
        <a:lstStyle/>
        <a:p>
          <a:r>
            <a:rPr lang="ru-RU" dirty="0" smtClean="0"/>
            <a:t>Учебный план и рабочая программа учебной дисциплины</a:t>
          </a:r>
          <a:endParaRPr lang="ru-RU" dirty="0"/>
        </a:p>
      </dgm:t>
    </dgm:pt>
    <dgm:pt modelId="{211E7537-D7E1-4FD9-8B3C-1973A1AB9AA5}" type="parTrans" cxnId="{08380744-F64E-4F88-9EE3-24C5F4A5575B}">
      <dgm:prSet/>
      <dgm:spPr/>
      <dgm:t>
        <a:bodyPr/>
        <a:lstStyle/>
        <a:p>
          <a:endParaRPr lang="ru-RU"/>
        </a:p>
      </dgm:t>
    </dgm:pt>
    <dgm:pt modelId="{0063C1E0-4123-45A6-BAC1-096FA8A84388}" type="sibTrans" cxnId="{08380744-F64E-4F88-9EE3-24C5F4A5575B}">
      <dgm:prSet/>
      <dgm:spPr/>
      <dgm:t>
        <a:bodyPr/>
        <a:lstStyle/>
        <a:p>
          <a:endParaRPr lang="ru-RU"/>
        </a:p>
      </dgm:t>
    </dgm:pt>
    <dgm:pt modelId="{CBB1F627-23B7-42F3-B232-F11EDA1C0F1A}" type="pres">
      <dgm:prSet presAssocID="{B430A912-02C5-484D-B382-441DA60C1A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22C7C-168B-42DC-B3BC-B0E7BBC4E00D}" type="pres">
      <dgm:prSet presAssocID="{A2A8A1F8-3EB1-4C12-8D0E-4A1164EB334A}" presName="parentLin" presStyleCnt="0"/>
      <dgm:spPr/>
    </dgm:pt>
    <dgm:pt modelId="{25C57270-B3CE-4CF1-94C3-46729C8BEB5D}" type="pres">
      <dgm:prSet presAssocID="{A2A8A1F8-3EB1-4C12-8D0E-4A1164EB334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E1E16E7-9020-4BDF-96B2-2CA078D8CDD9}" type="pres">
      <dgm:prSet presAssocID="{A2A8A1F8-3EB1-4C12-8D0E-4A1164EB334A}" presName="parentText" presStyleLbl="node1" presStyleIdx="0" presStyleCnt="3" custScaleX="140067" custScaleY="1379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7E9B2-8CFF-4982-ADF6-19426B7EB168}" type="pres">
      <dgm:prSet presAssocID="{A2A8A1F8-3EB1-4C12-8D0E-4A1164EB334A}" presName="negativeSpace" presStyleCnt="0"/>
      <dgm:spPr/>
    </dgm:pt>
    <dgm:pt modelId="{DF0AD334-0273-4628-A58C-C0C1DED57EB2}" type="pres">
      <dgm:prSet presAssocID="{A2A8A1F8-3EB1-4C12-8D0E-4A1164EB334A}" presName="childText" presStyleLbl="conFgAcc1" presStyleIdx="0" presStyleCnt="3">
        <dgm:presLayoutVars>
          <dgm:bulletEnabled val="1"/>
        </dgm:presLayoutVars>
      </dgm:prSet>
      <dgm:spPr/>
    </dgm:pt>
    <dgm:pt modelId="{E1461EF2-4BD4-4D65-A295-1CBC2488B06B}" type="pres">
      <dgm:prSet presAssocID="{FDC5400B-2A8C-4C99-A20C-07354B5ACE1B}" presName="spaceBetweenRectangles" presStyleCnt="0"/>
      <dgm:spPr/>
    </dgm:pt>
    <dgm:pt modelId="{698EAFAA-FFD4-4C36-901F-878027FC8C37}" type="pres">
      <dgm:prSet presAssocID="{F0C1A382-08C0-4E65-803C-75A3C409D093}" presName="parentLin" presStyleCnt="0"/>
      <dgm:spPr/>
    </dgm:pt>
    <dgm:pt modelId="{4D7CAAC2-CB9C-404C-9AF3-023EA9AACC23}" type="pres">
      <dgm:prSet presAssocID="{F0C1A382-08C0-4E65-803C-75A3C409D09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6D27B2E-D7D7-404E-962F-ABD0E71C7198}" type="pres">
      <dgm:prSet presAssocID="{F0C1A382-08C0-4E65-803C-75A3C409D093}" presName="parentText" presStyleLbl="node1" presStyleIdx="1" presStyleCnt="3" custScaleX="140157" custScaleY="1467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710E9-4568-4595-9302-99B5AF65B0A2}" type="pres">
      <dgm:prSet presAssocID="{F0C1A382-08C0-4E65-803C-75A3C409D093}" presName="negativeSpace" presStyleCnt="0"/>
      <dgm:spPr/>
    </dgm:pt>
    <dgm:pt modelId="{3291F3FF-F004-4F9A-B095-D9E0DCE1D2BF}" type="pres">
      <dgm:prSet presAssocID="{F0C1A382-08C0-4E65-803C-75A3C409D093}" presName="childText" presStyleLbl="conFgAcc1" presStyleIdx="1" presStyleCnt="3">
        <dgm:presLayoutVars>
          <dgm:bulletEnabled val="1"/>
        </dgm:presLayoutVars>
      </dgm:prSet>
      <dgm:spPr/>
    </dgm:pt>
    <dgm:pt modelId="{1141D8DD-7320-4B6C-9E04-D0980A4E9599}" type="pres">
      <dgm:prSet presAssocID="{40764787-1C60-4C45-9F1C-0524417C7597}" presName="spaceBetweenRectangles" presStyleCnt="0"/>
      <dgm:spPr/>
    </dgm:pt>
    <dgm:pt modelId="{7BCF662C-14DF-42E5-9903-28D904E3CCD6}" type="pres">
      <dgm:prSet presAssocID="{FB637349-3CD5-494F-A675-4AF362519A46}" presName="parentLin" presStyleCnt="0"/>
      <dgm:spPr/>
    </dgm:pt>
    <dgm:pt modelId="{6C0DDBFA-51E7-45CB-9BD1-FC223B04AA9C}" type="pres">
      <dgm:prSet presAssocID="{FB637349-3CD5-494F-A675-4AF362519A4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CF9EA2E-9F69-424A-AED5-D98C8781A753}" type="pres">
      <dgm:prSet presAssocID="{FB637349-3CD5-494F-A675-4AF362519A46}" presName="parentText" presStyleLbl="node1" presStyleIdx="2" presStyleCnt="3" custScaleX="140157" custScaleY="1494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8FA8D-23C8-4432-AD64-0D2A48A3600E}" type="pres">
      <dgm:prSet presAssocID="{FB637349-3CD5-494F-A675-4AF362519A46}" presName="negativeSpace" presStyleCnt="0"/>
      <dgm:spPr/>
    </dgm:pt>
    <dgm:pt modelId="{C51F9579-12B4-42EE-BB9F-70FEAC87C178}" type="pres">
      <dgm:prSet presAssocID="{FB637349-3CD5-494F-A675-4AF362519A4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67DF66B-2677-4FD8-A1F2-031A26AF9B1C}" type="presOf" srcId="{A2A8A1F8-3EB1-4C12-8D0E-4A1164EB334A}" destId="{25C57270-B3CE-4CF1-94C3-46729C8BEB5D}" srcOrd="0" destOrd="0" presId="urn:microsoft.com/office/officeart/2005/8/layout/list1"/>
    <dgm:cxn modelId="{08380744-F64E-4F88-9EE3-24C5F4A5575B}" srcId="{B430A912-02C5-484D-B382-441DA60C1A34}" destId="{FB637349-3CD5-494F-A675-4AF362519A46}" srcOrd="2" destOrd="0" parTransId="{211E7537-D7E1-4FD9-8B3C-1973A1AB9AA5}" sibTransId="{0063C1E0-4123-45A6-BAC1-096FA8A84388}"/>
    <dgm:cxn modelId="{28580857-0BE0-4E08-8C92-B3E3373A2F38}" type="presOf" srcId="{A2A8A1F8-3EB1-4C12-8D0E-4A1164EB334A}" destId="{7E1E16E7-9020-4BDF-96B2-2CA078D8CDD9}" srcOrd="1" destOrd="0" presId="urn:microsoft.com/office/officeart/2005/8/layout/list1"/>
    <dgm:cxn modelId="{22DF7908-4CBE-4374-A4BD-1894E6D557AD}" type="presOf" srcId="{F0C1A382-08C0-4E65-803C-75A3C409D093}" destId="{4D7CAAC2-CB9C-404C-9AF3-023EA9AACC23}" srcOrd="0" destOrd="0" presId="urn:microsoft.com/office/officeart/2005/8/layout/list1"/>
    <dgm:cxn modelId="{00E9DF62-08C5-4FB1-AF7B-3BCC5E988C13}" type="presOf" srcId="{F0C1A382-08C0-4E65-803C-75A3C409D093}" destId="{D6D27B2E-D7D7-404E-962F-ABD0E71C7198}" srcOrd="1" destOrd="0" presId="urn:microsoft.com/office/officeart/2005/8/layout/list1"/>
    <dgm:cxn modelId="{B2D740A7-414C-4A9A-AD78-E063268CC356}" srcId="{B430A912-02C5-484D-B382-441DA60C1A34}" destId="{A2A8A1F8-3EB1-4C12-8D0E-4A1164EB334A}" srcOrd="0" destOrd="0" parTransId="{4F65D44D-FF7E-41D2-9038-40A56CD047F5}" sibTransId="{FDC5400B-2A8C-4C99-A20C-07354B5ACE1B}"/>
    <dgm:cxn modelId="{CCC84D15-2CB7-4A4C-9AD9-B730BAC2A30A}" type="presOf" srcId="{FB637349-3CD5-494F-A675-4AF362519A46}" destId="{6C0DDBFA-51E7-45CB-9BD1-FC223B04AA9C}" srcOrd="0" destOrd="0" presId="urn:microsoft.com/office/officeart/2005/8/layout/list1"/>
    <dgm:cxn modelId="{778A78C2-F94A-47EF-8610-744A3A960657}" type="presOf" srcId="{B430A912-02C5-484D-B382-441DA60C1A34}" destId="{CBB1F627-23B7-42F3-B232-F11EDA1C0F1A}" srcOrd="0" destOrd="0" presId="urn:microsoft.com/office/officeart/2005/8/layout/list1"/>
    <dgm:cxn modelId="{7AE37DAD-082C-4BF1-A8F7-817BA2D387B3}" type="presOf" srcId="{FB637349-3CD5-494F-A675-4AF362519A46}" destId="{4CF9EA2E-9F69-424A-AED5-D98C8781A753}" srcOrd="1" destOrd="0" presId="urn:microsoft.com/office/officeart/2005/8/layout/list1"/>
    <dgm:cxn modelId="{C6BDBBE9-D245-486C-A48E-886FC58D77EC}" srcId="{B430A912-02C5-484D-B382-441DA60C1A34}" destId="{F0C1A382-08C0-4E65-803C-75A3C409D093}" srcOrd="1" destOrd="0" parTransId="{7876AA2A-8016-4946-8C42-81262A514652}" sibTransId="{40764787-1C60-4C45-9F1C-0524417C7597}"/>
    <dgm:cxn modelId="{DEC6EE5C-D743-4E5E-8D88-FBCA51FA0594}" type="presParOf" srcId="{CBB1F627-23B7-42F3-B232-F11EDA1C0F1A}" destId="{1A822C7C-168B-42DC-B3BC-B0E7BBC4E00D}" srcOrd="0" destOrd="0" presId="urn:microsoft.com/office/officeart/2005/8/layout/list1"/>
    <dgm:cxn modelId="{7C9E5808-10BD-4EA1-A5DF-A291298971D0}" type="presParOf" srcId="{1A822C7C-168B-42DC-B3BC-B0E7BBC4E00D}" destId="{25C57270-B3CE-4CF1-94C3-46729C8BEB5D}" srcOrd="0" destOrd="0" presId="urn:microsoft.com/office/officeart/2005/8/layout/list1"/>
    <dgm:cxn modelId="{C4A5E24D-9478-4EE7-BD21-B4053677EE25}" type="presParOf" srcId="{1A822C7C-168B-42DC-B3BC-B0E7BBC4E00D}" destId="{7E1E16E7-9020-4BDF-96B2-2CA078D8CDD9}" srcOrd="1" destOrd="0" presId="urn:microsoft.com/office/officeart/2005/8/layout/list1"/>
    <dgm:cxn modelId="{1138952C-805B-4EDD-9FCF-6240B50563E7}" type="presParOf" srcId="{CBB1F627-23B7-42F3-B232-F11EDA1C0F1A}" destId="{3137E9B2-8CFF-4982-ADF6-19426B7EB168}" srcOrd="1" destOrd="0" presId="urn:microsoft.com/office/officeart/2005/8/layout/list1"/>
    <dgm:cxn modelId="{33DE61D4-DC5A-47F0-B350-040FE760ACD2}" type="presParOf" srcId="{CBB1F627-23B7-42F3-B232-F11EDA1C0F1A}" destId="{DF0AD334-0273-4628-A58C-C0C1DED57EB2}" srcOrd="2" destOrd="0" presId="urn:microsoft.com/office/officeart/2005/8/layout/list1"/>
    <dgm:cxn modelId="{5C61C190-5783-4035-8D8B-7A2F399A2A69}" type="presParOf" srcId="{CBB1F627-23B7-42F3-B232-F11EDA1C0F1A}" destId="{E1461EF2-4BD4-4D65-A295-1CBC2488B06B}" srcOrd="3" destOrd="0" presId="urn:microsoft.com/office/officeart/2005/8/layout/list1"/>
    <dgm:cxn modelId="{A38879AA-281C-4E2A-9969-51B60EB473CD}" type="presParOf" srcId="{CBB1F627-23B7-42F3-B232-F11EDA1C0F1A}" destId="{698EAFAA-FFD4-4C36-901F-878027FC8C37}" srcOrd="4" destOrd="0" presId="urn:microsoft.com/office/officeart/2005/8/layout/list1"/>
    <dgm:cxn modelId="{61CA4719-7F49-4A10-B61A-78749FC96002}" type="presParOf" srcId="{698EAFAA-FFD4-4C36-901F-878027FC8C37}" destId="{4D7CAAC2-CB9C-404C-9AF3-023EA9AACC23}" srcOrd="0" destOrd="0" presId="urn:microsoft.com/office/officeart/2005/8/layout/list1"/>
    <dgm:cxn modelId="{05C557D6-BE70-4E3A-80FF-63220E338ECC}" type="presParOf" srcId="{698EAFAA-FFD4-4C36-901F-878027FC8C37}" destId="{D6D27B2E-D7D7-404E-962F-ABD0E71C7198}" srcOrd="1" destOrd="0" presId="urn:microsoft.com/office/officeart/2005/8/layout/list1"/>
    <dgm:cxn modelId="{C71ACD29-14FA-4A55-98C3-6FFBD5128DD6}" type="presParOf" srcId="{CBB1F627-23B7-42F3-B232-F11EDA1C0F1A}" destId="{161710E9-4568-4595-9302-99B5AF65B0A2}" srcOrd="5" destOrd="0" presId="urn:microsoft.com/office/officeart/2005/8/layout/list1"/>
    <dgm:cxn modelId="{329643A8-E5F6-469B-821E-B3CA95ED333B}" type="presParOf" srcId="{CBB1F627-23B7-42F3-B232-F11EDA1C0F1A}" destId="{3291F3FF-F004-4F9A-B095-D9E0DCE1D2BF}" srcOrd="6" destOrd="0" presId="urn:microsoft.com/office/officeart/2005/8/layout/list1"/>
    <dgm:cxn modelId="{D7440D1F-2A07-4AA4-AAA4-10554352A228}" type="presParOf" srcId="{CBB1F627-23B7-42F3-B232-F11EDA1C0F1A}" destId="{1141D8DD-7320-4B6C-9E04-D0980A4E9599}" srcOrd="7" destOrd="0" presId="urn:microsoft.com/office/officeart/2005/8/layout/list1"/>
    <dgm:cxn modelId="{B5160A0A-C5F0-4AC9-A32E-AF66FC611329}" type="presParOf" srcId="{CBB1F627-23B7-42F3-B232-F11EDA1C0F1A}" destId="{7BCF662C-14DF-42E5-9903-28D904E3CCD6}" srcOrd="8" destOrd="0" presId="urn:microsoft.com/office/officeart/2005/8/layout/list1"/>
    <dgm:cxn modelId="{8B981CF7-5EA4-4372-9ACD-FD6A8B903666}" type="presParOf" srcId="{7BCF662C-14DF-42E5-9903-28D904E3CCD6}" destId="{6C0DDBFA-51E7-45CB-9BD1-FC223B04AA9C}" srcOrd="0" destOrd="0" presId="urn:microsoft.com/office/officeart/2005/8/layout/list1"/>
    <dgm:cxn modelId="{A7D082CF-36DE-4ACA-B835-F021590A0AF9}" type="presParOf" srcId="{7BCF662C-14DF-42E5-9903-28D904E3CCD6}" destId="{4CF9EA2E-9F69-424A-AED5-D98C8781A753}" srcOrd="1" destOrd="0" presId="urn:microsoft.com/office/officeart/2005/8/layout/list1"/>
    <dgm:cxn modelId="{9C0BACDA-748B-43FD-9A9D-C861B8EDDB27}" type="presParOf" srcId="{CBB1F627-23B7-42F3-B232-F11EDA1C0F1A}" destId="{04C8FA8D-23C8-4432-AD64-0D2A48A3600E}" srcOrd="9" destOrd="0" presId="urn:microsoft.com/office/officeart/2005/8/layout/list1"/>
    <dgm:cxn modelId="{1799DA56-2AF4-4AF0-A74E-63F7E447A264}" type="presParOf" srcId="{CBB1F627-23B7-42F3-B232-F11EDA1C0F1A}" destId="{C51F9579-12B4-42EE-BB9F-70FEAC87C17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BD797B-8184-40C9-8F74-6CFBABB038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AC32BF-6165-44D7-AE01-714DCB2418EF}">
      <dgm:prSet phldrT="[Текст]"/>
      <dgm:spPr/>
      <dgm:t>
        <a:bodyPr/>
        <a:lstStyle/>
        <a:p>
          <a:r>
            <a:rPr lang="ru-RU" dirty="0" smtClean="0"/>
            <a:t>1. Выпишите особенности развития культуры в </a:t>
          </a:r>
          <a:r>
            <a:rPr lang="en-US" dirty="0" smtClean="0"/>
            <a:t>XIII </a:t>
          </a:r>
          <a:r>
            <a:rPr lang="ru-RU" dirty="0" smtClean="0"/>
            <a:t>–</a:t>
          </a:r>
          <a:r>
            <a:rPr lang="en-US" dirty="0" smtClean="0"/>
            <a:t>XVII</a:t>
          </a:r>
          <a:r>
            <a:rPr lang="ru-RU" dirty="0" smtClean="0"/>
            <a:t> в. Для этого ответьте на вопросы:</a:t>
          </a:r>
          <a:endParaRPr lang="ru-RU" dirty="0"/>
        </a:p>
      </dgm:t>
    </dgm:pt>
    <dgm:pt modelId="{C85D35F3-E43E-4191-8282-24C5E42872F4}" type="parTrans" cxnId="{6AC9D078-FD7B-4A57-AE2E-59966E722F67}">
      <dgm:prSet/>
      <dgm:spPr/>
      <dgm:t>
        <a:bodyPr/>
        <a:lstStyle/>
        <a:p>
          <a:endParaRPr lang="ru-RU"/>
        </a:p>
      </dgm:t>
    </dgm:pt>
    <dgm:pt modelId="{1009EF7E-7206-43BD-9592-A47B27E34750}" type="sibTrans" cxnId="{6AC9D078-FD7B-4A57-AE2E-59966E722F67}">
      <dgm:prSet/>
      <dgm:spPr/>
      <dgm:t>
        <a:bodyPr/>
        <a:lstStyle/>
        <a:p>
          <a:endParaRPr lang="ru-RU"/>
        </a:p>
      </dgm:t>
    </dgm:pt>
    <dgm:pt modelId="{CC177C22-D5DF-4D6C-AB09-5CC33F778CDB}">
      <dgm:prSet/>
      <dgm:spPr/>
      <dgm:t>
        <a:bodyPr/>
        <a:lstStyle/>
        <a:p>
          <a:r>
            <a:rPr lang="ru-RU" dirty="0" smtClean="0"/>
            <a:t>Когда началось возрождение русской культуры? (стр.192)</a:t>
          </a:r>
        </a:p>
      </dgm:t>
    </dgm:pt>
    <dgm:pt modelId="{3DFB0CD8-49DA-4CDE-87C3-4B25D6ABB2FC}" type="parTrans" cxnId="{C5EC6794-7F71-43AC-B89A-FE6B1205B677}">
      <dgm:prSet/>
      <dgm:spPr/>
      <dgm:t>
        <a:bodyPr/>
        <a:lstStyle/>
        <a:p>
          <a:endParaRPr lang="ru-RU"/>
        </a:p>
      </dgm:t>
    </dgm:pt>
    <dgm:pt modelId="{893A6C79-E8F4-4CC7-B6C6-12DFC657A0FB}" type="sibTrans" cxnId="{C5EC6794-7F71-43AC-B89A-FE6B1205B677}">
      <dgm:prSet/>
      <dgm:spPr/>
      <dgm:t>
        <a:bodyPr/>
        <a:lstStyle/>
        <a:p>
          <a:endParaRPr lang="ru-RU"/>
        </a:p>
      </dgm:t>
    </dgm:pt>
    <dgm:pt modelId="{6D1EC5CC-BC89-4B9C-9AEC-2D610E905687}">
      <dgm:prSet/>
      <dgm:spPr/>
      <dgm:t>
        <a:bodyPr/>
        <a:lstStyle/>
        <a:p>
          <a:r>
            <a:rPr lang="ru-RU" dirty="0" smtClean="0"/>
            <a:t>Когда начался процесс «обмирщения» русской культуры? Что означает термин «обмирщение»? (стр. 196)</a:t>
          </a:r>
        </a:p>
      </dgm:t>
    </dgm:pt>
    <dgm:pt modelId="{DACE39FC-00AA-4AD7-A4DE-C45926EA5EEB}" type="parTrans" cxnId="{58EB6545-3366-4C48-A989-D59CC05CFC87}">
      <dgm:prSet/>
      <dgm:spPr/>
      <dgm:t>
        <a:bodyPr/>
        <a:lstStyle/>
        <a:p>
          <a:endParaRPr lang="ru-RU"/>
        </a:p>
      </dgm:t>
    </dgm:pt>
    <dgm:pt modelId="{77D64B41-0B2F-4246-9464-79D6A6335789}" type="sibTrans" cxnId="{58EB6545-3366-4C48-A989-D59CC05CFC87}">
      <dgm:prSet/>
      <dgm:spPr/>
      <dgm:t>
        <a:bodyPr/>
        <a:lstStyle/>
        <a:p>
          <a:endParaRPr lang="ru-RU"/>
        </a:p>
      </dgm:t>
    </dgm:pt>
    <dgm:pt modelId="{044ABB99-000E-4C3D-A6ED-337458B59612}" type="pres">
      <dgm:prSet presAssocID="{5CBD797B-8184-40C9-8F74-6CFBABB038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A1A2D8-686B-4DCC-BDF7-74BA8C0BB036}" type="pres">
      <dgm:prSet presAssocID="{BFAC32BF-6165-44D7-AE01-714DCB2418EF}" presName="parentText" presStyleLbl="node1" presStyleIdx="0" presStyleCnt="1" custLinFactY="-100000" custLinFactNeighborX="-6667" custLinFactNeighborY="-1398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851FC-195F-4C3D-801F-818D2633F728}" type="pres">
      <dgm:prSet presAssocID="{BFAC32BF-6165-44D7-AE01-714DCB2418E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EB6545-3366-4C48-A989-D59CC05CFC87}" srcId="{BFAC32BF-6165-44D7-AE01-714DCB2418EF}" destId="{6D1EC5CC-BC89-4B9C-9AEC-2D610E905687}" srcOrd="1" destOrd="0" parTransId="{DACE39FC-00AA-4AD7-A4DE-C45926EA5EEB}" sibTransId="{77D64B41-0B2F-4246-9464-79D6A6335789}"/>
    <dgm:cxn modelId="{DC4E142F-189B-405E-8279-A0B596B6F0B6}" type="presOf" srcId="{CC177C22-D5DF-4D6C-AB09-5CC33F778CDB}" destId="{596851FC-195F-4C3D-801F-818D2633F728}" srcOrd="0" destOrd="0" presId="urn:microsoft.com/office/officeart/2005/8/layout/vList2"/>
    <dgm:cxn modelId="{CEB285DD-B056-4688-8A13-EC8751E4D28B}" type="presOf" srcId="{6D1EC5CC-BC89-4B9C-9AEC-2D610E905687}" destId="{596851FC-195F-4C3D-801F-818D2633F728}" srcOrd="0" destOrd="1" presId="urn:microsoft.com/office/officeart/2005/8/layout/vList2"/>
    <dgm:cxn modelId="{6AC9D078-FD7B-4A57-AE2E-59966E722F67}" srcId="{5CBD797B-8184-40C9-8F74-6CFBABB038B4}" destId="{BFAC32BF-6165-44D7-AE01-714DCB2418EF}" srcOrd="0" destOrd="0" parTransId="{C85D35F3-E43E-4191-8282-24C5E42872F4}" sibTransId="{1009EF7E-7206-43BD-9592-A47B27E34750}"/>
    <dgm:cxn modelId="{9174C532-60B7-4852-AE33-C1708CC10FCA}" type="presOf" srcId="{BFAC32BF-6165-44D7-AE01-714DCB2418EF}" destId="{04A1A2D8-686B-4DCC-BDF7-74BA8C0BB036}" srcOrd="0" destOrd="0" presId="urn:microsoft.com/office/officeart/2005/8/layout/vList2"/>
    <dgm:cxn modelId="{C5EC6794-7F71-43AC-B89A-FE6B1205B677}" srcId="{BFAC32BF-6165-44D7-AE01-714DCB2418EF}" destId="{CC177C22-D5DF-4D6C-AB09-5CC33F778CDB}" srcOrd="0" destOrd="0" parTransId="{3DFB0CD8-49DA-4CDE-87C3-4B25D6ABB2FC}" sibTransId="{893A6C79-E8F4-4CC7-B6C6-12DFC657A0FB}"/>
    <dgm:cxn modelId="{58493ADA-87BA-49EF-B892-CF8486022C45}" type="presOf" srcId="{5CBD797B-8184-40C9-8F74-6CFBABB038B4}" destId="{044ABB99-000E-4C3D-A6ED-337458B59612}" srcOrd="0" destOrd="0" presId="urn:microsoft.com/office/officeart/2005/8/layout/vList2"/>
    <dgm:cxn modelId="{8B9C0BED-4300-4D2E-9033-412CC6797214}" type="presParOf" srcId="{044ABB99-000E-4C3D-A6ED-337458B59612}" destId="{04A1A2D8-686B-4DCC-BDF7-74BA8C0BB036}" srcOrd="0" destOrd="0" presId="urn:microsoft.com/office/officeart/2005/8/layout/vList2"/>
    <dgm:cxn modelId="{E738FC52-6483-4672-AAA8-E0250556A981}" type="presParOf" srcId="{044ABB99-000E-4C3D-A6ED-337458B59612}" destId="{596851FC-195F-4C3D-801F-818D2633F72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3D5733-9605-4E92-91AA-27FE0A84616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DFF748-BE53-469E-AF12-4A488DA3424E}">
      <dgm:prSet phldrT="[Текст]"/>
      <dgm:spPr/>
      <dgm:t>
        <a:bodyPr/>
        <a:lstStyle/>
        <a:p>
          <a:r>
            <a:rPr lang="ru-RU" dirty="0" smtClean="0"/>
            <a:t>2. Выпишите названия выдающихся литературных памятников </a:t>
          </a:r>
          <a:r>
            <a:rPr lang="en-US" dirty="0" smtClean="0"/>
            <a:t>XIII </a:t>
          </a:r>
          <a:r>
            <a:rPr lang="ru-RU" dirty="0" smtClean="0"/>
            <a:t>–</a:t>
          </a:r>
          <a:r>
            <a:rPr lang="en-US" dirty="0" smtClean="0"/>
            <a:t>XVII</a:t>
          </a:r>
          <a:r>
            <a:rPr lang="ru-RU" dirty="0" smtClean="0"/>
            <a:t> веков  по схеме: автор – название – время создания – жанр (если указан) - основное содержание. </a:t>
          </a:r>
          <a:endParaRPr lang="ru-RU" dirty="0"/>
        </a:p>
      </dgm:t>
    </dgm:pt>
    <dgm:pt modelId="{A9CC4A8D-EE89-4ACF-B65D-819B4B5461AD}" type="parTrans" cxnId="{8161CC63-C4CC-420A-BE4A-996A474FB748}">
      <dgm:prSet/>
      <dgm:spPr/>
      <dgm:t>
        <a:bodyPr/>
        <a:lstStyle/>
        <a:p>
          <a:endParaRPr lang="ru-RU"/>
        </a:p>
      </dgm:t>
    </dgm:pt>
    <dgm:pt modelId="{84F4E3FA-FED9-472D-867B-427A23FECB6E}" type="sibTrans" cxnId="{8161CC63-C4CC-420A-BE4A-996A474FB748}">
      <dgm:prSet/>
      <dgm:spPr/>
      <dgm:t>
        <a:bodyPr/>
        <a:lstStyle/>
        <a:p>
          <a:endParaRPr lang="ru-RU"/>
        </a:p>
      </dgm:t>
    </dgm:pt>
    <dgm:pt modelId="{3EB78012-FA06-4EB7-8570-F5DBED84D8C7}">
      <dgm:prSet phldrT="[Текст]"/>
      <dgm:spPr/>
      <dgm:t>
        <a:bodyPr/>
        <a:lstStyle/>
        <a:p>
          <a:r>
            <a:rPr lang="ru-RU" dirty="0" smtClean="0"/>
            <a:t>Страницы учебника: с. 192 – 193, с. 194, с. 196-197.</a:t>
          </a:r>
          <a:endParaRPr lang="ru-RU" dirty="0"/>
        </a:p>
      </dgm:t>
    </dgm:pt>
    <dgm:pt modelId="{037A20C2-1972-4ED4-882E-74FDA0883735}" type="parTrans" cxnId="{B12AC6E5-D019-4498-BAB7-66BD1E24BDD5}">
      <dgm:prSet/>
      <dgm:spPr/>
      <dgm:t>
        <a:bodyPr/>
        <a:lstStyle/>
        <a:p>
          <a:endParaRPr lang="ru-RU"/>
        </a:p>
      </dgm:t>
    </dgm:pt>
    <dgm:pt modelId="{921C34AC-D449-4788-930E-24D66E1B33E5}" type="sibTrans" cxnId="{B12AC6E5-D019-4498-BAB7-66BD1E24BDD5}">
      <dgm:prSet/>
      <dgm:spPr/>
      <dgm:t>
        <a:bodyPr/>
        <a:lstStyle/>
        <a:p>
          <a:endParaRPr lang="ru-RU"/>
        </a:p>
      </dgm:t>
    </dgm:pt>
    <dgm:pt modelId="{9765AA26-533D-4EBE-957C-981AE1555AB0}">
      <dgm:prSet phldrT="[Текст]"/>
      <dgm:spPr/>
      <dgm:t>
        <a:bodyPr/>
        <a:lstStyle/>
        <a:p>
          <a:r>
            <a:rPr lang="ru-RU" dirty="0" smtClean="0"/>
            <a:t>3. Выпишите выдающиеся произведения архитектуры </a:t>
          </a:r>
          <a:r>
            <a:rPr lang="en-US" dirty="0" smtClean="0"/>
            <a:t>XIII </a:t>
          </a:r>
          <a:r>
            <a:rPr lang="ru-RU" dirty="0" smtClean="0"/>
            <a:t>–</a:t>
          </a:r>
          <a:r>
            <a:rPr lang="en-US" dirty="0" smtClean="0"/>
            <a:t>XVII</a:t>
          </a:r>
          <a:r>
            <a:rPr lang="ru-RU" dirty="0" smtClean="0"/>
            <a:t> веков по схеме: архитектор – название архитектурного памятника – время создания – архитектурный стиль (если указан).</a:t>
          </a:r>
          <a:endParaRPr lang="ru-RU" dirty="0"/>
        </a:p>
      </dgm:t>
    </dgm:pt>
    <dgm:pt modelId="{9616ABA3-748C-43C3-AEB6-C01FA23F1FD9}" type="parTrans" cxnId="{1E32AFC9-5042-485D-893E-61510E3C06D5}">
      <dgm:prSet/>
      <dgm:spPr/>
      <dgm:t>
        <a:bodyPr/>
        <a:lstStyle/>
        <a:p>
          <a:endParaRPr lang="ru-RU"/>
        </a:p>
      </dgm:t>
    </dgm:pt>
    <dgm:pt modelId="{6BBF1862-2E1A-4893-A0BB-60FB9F6CB3AD}" type="sibTrans" cxnId="{1E32AFC9-5042-485D-893E-61510E3C06D5}">
      <dgm:prSet/>
      <dgm:spPr/>
      <dgm:t>
        <a:bodyPr/>
        <a:lstStyle/>
        <a:p>
          <a:endParaRPr lang="ru-RU"/>
        </a:p>
      </dgm:t>
    </dgm:pt>
    <dgm:pt modelId="{50ED41BD-FDAC-4448-ADD1-3DE6A515E103}">
      <dgm:prSet phldrT="[Текст]"/>
      <dgm:spPr/>
      <dgm:t>
        <a:bodyPr/>
        <a:lstStyle/>
        <a:p>
          <a:r>
            <a:rPr lang="ru-RU" dirty="0" smtClean="0"/>
            <a:t>Страницы учебника: с. 193, с. 194, с.197.</a:t>
          </a:r>
          <a:endParaRPr lang="ru-RU" dirty="0"/>
        </a:p>
      </dgm:t>
    </dgm:pt>
    <dgm:pt modelId="{8389B5D8-CF00-491F-9B71-ACF65FBD3925}" type="parTrans" cxnId="{F5FF72B9-8CDA-4708-9CD2-832DF0C53C24}">
      <dgm:prSet/>
      <dgm:spPr/>
      <dgm:t>
        <a:bodyPr/>
        <a:lstStyle/>
        <a:p>
          <a:endParaRPr lang="ru-RU"/>
        </a:p>
      </dgm:t>
    </dgm:pt>
    <dgm:pt modelId="{1A42F6AD-6264-4BCD-A079-6641F083D3F0}" type="sibTrans" cxnId="{F5FF72B9-8CDA-4708-9CD2-832DF0C53C24}">
      <dgm:prSet/>
      <dgm:spPr/>
      <dgm:t>
        <a:bodyPr/>
        <a:lstStyle/>
        <a:p>
          <a:endParaRPr lang="ru-RU"/>
        </a:p>
      </dgm:t>
    </dgm:pt>
    <dgm:pt modelId="{CACD3EC6-1868-4317-AE56-449C7DE92864}">
      <dgm:prSet phldrT="[Текст]"/>
      <dgm:spPr/>
      <dgm:t>
        <a:bodyPr/>
        <a:lstStyle/>
        <a:p>
          <a:r>
            <a:rPr lang="ru-RU" dirty="0" smtClean="0"/>
            <a:t>4. Выпишите имена выдающихся иконописцев по схеме: Автор – время творчества – название произведения .</a:t>
          </a:r>
          <a:endParaRPr lang="ru-RU" dirty="0"/>
        </a:p>
      </dgm:t>
    </dgm:pt>
    <dgm:pt modelId="{6C9CBE07-EC68-49B7-84BB-4C7309D020A0}" type="parTrans" cxnId="{E32BE799-5228-48BF-8E3F-D57D9F043D94}">
      <dgm:prSet/>
      <dgm:spPr/>
      <dgm:t>
        <a:bodyPr/>
        <a:lstStyle/>
        <a:p>
          <a:endParaRPr lang="ru-RU"/>
        </a:p>
      </dgm:t>
    </dgm:pt>
    <dgm:pt modelId="{63854D44-2EC7-4C27-B4F7-4C3137567928}" type="sibTrans" cxnId="{E32BE799-5228-48BF-8E3F-D57D9F043D94}">
      <dgm:prSet/>
      <dgm:spPr/>
      <dgm:t>
        <a:bodyPr/>
        <a:lstStyle/>
        <a:p>
          <a:endParaRPr lang="ru-RU"/>
        </a:p>
      </dgm:t>
    </dgm:pt>
    <dgm:pt modelId="{E16C8084-47B4-455A-9431-DDEE5756C49E}">
      <dgm:prSet phldrT="[Текст]"/>
      <dgm:spPr/>
      <dgm:t>
        <a:bodyPr/>
        <a:lstStyle/>
        <a:p>
          <a:r>
            <a:rPr lang="ru-RU" dirty="0" smtClean="0"/>
            <a:t>Страницы учебника: с.193-194, с.197.</a:t>
          </a:r>
          <a:endParaRPr lang="ru-RU" dirty="0"/>
        </a:p>
      </dgm:t>
    </dgm:pt>
    <dgm:pt modelId="{1FB1AF24-91D6-40D8-9CF0-99E83D25BB51}" type="parTrans" cxnId="{AAF27344-3C62-4D56-B4CC-5A11908B51E1}">
      <dgm:prSet/>
      <dgm:spPr/>
      <dgm:t>
        <a:bodyPr/>
        <a:lstStyle/>
        <a:p>
          <a:endParaRPr lang="ru-RU"/>
        </a:p>
      </dgm:t>
    </dgm:pt>
    <dgm:pt modelId="{BDE7C914-B18A-42D3-810C-DAFF26E03BEF}" type="sibTrans" cxnId="{AAF27344-3C62-4D56-B4CC-5A11908B51E1}">
      <dgm:prSet/>
      <dgm:spPr/>
      <dgm:t>
        <a:bodyPr/>
        <a:lstStyle/>
        <a:p>
          <a:endParaRPr lang="ru-RU"/>
        </a:p>
      </dgm:t>
    </dgm:pt>
    <dgm:pt modelId="{5D5496CF-0013-45ED-98F1-A1CB1DA63A2F}">
      <dgm:prSet phldrT="[Текст]"/>
      <dgm:spPr/>
      <dgm:t>
        <a:bodyPr/>
        <a:lstStyle/>
        <a:p>
          <a:endParaRPr lang="ru-RU" dirty="0"/>
        </a:p>
      </dgm:t>
    </dgm:pt>
    <dgm:pt modelId="{2BF26294-FDA1-4878-AB94-EC86F649B19D}" type="parTrans" cxnId="{6352195A-D7C2-4D99-BAD0-C71BC8EC0AE5}">
      <dgm:prSet/>
      <dgm:spPr/>
      <dgm:t>
        <a:bodyPr/>
        <a:lstStyle/>
        <a:p>
          <a:endParaRPr lang="ru-RU"/>
        </a:p>
      </dgm:t>
    </dgm:pt>
    <dgm:pt modelId="{B9850751-04C0-40EB-9174-2E9F18DD5288}" type="sibTrans" cxnId="{6352195A-D7C2-4D99-BAD0-C71BC8EC0AE5}">
      <dgm:prSet/>
      <dgm:spPr/>
      <dgm:t>
        <a:bodyPr/>
        <a:lstStyle/>
        <a:p>
          <a:endParaRPr lang="ru-RU"/>
        </a:p>
      </dgm:t>
    </dgm:pt>
    <dgm:pt modelId="{4F012A33-C806-4B89-9533-E52331A7DDB4}">
      <dgm:prSet phldrT="[Текст]"/>
      <dgm:spPr/>
      <dgm:t>
        <a:bodyPr/>
        <a:lstStyle/>
        <a:p>
          <a:r>
            <a:rPr lang="ru-RU" dirty="0" smtClean="0"/>
            <a:t>5. Выпишите основные события, связанные с  развитием отечественного просвещения в </a:t>
          </a:r>
          <a:r>
            <a:rPr lang="en-US" dirty="0" smtClean="0"/>
            <a:t>XIII </a:t>
          </a:r>
          <a:r>
            <a:rPr lang="ru-RU" dirty="0" smtClean="0"/>
            <a:t>–</a:t>
          </a:r>
          <a:r>
            <a:rPr lang="en-US" dirty="0" smtClean="0"/>
            <a:t>XVII</a:t>
          </a:r>
          <a:r>
            <a:rPr lang="ru-RU" dirty="0" smtClean="0"/>
            <a:t> веках. </a:t>
          </a:r>
          <a:r>
            <a:rPr lang="ru-RU" u="none" dirty="0" smtClean="0"/>
            <a:t>Запись в тетради </a:t>
          </a:r>
          <a:r>
            <a:rPr lang="ru-RU" dirty="0" smtClean="0"/>
            <a:t>оформите по схеме: дата – событие.</a:t>
          </a:r>
          <a:endParaRPr lang="ru-RU" dirty="0"/>
        </a:p>
      </dgm:t>
    </dgm:pt>
    <dgm:pt modelId="{9A07A5A8-4125-414E-B0A1-6AECA3968F3C}" type="parTrans" cxnId="{01D93A84-00DC-445D-996E-D9241CBF32E0}">
      <dgm:prSet/>
      <dgm:spPr/>
      <dgm:t>
        <a:bodyPr/>
        <a:lstStyle/>
        <a:p>
          <a:endParaRPr lang="ru-RU"/>
        </a:p>
      </dgm:t>
    </dgm:pt>
    <dgm:pt modelId="{3F9AF0CB-84C5-4B5D-89DE-D3EDD0016E2A}" type="sibTrans" cxnId="{01D93A84-00DC-445D-996E-D9241CBF32E0}">
      <dgm:prSet/>
      <dgm:spPr/>
      <dgm:t>
        <a:bodyPr/>
        <a:lstStyle/>
        <a:p>
          <a:endParaRPr lang="ru-RU"/>
        </a:p>
      </dgm:t>
    </dgm:pt>
    <dgm:pt modelId="{8046E902-ED31-4464-AA9F-64634F9957CB}" type="pres">
      <dgm:prSet presAssocID="{793D5733-9605-4E92-91AA-27FE0A84616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5145CE-C59A-48ED-9760-0429C7010EDB}" type="pres">
      <dgm:prSet presAssocID="{92DFF748-BE53-469E-AF12-4A488DA3424E}" presName="comp" presStyleCnt="0"/>
      <dgm:spPr/>
    </dgm:pt>
    <dgm:pt modelId="{3E31C3E4-0198-4B13-8A60-70809DE56485}" type="pres">
      <dgm:prSet presAssocID="{92DFF748-BE53-469E-AF12-4A488DA3424E}" presName="box" presStyleLbl="node1" presStyleIdx="0" presStyleCnt="4"/>
      <dgm:spPr/>
      <dgm:t>
        <a:bodyPr/>
        <a:lstStyle/>
        <a:p>
          <a:endParaRPr lang="ru-RU"/>
        </a:p>
      </dgm:t>
    </dgm:pt>
    <dgm:pt modelId="{511EE528-D15C-4CC8-85DB-44489EE6570C}" type="pres">
      <dgm:prSet presAssocID="{92DFF748-BE53-469E-AF12-4A488DA3424E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78B5BF8-D5EA-4A33-81A0-806C63D02A32}" type="pres">
      <dgm:prSet presAssocID="{92DFF748-BE53-469E-AF12-4A488DA3424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3ED78-6D5B-4D08-B6C8-F346E8ED0AC1}" type="pres">
      <dgm:prSet presAssocID="{84F4E3FA-FED9-472D-867B-427A23FECB6E}" presName="spacer" presStyleCnt="0"/>
      <dgm:spPr/>
    </dgm:pt>
    <dgm:pt modelId="{985B13BB-CE61-4613-854B-D30447803024}" type="pres">
      <dgm:prSet presAssocID="{9765AA26-533D-4EBE-957C-981AE1555AB0}" presName="comp" presStyleCnt="0"/>
      <dgm:spPr/>
    </dgm:pt>
    <dgm:pt modelId="{0CAE1158-29B4-4676-9E5A-91A7C282F29C}" type="pres">
      <dgm:prSet presAssocID="{9765AA26-533D-4EBE-957C-981AE1555AB0}" presName="box" presStyleLbl="node1" presStyleIdx="1" presStyleCnt="4"/>
      <dgm:spPr/>
      <dgm:t>
        <a:bodyPr/>
        <a:lstStyle/>
        <a:p>
          <a:endParaRPr lang="ru-RU"/>
        </a:p>
      </dgm:t>
    </dgm:pt>
    <dgm:pt modelId="{0AAEEAA7-C82F-49C4-AB09-814FC2753FD5}" type="pres">
      <dgm:prSet presAssocID="{9765AA26-533D-4EBE-957C-981AE1555AB0}" presName="img" presStyleLbl="fgImgPlace1" presStyleIdx="1" presStyleCnt="4" custScaleX="54653" custScaleY="10381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C0268E8-7BAD-4A9C-877C-2911F981B545}" type="pres">
      <dgm:prSet presAssocID="{9765AA26-533D-4EBE-957C-981AE1555AB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B5E11-B54A-45E8-AE55-7665E62AAE53}" type="pres">
      <dgm:prSet presAssocID="{6BBF1862-2E1A-4893-A0BB-60FB9F6CB3AD}" presName="spacer" presStyleCnt="0"/>
      <dgm:spPr/>
    </dgm:pt>
    <dgm:pt modelId="{94DFD9F8-BE43-4417-8665-F376C538129F}" type="pres">
      <dgm:prSet presAssocID="{CACD3EC6-1868-4317-AE56-449C7DE92864}" presName="comp" presStyleCnt="0"/>
      <dgm:spPr/>
    </dgm:pt>
    <dgm:pt modelId="{628C2638-9250-4735-A54B-A2F21B175426}" type="pres">
      <dgm:prSet presAssocID="{CACD3EC6-1868-4317-AE56-449C7DE92864}" presName="box" presStyleLbl="node1" presStyleIdx="2" presStyleCnt="4"/>
      <dgm:spPr/>
      <dgm:t>
        <a:bodyPr/>
        <a:lstStyle/>
        <a:p>
          <a:endParaRPr lang="ru-RU"/>
        </a:p>
      </dgm:t>
    </dgm:pt>
    <dgm:pt modelId="{9963B586-2283-4A2F-9690-F3C60C621A3B}" type="pres">
      <dgm:prSet presAssocID="{CACD3EC6-1868-4317-AE56-449C7DE92864}" presName="img" presStyleLbl="fgImgPlace1" presStyleIdx="2" presStyleCnt="4" custAng="5400000" custScaleX="47965" custScaleY="74414" custLinFactNeighborX="1134" custLinFactNeighborY="-461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21651A9-800A-489B-A503-63408587FFFC}" type="pres">
      <dgm:prSet presAssocID="{CACD3EC6-1868-4317-AE56-449C7DE92864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697FC-6530-41A9-BE84-C53CBD887A9B}" type="pres">
      <dgm:prSet presAssocID="{63854D44-2EC7-4C27-B4F7-4C3137567928}" presName="spacer" presStyleCnt="0"/>
      <dgm:spPr/>
    </dgm:pt>
    <dgm:pt modelId="{73DF483B-AE23-42A8-B0D3-45DCCA3DC5CC}" type="pres">
      <dgm:prSet presAssocID="{4F012A33-C806-4B89-9533-E52331A7DDB4}" presName="comp" presStyleCnt="0"/>
      <dgm:spPr/>
    </dgm:pt>
    <dgm:pt modelId="{FC8B1EEC-64FD-41A0-9313-7C770DE22FD0}" type="pres">
      <dgm:prSet presAssocID="{4F012A33-C806-4B89-9533-E52331A7DDB4}" presName="box" presStyleLbl="node1" presStyleIdx="3" presStyleCnt="4"/>
      <dgm:spPr/>
      <dgm:t>
        <a:bodyPr/>
        <a:lstStyle/>
        <a:p>
          <a:endParaRPr lang="ru-RU"/>
        </a:p>
      </dgm:t>
    </dgm:pt>
    <dgm:pt modelId="{953AD244-E9C4-4428-BFE3-87B808976D36}" type="pres">
      <dgm:prSet presAssocID="{4F012A33-C806-4B89-9533-E52331A7DDB4}" presName="img" presStyleLbl="fgImgPlace1" presStyleIdx="3" presStyleCnt="4" custScaleX="4625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7826722-AA99-44F5-8CCE-4A1C580EB824}" type="pres">
      <dgm:prSet presAssocID="{4F012A33-C806-4B89-9533-E52331A7DDB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2BE799-5228-48BF-8E3F-D57D9F043D94}" srcId="{793D5733-9605-4E92-91AA-27FE0A846168}" destId="{CACD3EC6-1868-4317-AE56-449C7DE92864}" srcOrd="2" destOrd="0" parTransId="{6C9CBE07-EC68-49B7-84BB-4C7309D020A0}" sibTransId="{63854D44-2EC7-4C27-B4F7-4C3137567928}"/>
    <dgm:cxn modelId="{A0D34FAE-3875-4A2E-AFC9-4266C0AA4005}" type="presOf" srcId="{CACD3EC6-1868-4317-AE56-449C7DE92864}" destId="{628C2638-9250-4735-A54B-A2F21B175426}" srcOrd="0" destOrd="0" presId="urn:microsoft.com/office/officeart/2005/8/layout/vList4"/>
    <dgm:cxn modelId="{0B869D7B-61A1-472D-B60A-E96F44BAB18D}" type="presOf" srcId="{3EB78012-FA06-4EB7-8570-F5DBED84D8C7}" destId="{178B5BF8-D5EA-4A33-81A0-806C63D02A32}" srcOrd="1" destOrd="1" presId="urn:microsoft.com/office/officeart/2005/8/layout/vList4"/>
    <dgm:cxn modelId="{2516D48F-B7AF-4CAA-89E9-A274C1CA53D6}" type="presOf" srcId="{92DFF748-BE53-469E-AF12-4A488DA3424E}" destId="{3E31C3E4-0198-4B13-8A60-70809DE56485}" srcOrd="0" destOrd="0" presId="urn:microsoft.com/office/officeart/2005/8/layout/vList4"/>
    <dgm:cxn modelId="{314D3FEA-6E61-4384-BA5D-9387B5B7944D}" type="presOf" srcId="{4F012A33-C806-4B89-9533-E52331A7DDB4}" destId="{C7826722-AA99-44F5-8CCE-4A1C580EB824}" srcOrd="1" destOrd="0" presId="urn:microsoft.com/office/officeart/2005/8/layout/vList4"/>
    <dgm:cxn modelId="{5316341B-FEE1-4AE4-8FD2-6493B6F7CE80}" type="presOf" srcId="{793D5733-9605-4E92-91AA-27FE0A846168}" destId="{8046E902-ED31-4464-AA9F-64634F9957CB}" srcOrd="0" destOrd="0" presId="urn:microsoft.com/office/officeart/2005/8/layout/vList4"/>
    <dgm:cxn modelId="{1E32AFC9-5042-485D-893E-61510E3C06D5}" srcId="{793D5733-9605-4E92-91AA-27FE0A846168}" destId="{9765AA26-533D-4EBE-957C-981AE1555AB0}" srcOrd="1" destOrd="0" parTransId="{9616ABA3-748C-43C3-AEB6-C01FA23F1FD9}" sibTransId="{6BBF1862-2E1A-4893-A0BB-60FB9F6CB3AD}"/>
    <dgm:cxn modelId="{86831F8D-ECBD-4E87-AF81-4019287BAABD}" type="presOf" srcId="{5D5496CF-0013-45ED-98F1-A1CB1DA63A2F}" destId="{C7826722-AA99-44F5-8CCE-4A1C580EB824}" srcOrd="1" destOrd="1" presId="urn:microsoft.com/office/officeart/2005/8/layout/vList4"/>
    <dgm:cxn modelId="{0B2C7BF0-0C98-4CAF-874C-279704E197E0}" type="presOf" srcId="{3EB78012-FA06-4EB7-8570-F5DBED84D8C7}" destId="{3E31C3E4-0198-4B13-8A60-70809DE56485}" srcOrd="0" destOrd="1" presId="urn:microsoft.com/office/officeart/2005/8/layout/vList4"/>
    <dgm:cxn modelId="{0453F21F-2878-421F-B4F0-720C9AF71FF0}" type="presOf" srcId="{92DFF748-BE53-469E-AF12-4A488DA3424E}" destId="{178B5BF8-D5EA-4A33-81A0-806C63D02A32}" srcOrd="1" destOrd="0" presId="urn:microsoft.com/office/officeart/2005/8/layout/vList4"/>
    <dgm:cxn modelId="{AAF27344-3C62-4D56-B4CC-5A11908B51E1}" srcId="{CACD3EC6-1868-4317-AE56-449C7DE92864}" destId="{E16C8084-47B4-455A-9431-DDEE5756C49E}" srcOrd="0" destOrd="0" parTransId="{1FB1AF24-91D6-40D8-9CF0-99E83D25BB51}" sibTransId="{BDE7C914-B18A-42D3-810C-DAFF26E03BEF}"/>
    <dgm:cxn modelId="{6352195A-D7C2-4D99-BAD0-C71BC8EC0AE5}" srcId="{4F012A33-C806-4B89-9533-E52331A7DDB4}" destId="{5D5496CF-0013-45ED-98F1-A1CB1DA63A2F}" srcOrd="0" destOrd="0" parTransId="{2BF26294-FDA1-4878-AB94-EC86F649B19D}" sibTransId="{B9850751-04C0-40EB-9174-2E9F18DD5288}"/>
    <dgm:cxn modelId="{01D93A84-00DC-445D-996E-D9241CBF32E0}" srcId="{793D5733-9605-4E92-91AA-27FE0A846168}" destId="{4F012A33-C806-4B89-9533-E52331A7DDB4}" srcOrd="3" destOrd="0" parTransId="{9A07A5A8-4125-414E-B0A1-6AECA3968F3C}" sibTransId="{3F9AF0CB-84C5-4B5D-89DE-D3EDD0016E2A}"/>
    <dgm:cxn modelId="{155AE890-47D2-483C-BEB5-7694C650DD02}" type="presOf" srcId="{9765AA26-533D-4EBE-957C-981AE1555AB0}" destId="{0CAE1158-29B4-4676-9E5A-91A7C282F29C}" srcOrd="0" destOrd="0" presId="urn:microsoft.com/office/officeart/2005/8/layout/vList4"/>
    <dgm:cxn modelId="{51C4EF6D-A6FB-450B-9A9E-BB0098942116}" type="presOf" srcId="{9765AA26-533D-4EBE-957C-981AE1555AB0}" destId="{3C0268E8-7BAD-4A9C-877C-2911F981B545}" srcOrd="1" destOrd="0" presId="urn:microsoft.com/office/officeart/2005/8/layout/vList4"/>
    <dgm:cxn modelId="{B12AC6E5-D019-4498-BAB7-66BD1E24BDD5}" srcId="{92DFF748-BE53-469E-AF12-4A488DA3424E}" destId="{3EB78012-FA06-4EB7-8570-F5DBED84D8C7}" srcOrd="0" destOrd="0" parTransId="{037A20C2-1972-4ED4-882E-74FDA0883735}" sibTransId="{921C34AC-D449-4788-930E-24D66E1B33E5}"/>
    <dgm:cxn modelId="{A44FA69A-C6BA-401E-9ECE-BAE5067C54FC}" type="presOf" srcId="{4F012A33-C806-4B89-9533-E52331A7DDB4}" destId="{FC8B1EEC-64FD-41A0-9313-7C770DE22FD0}" srcOrd="0" destOrd="0" presId="urn:microsoft.com/office/officeart/2005/8/layout/vList4"/>
    <dgm:cxn modelId="{7C2BED16-B07E-4596-92FA-094D1053342B}" type="presOf" srcId="{E16C8084-47B4-455A-9431-DDEE5756C49E}" destId="{721651A9-800A-489B-A503-63408587FFFC}" srcOrd="1" destOrd="1" presId="urn:microsoft.com/office/officeart/2005/8/layout/vList4"/>
    <dgm:cxn modelId="{9A54B987-C803-48BC-B7DC-9EBDD8A10098}" type="presOf" srcId="{50ED41BD-FDAC-4448-ADD1-3DE6A515E103}" destId="{3C0268E8-7BAD-4A9C-877C-2911F981B545}" srcOrd="1" destOrd="1" presId="urn:microsoft.com/office/officeart/2005/8/layout/vList4"/>
    <dgm:cxn modelId="{ED809CD3-C0F8-4779-AACD-A04A04F4CFD6}" type="presOf" srcId="{E16C8084-47B4-455A-9431-DDEE5756C49E}" destId="{628C2638-9250-4735-A54B-A2F21B175426}" srcOrd="0" destOrd="1" presId="urn:microsoft.com/office/officeart/2005/8/layout/vList4"/>
    <dgm:cxn modelId="{DD1C0B83-C418-48A2-8590-C1387C849823}" type="presOf" srcId="{50ED41BD-FDAC-4448-ADD1-3DE6A515E103}" destId="{0CAE1158-29B4-4676-9E5A-91A7C282F29C}" srcOrd="0" destOrd="1" presId="urn:microsoft.com/office/officeart/2005/8/layout/vList4"/>
    <dgm:cxn modelId="{689AE1AB-C68F-47B1-8A65-B6BA2D644DF8}" type="presOf" srcId="{5D5496CF-0013-45ED-98F1-A1CB1DA63A2F}" destId="{FC8B1EEC-64FD-41A0-9313-7C770DE22FD0}" srcOrd="0" destOrd="1" presId="urn:microsoft.com/office/officeart/2005/8/layout/vList4"/>
    <dgm:cxn modelId="{F5FF72B9-8CDA-4708-9CD2-832DF0C53C24}" srcId="{9765AA26-533D-4EBE-957C-981AE1555AB0}" destId="{50ED41BD-FDAC-4448-ADD1-3DE6A515E103}" srcOrd="0" destOrd="0" parTransId="{8389B5D8-CF00-491F-9B71-ACF65FBD3925}" sibTransId="{1A42F6AD-6264-4BCD-A079-6641F083D3F0}"/>
    <dgm:cxn modelId="{8161CC63-C4CC-420A-BE4A-996A474FB748}" srcId="{793D5733-9605-4E92-91AA-27FE0A846168}" destId="{92DFF748-BE53-469E-AF12-4A488DA3424E}" srcOrd="0" destOrd="0" parTransId="{A9CC4A8D-EE89-4ACF-B65D-819B4B5461AD}" sibTransId="{84F4E3FA-FED9-472D-867B-427A23FECB6E}"/>
    <dgm:cxn modelId="{BEC34DF4-AAB9-4231-AD2F-34C558D9CE8F}" type="presOf" srcId="{CACD3EC6-1868-4317-AE56-449C7DE92864}" destId="{721651A9-800A-489B-A503-63408587FFFC}" srcOrd="1" destOrd="0" presId="urn:microsoft.com/office/officeart/2005/8/layout/vList4"/>
    <dgm:cxn modelId="{30FE4574-A095-4D05-BA4F-5B84FDD6524E}" type="presParOf" srcId="{8046E902-ED31-4464-AA9F-64634F9957CB}" destId="{F35145CE-C59A-48ED-9760-0429C7010EDB}" srcOrd="0" destOrd="0" presId="urn:microsoft.com/office/officeart/2005/8/layout/vList4"/>
    <dgm:cxn modelId="{DC0A8883-5239-4E79-9BD3-6430EFF93775}" type="presParOf" srcId="{F35145CE-C59A-48ED-9760-0429C7010EDB}" destId="{3E31C3E4-0198-4B13-8A60-70809DE56485}" srcOrd="0" destOrd="0" presId="urn:microsoft.com/office/officeart/2005/8/layout/vList4"/>
    <dgm:cxn modelId="{F60B3E39-1077-4695-8DC2-CB92B0E32FAB}" type="presParOf" srcId="{F35145CE-C59A-48ED-9760-0429C7010EDB}" destId="{511EE528-D15C-4CC8-85DB-44489EE6570C}" srcOrd="1" destOrd="0" presId="urn:microsoft.com/office/officeart/2005/8/layout/vList4"/>
    <dgm:cxn modelId="{03D1A084-BA7D-40D5-82D3-B24569F6AD17}" type="presParOf" srcId="{F35145CE-C59A-48ED-9760-0429C7010EDB}" destId="{178B5BF8-D5EA-4A33-81A0-806C63D02A32}" srcOrd="2" destOrd="0" presId="urn:microsoft.com/office/officeart/2005/8/layout/vList4"/>
    <dgm:cxn modelId="{68D6299E-3F7B-4FAC-ACCD-D57DCE0B552A}" type="presParOf" srcId="{8046E902-ED31-4464-AA9F-64634F9957CB}" destId="{2A93ED78-6D5B-4D08-B6C8-F346E8ED0AC1}" srcOrd="1" destOrd="0" presId="urn:microsoft.com/office/officeart/2005/8/layout/vList4"/>
    <dgm:cxn modelId="{CD412D2A-D098-40D3-BB0E-F7531D757B7C}" type="presParOf" srcId="{8046E902-ED31-4464-AA9F-64634F9957CB}" destId="{985B13BB-CE61-4613-854B-D30447803024}" srcOrd="2" destOrd="0" presId="urn:microsoft.com/office/officeart/2005/8/layout/vList4"/>
    <dgm:cxn modelId="{BE2467CA-FAF4-49A3-A2AE-0D83752D34CB}" type="presParOf" srcId="{985B13BB-CE61-4613-854B-D30447803024}" destId="{0CAE1158-29B4-4676-9E5A-91A7C282F29C}" srcOrd="0" destOrd="0" presId="urn:microsoft.com/office/officeart/2005/8/layout/vList4"/>
    <dgm:cxn modelId="{81B26D85-C906-4E06-9AE7-89A379F059CB}" type="presParOf" srcId="{985B13BB-CE61-4613-854B-D30447803024}" destId="{0AAEEAA7-C82F-49C4-AB09-814FC2753FD5}" srcOrd="1" destOrd="0" presId="urn:microsoft.com/office/officeart/2005/8/layout/vList4"/>
    <dgm:cxn modelId="{9B5A5DD6-803C-47A6-8C3F-B64C46EBAADA}" type="presParOf" srcId="{985B13BB-CE61-4613-854B-D30447803024}" destId="{3C0268E8-7BAD-4A9C-877C-2911F981B545}" srcOrd="2" destOrd="0" presId="urn:microsoft.com/office/officeart/2005/8/layout/vList4"/>
    <dgm:cxn modelId="{C815EA52-4922-460D-82D4-153B200A60CB}" type="presParOf" srcId="{8046E902-ED31-4464-AA9F-64634F9957CB}" destId="{683B5E11-B54A-45E8-AE55-7665E62AAE53}" srcOrd="3" destOrd="0" presId="urn:microsoft.com/office/officeart/2005/8/layout/vList4"/>
    <dgm:cxn modelId="{7AEAE407-1215-461B-B05E-296F9B3DB7C7}" type="presParOf" srcId="{8046E902-ED31-4464-AA9F-64634F9957CB}" destId="{94DFD9F8-BE43-4417-8665-F376C538129F}" srcOrd="4" destOrd="0" presId="urn:microsoft.com/office/officeart/2005/8/layout/vList4"/>
    <dgm:cxn modelId="{0F02FF0A-EC07-4191-9774-074F62A06427}" type="presParOf" srcId="{94DFD9F8-BE43-4417-8665-F376C538129F}" destId="{628C2638-9250-4735-A54B-A2F21B175426}" srcOrd="0" destOrd="0" presId="urn:microsoft.com/office/officeart/2005/8/layout/vList4"/>
    <dgm:cxn modelId="{42C60205-085D-41D5-A848-78AB3241A815}" type="presParOf" srcId="{94DFD9F8-BE43-4417-8665-F376C538129F}" destId="{9963B586-2283-4A2F-9690-F3C60C621A3B}" srcOrd="1" destOrd="0" presId="urn:microsoft.com/office/officeart/2005/8/layout/vList4"/>
    <dgm:cxn modelId="{87288B62-E086-4051-8E24-21B9A07F3A5A}" type="presParOf" srcId="{94DFD9F8-BE43-4417-8665-F376C538129F}" destId="{721651A9-800A-489B-A503-63408587FFFC}" srcOrd="2" destOrd="0" presId="urn:microsoft.com/office/officeart/2005/8/layout/vList4"/>
    <dgm:cxn modelId="{A52569D7-5DEE-46AE-824D-4A207825A2FF}" type="presParOf" srcId="{8046E902-ED31-4464-AA9F-64634F9957CB}" destId="{E53697FC-6530-41A9-BE84-C53CBD887A9B}" srcOrd="5" destOrd="0" presId="urn:microsoft.com/office/officeart/2005/8/layout/vList4"/>
    <dgm:cxn modelId="{EF03B60A-47BB-4973-BE77-969EF8695A35}" type="presParOf" srcId="{8046E902-ED31-4464-AA9F-64634F9957CB}" destId="{73DF483B-AE23-42A8-B0D3-45DCCA3DC5CC}" srcOrd="6" destOrd="0" presId="urn:microsoft.com/office/officeart/2005/8/layout/vList4"/>
    <dgm:cxn modelId="{42B22E39-1C50-43E6-9601-C096DDFAE4C2}" type="presParOf" srcId="{73DF483B-AE23-42A8-B0D3-45DCCA3DC5CC}" destId="{FC8B1EEC-64FD-41A0-9313-7C770DE22FD0}" srcOrd="0" destOrd="0" presId="urn:microsoft.com/office/officeart/2005/8/layout/vList4"/>
    <dgm:cxn modelId="{4210FF3B-3CE3-4EB2-894F-E2FC4C59E802}" type="presParOf" srcId="{73DF483B-AE23-42A8-B0D3-45DCCA3DC5CC}" destId="{953AD244-E9C4-4428-BFE3-87B808976D36}" srcOrd="1" destOrd="0" presId="urn:microsoft.com/office/officeart/2005/8/layout/vList4"/>
    <dgm:cxn modelId="{FBAA6A9B-390E-4AB4-92EB-4ACD28E8356A}" type="presParOf" srcId="{73DF483B-AE23-42A8-B0D3-45DCCA3DC5CC}" destId="{C7826722-AA99-44F5-8CCE-4A1C580EB82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0AD334-0273-4628-A58C-C0C1DED57EB2}">
      <dsp:nvSpPr>
        <dsp:cNvPr id="0" name=""/>
        <dsp:cNvSpPr/>
      </dsp:nvSpPr>
      <dsp:spPr>
        <a:xfrm>
          <a:off x="0" y="1015736"/>
          <a:ext cx="763284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E16E7-9020-4BDF-96B2-2CA078D8CDD9}">
      <dsp:nvSpPr>
        <dsp:cNvPr id="0" name=""/>
        <dsp:cNvSpPr/>
      </dsp:nvSpPr>
      <dsp:spPr>
        <a:xfrm>
          <a:off x="370088" y="522369"/>
          <a:ext cx="7257211" cy="7738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ФГОС</a:t>
          </a:r>
          <a:endParaRPr lang="ru-RU" sz="1900" kern="1200" dirty="0"/>
        </a:p>
      </dsp:txBody>
      <dsp:txXfrm>
        <a:off x="370088" y="522369"/>
        <a:ext cx="7257211" cy="773806"/>
      </dsp:txXfrm>
    </dsp:sp>
    <dsp:sp modelId="{3291F3FF-F004-4F9A-B095-D9E0DCE1D2BF}">
      <dsp:nvSpPr>
        <dsp:cNvPr id="0" name=""/>
        <dsp:cNvSpPr/>
      </dsp:nvSpPr>
      <dsp:spPr>
        <a:xfrm>
          <a:off x="0" y="2139687"/>
          <a:ext cx="763284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27B2E-D7D7-404E-962F-ABD0E71C7198}">
      <dsp:nvSpPr>
        <dsp:cNvPr id="0" name=""/>
        <dsp:cNvSpPr/>
      </dsp:nvSpPr>
      <dsp:spPr>
        <a:xfrm>
          <a:off x="370088" y="1597136"/>
          <a:ext cx="7261874" cy="822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Приложение к письму Минобразования России от 29.12.2000 г. </a:t>
          </a:r>
          <a:endParaRPr lang="ru-RU" sz="1900" kern="1200" dirty="0"/>
        </a:p>
      </dsp:txBody>
      <dsp:txXfrm>
        <a:off x="370088" y="1597136"/>
        <a:ext cx="7261874" cy="822990"/>
      </dsp:txXfrm>
    </dsp:sp>
    <dsp:sp modelId="{C51F9579-12B4-42EE-BB9F-70FEAC87C178}">
      <dsp:nvSpPr>
        <dsp:cNvPr id="0" name=""/>
        <dsp:cNvSpPr/>
      </dsp:nvSpPr>
      <dsp:spPr>
        <a:xfrm>
          <a:off x="0" y="3278854"/>
          <a:ext cx="763284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9EA2E-9F69-424A-AED5-D98C8781A753}">
      <dsp:nvSpPr>
        <dsp:cNvPr id="0" name=""/>
        <dsp:cNvSpPr/>
      </dsp:nvSpPr>
      <dsp:spPr>
        <a:xfrm>
          <a:off x="370088" y="2721087"/>
          <a:ext cx="7261874" cy="8382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Учебный план и рабочая программа учебной дисциплины</a:t>
          </a:r>
          <a:endParaRPr lang="ru-RU" sz="1900" kern="1200" dirty="0"/>
        </a:p>
      </dsp:txBody>
      <dsp:txXfrm>
        <a:off x="370088" y="2721087"/>
        <a:ext cx="7261874" cy="83820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A1A2D8-686B-4DCC-BDF7-74BA8C0BB036}">
      <dsp:nvSpPr>
        <dsp:cNvPr id="0" name=""/>
        <dsp:cNvSpPr/>
      </dsp:nvSpPr>
      <dsp:spPr>
        <a:xfrm>
          <a:off x="0" y="0"/>
          <a:ext cx="6480720" cy="1759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1. Выпишите особенности развития культуры в </a:t>
          </a:r>
          <a:r>
            <a:rPr lang="en-US" sz="3200" kern="1200" dirty="0" smtClean="0"/>
            <a:t>XIII </a:t>
          </a:r>
          <a:r>
            <a:rPr lang="ru-RU" sz="3200" kern="1200" dirty="0" smtClean="0"/>
            <a:t>–</a:t>
          </a:r>
          <a:r>
            <a:rPr lang="en-US" sz="3200" kern="1200" dirty="0" smtClean="0"/>
            <a:t>XVII</a:t>
          </a:r>
          <a:r>
            <a:rPr lang="ru-RU" sz="3200" kern="1200" dirty="0" smtClean="0"/>
            <a:t> в. Для этого ответьте на вопросы:</a:t>
          </a:r>
          <a:endParaRPr lang="ru-RU" sz="3200" kern="1200" dirty="0"/>
        </a:p>
      </dsp:txBody>
      <dsp:txXfrm>
        <a:off x="0" y="0"/>
        <a:ext cx="6480720" cy="1759680"/>
      </dsp:txXfrm>
    </dsp:sp>
    <dsp:sp modelId="{596851FC-195F-4C3D-801F-818D2633F728}">
      <dsp:nvSpPr>
        <dsp:cNvPr id="0" name=""/>
        <dsp:cNvSpPr/>
      </dsp:nvSpPr>
      <dsp:spPr>
        <a:xfrm>
          <a:off x="0" y="1771339"/>
          <a:ext cx="6480720" cy="192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63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dirty="0" smtClean="0"/>
            <a:t>Когда началось возрождение русской культуры? (стр.192)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dirty="0" smtClean="0"/>
            <a:t>Когда начался процесс «обмирщения» русской культуры? Что означает термин «обмирщение»? (стр. 196)</a:t>
          </a:r>
        </a:p>
      </dsp:txBody>
      <dsp:txXfrm>
        <a:off x="0" y="1771339"/>
        <a:ext cx="6480720" cy="19209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31C3E4-0198-4B13-8A60-70809DE56485}">
      <dsp:nvSpPr>
        <dsp:cNvPr id="0" name=""/>
        <dsp:cNvSpPr/>
      </dsp:nvSpPr>
      <dsp:spPr>
        <a:xfrm>
          <a:off x="0" y="0"/>
          <a:ext cx="8568952" cy="1154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2. Выпишите названия выдающихся литературных памятников </a:t>
          </a:r>
          <a:r>
            <a:rPr lang="en-US" sz="1700" kern="1200" dirty="0" smtClean="0"/>
            <a:t>XIII </a:t>
          </a:r>
          <a:r>
            <a:rPr lang="ru-RU" sz="1700" kern="1200" dirty="0" smtClean="0"/>
            <a:t>–</a:t>
          </a:r>
          <a:r>
            <a:rPr lang="en-US" sz="1700" kern="1200" dirty="0" smtClean="0"/>
            <a:t>XVII</a:t>
          </a:r>
          <a:r>
            <a:rPr lang="ru-RU" sz="1700" kern="1200" dirty="0" smtClean="0"/>
            <a:t> веков  по схеме: автор – название – время создания – жанр (если указан) - основное содержание. </a:t>
          </a:r>
          <a:endParaRPr lang="ru-RU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Страницы учебника: с. 192 – 193, с. 194, с. 196-197.</a:t>
          </a:r>
          <a:endParaRPr lang="ru-RU" sz="1300" kern="1200" dirty="0"/>
        </a:p>
      </dsp:txBody>
      <dsp:txXfrm>
        <a:off x="1829270" y="0"/>
        <a:ext cx="6739681" cy="1154800"/>
      </dsp:txXfrm>
    </dsp:sp>
    <dsp:sp modelId="{511EE528-D15C-4CC8-85DB-44489EE6570C}">
      <dsp:nvSpPr>
        <dsp:cNvPr id="0" name=""/>
        <dsp:cNvSpPr/>
      </dsp:nvSpPr>
      <dsp:spPr>
        <a:xfrm>
          <a:off x="115480" y="115480"/>
          <a:ext cx="1713790" cy="923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E1158-29B4-4676-9E5A-91A7C282F29C}">
      <dsp:nvSpPr>
        <dsp:cNvPr id="0" name=""/>
        <dsp:cNvSpPr/>
      </dsp:nvSpPr>
      <dsp:spPr>
        <a:xfrm>
          <a:off x="0" y="1270280"/>
          <a:ext cx="8568952" cy="1154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3. Выпишите выдающиеся произведения архитектуры </a:t>
          </a:r>
          <a:r>
            <a:rPr lang="en-US" sz="1700" kern="1200" dirty="0" smtClean="0"/>
            <a:t>XIII </a:t>
          </a:r>
          <a:r>
            <a:rPr lang="ru-RU" sz="1700" kern="1200" dirty="0" smtClean="0"/>
            <a:t>–</a:t>
          </a:r>
          <a:r>
            <a:rPr lang="en-US" sz="1700" kern="1200" dirty="0" smtClean="0"/>
            <a:t>XVII</a:t>
          </a:r>
          <a:r>
            <a:rPr lang="ru-RU" sz="1700" kern="1200" dirty="0" smtClean="0"/>
            <a:t> веков по схеме: архитектор – название архитектурного памятника – время создания – архитектурный стиль (если указан).</a:t>
          </a:r>
          <a:endParaRPr lang="ru-RU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Страницы учебника: с. 193, с. 194, с.197.</a:t>
          </a:r>
          <a:endParaRPr lang="ru-RU" sz="1300" kern="1200" dirty="0"/>
        </a:p>
      </dsp:txBody>
      <dsp:txXfrm>
        <a:off x="1829270" y="1270280"/>
        <a:ext cx="6739681" cy="1154800"/>
      </dsp:txXfrm>
    </dsp:sp>
    <dsp:sp modelId="{0AAEEAA7-C82F-49C4-AB09-814FC2753FD5}">
      <dsp:nvSpPr>
        <dsp:cNvPr id="0" name=""/>
        <dsp:cNvSpPr/>
      </dsp:nvSpPr>
      <dsp:spPr>
        <a:xfrm>
          <a:off x="504056" y="1368151"/>
          <a:ext cx="936637" cy="9590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C2638-9250-4735-A54B-A2F21B175426}">
      <dsp:nvSpPr>
        <dsp:cNvPr id="0" name=""/>
        <dsp:cNvSpPr/>
      </dsp:nvSpPr>
      <dsp:spPr>
        <a:xfrm>
          <a:off x="0" y="2540560"/>
          <a:ext cx="8568952" cy="1154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4. Выпишите имена выдающихся иконописцев по схеме: Автор – время творчества – название произведения .</a:t>
          </a:r>
          <a:endParaRPr lang="ru-RU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Страницы учебника: с.193-194, с.197.</a:t>
          </a:r>
          <a:endParaRPr lang="ru-RU" sz="1300" kern="1200" dirty="0"/>
        </a:p>
      </dsp:txBody>
      <dsp:txXfrm>
        <a:off x="1829270" y="2540560"/>
        <a:ext cx="6739681" cy="1154800"/>
      </dsp:txXfrm>
    </dsp:sp>
    <dsp:sp modelId="{9963B586-2283-4A2F-9690-F3C60C621A3B}">
      <dsp:nvSpPr>
        <dsp:cNvPr id="0" name=""/>
        <dsp:cNvSpPr/>
      </dsp:nvSpPr>
      <dsp:spPr>
        <a:xfrm rot="5400000">
          <a:off x="580799" y="2731573"/>
          <a:ext cx="822019" cy="6874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B1EEC-64FD-41A0-9313-7C770DE22FD0}">
      <dsp:nvSpPr>
        <dsp:cNvPr id="0" name=""/>
        <dsp:cNvSpPr/>
      </dsp:nvSpPr>
      <dsp:spPr>
        <a:xfrm>
          <a:off x="0" y="3810840"/>
          <a:ext cx="8568952" cy="1154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5. Выпишите основные события, связанные с  развитием отечественного просвещения в </a:t>
          </a:r>
          <a:r>
            <a:rPr lang="en-US" sz="1700" kern="1200" dirty="0" smtClean="0"/>
            <a:t>XIII </a:t>
          </a:r>
          <a:r>
            <a:rPr lang="ru-RU" sz="1700" kern="1200" dirty="0" smtClean="0"/>
            <a:t>–</a:t>
          </a:r>
          <a:r>
            <a:rPr lang="en-US" sz="1700" kern="1200" dirty="0" smtClean="0"/>
            <a:t>XVII</a:t>
          </a:r>
          <a:r>
            <a:rPr lang="ru-RU" sz="1700" kern="1200" dirty="0" smtClean="0"/>
            <a:t> веках. </a:t>
          </a:r>
          <a:r>
            <a:rPr lang="ru-RU" sz="1700" u="none" kern="1200" dirty="0" smtClean="0"/>
            <a:t>Запись в тетради </a:t>
          </a:r>
          <a:r>
            <a:rPr lang="ru-RU" sz="1700" kern="1200" dirty="0" smtClean="0"/>
            <a:t>оформите по схеме: дата – событие.</a:t>
          </a:r>
          <a:endParaRPr lang="ru-RU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1829270" y="3810840"/>
        <a:ext cx="6739681" cy="1154800"/>
      </dsp:txXfrm>
    </dsp:sp>
    <dsp:sp modelId="{953AD244-E9C4-4428-BFE3-87B808976D36}">
      <dsp:nvSpPr>
        <dsp:cNvPr id="0" name=""/>
        <dsp:cNvSpPr/>
      </dsp:nvSpPr>
      <dsp:spPr>
        <a:xfrm>
          <a:off x="576061" y="3926320"/>
          <a:ext cx="792628" cy="923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5C009-4F21-4FCA-88B3-52BAA1A8C63D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C9AC6-F0DB-4E27-B031-C20B127904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9D176-E5DD-4B3E-B5B8-4F3ABA6E37C4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ED547-01C3-4D30-AA40-D4D167488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16DE-F31B-4204-A677-000BF120DD50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08424-CD36-49CA-8BBD-E1BBEBCF2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03C19-DD5D-47F6-8AE7-107B2BE9EDB5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CB535-86B5-4FF2-97FC-6A7DFD89D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F3AC3-D2CF-48F1-93ED-716184D572C6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9418A-0E30-4465-AFA8-0AFF480B3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CE028-9689-45A6-BEA7-19C1441CE6EC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23424-3FF3-4D8E-B688-23964972F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47AD9-49D2-4585-82C9-A2E683DB49A8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FA010-67C8-477D-9CD7-E03157ED5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01D7D-ECEB-4C5F-A2DD-5BDF41FD0191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4243F-C95A-4AC6-8783-330EE16AC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7D4B8-BD2C-4F45-A878-1D67066462B2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F0CCA-615E-4C93-A874-5E845C981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7793A-D280-4684-80EA-0C8F0F3E76A9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C4CF8-2CA4-4F34-83C4-B7C3CC32B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A1E38-6E4E-43F5-91C2-545B6F20746D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8526-6D00-43F9-A36D-A5508DE01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70FB5-9C4E-49F5-9E47-D26531A5E0D3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AAB1A-A4A1-417C-A803-1A8EA2244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3B03FD-4A4F-40BC-B781-0114146A2078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1F61C7-D022-4E8A-8064-E5B36C45D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slide" Target="slide5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215" y="764704"/>
            <a:ext cx="8927282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Роль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самостоятельной работы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 формировании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общеучебных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компетенций  </a:t>
            </a:r>
          </a:p>
        </p:txBody>
      </p:sp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3563938" y="4868863"/>
            <a:ext cx="4968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Арсёнова Л.Ф., преподаватель ГБОУ СПО колледжа автоматизации и радиоэлектроники №27 им.П.М.Вострухина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750" y="1484313"/>
          <a:ext cx="7632848" cy="4182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/>
                <a:gridCol w="2952328"/>
              </a:tblGrid>
              <a:tr h="904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Виды заданий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Формируемые компетенции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940934"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Составление таблиц (сравнительных, систематизирующих,</a:t>
                      </a:r>
                      <a:r>
                        <a:rPr lang="ru-RU" baseline="0" dirty="0" smtClean="0"/>
                        <a:t> хронологических, </a:t>
                      </a:r>
                      <a:r>
                        <a:rPr lang="ru-RU" dirty="0" smtClean="0"/>
                        <a:t>синхронистических)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Учебно-познавательные, информационные</a:t>
                      </a:r>
                      <a:endParaRPr lang="ru-RU" dirty="0"/>
                    </a:p>
                  </a:txBody>
                  <a:tcPr/>
                </a:tc>
              </a:tr>
              <a:tr h="707452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с картами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Учебно-познавательные, информационные</a:t>
                      </a:r>
                      <a:endParaRPr lang="ru-RU" dirty="0"/>
                    </a:p>
                  </a:txBody>
                  <a:tcPr/>
                </a:tc>
              </a:tr>
              <a:tr h="678309"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Составление тематических кроссвордов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Учебно-познавательные, информационные</a:t>
                      </a:r>
                      <a:endParaRPr lang="ru-RU" dirty="0"/>
                    </a:p>
                  </a:txBody>
                  <a:tcPr/>
                </a:tc>
              </a:tr>
              <a:tr h="940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</a:rPr>
                        <a:t>Работа с  видеофильмами, компьютерными учебниками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Учебно-познавательные, информационные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750" y="404813"/>
            <a:ext cx="748823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Реконструктивно-вариативные виды самостоятельной работы:</a:t>
            </a: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 rot="10800000">
            <a:off x="8388350" y="4941888"/>
            <a:ext cx="431800" cy="5746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8388350" y="2708275"/>
            <a:ext cx="504825" cy="576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 rot="5400000">
            <a:off x="4162264" y="5782952"/>
            <a:ext cx="720080" cy="908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sz="3200" dirty="0" smtClean="0"/>
              <a:t>Систематизирующая таблица «Деятельность первых русских князей».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584" y="1700808"/>
          <a:ext cx="734481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204"/>
                <a:gridCol w="1836204"/>
                <a:gridCol w="1836204"/>
                <a:gridCol w="18362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князь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событие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значение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Рюрик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Олег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Игорь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Ольга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Святослав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Владимир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 rot="16200000">
            <a:off x="4236696" y="5708520"/>
            <a:ext cx="648072" cy="9855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ВОПРОСЫ К ФИЛЬМУ «Цари Смутного времени»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2400" dirty="0" smtClean="0"/>
              <a:t>Кто скрывался под именем Лжедмитрия </a:t>
            </a:r>
            <a:r>
              <a:rPr lang="en-US" sz="2400" dirty="0" smtClean="0"/>
              <a:t>I</a:t>
            </a:r>
            <a:r>
              <a:rPr lang="ru-RU" sz="2400" dirty="0" smtClean="0"/>
              <a:t>?</a:t>
            </a:r>
          </a:p>
          <a:p>
            <a:pPr lvl="0">
              <a:spcBef>
                <a:spcPts val="0"/>
              </a:spcBef>
            </a:pPr>
            <a:r>
              <a:rPr lang="ru-RU" sz="2400" dirty="0" smtClean="0"/>
              <a:t> Почему после первых неудач Лжедмитрий </a:t>
            </a:r>
            <a:r>
              <a:rPr lang="en-US" sz="2400" dirty="0" smtClean="0"/>
              <a:t>I</a:t>
            </a:r>
            <a:r>
              <a:rPr lang="ru-RU" sz="2400" dirty="0" smtClean="0"/>
              <a:t> все-таки добился успеха?</a:t>
            </a:r>
          </a:p>
          <a:p>
            <a:pPr lvl="0">
              <a:spcBef>
                <a:spcPts val="0"/>
              </a:spcBef>
            </a:pPr>
            <a:r>
              <a:rPr lang="ru-RU" sz="2400" dirty="0" smtClean="0"/>
              <a:t>Кто поддержал Лжедмитрия? </a:t>
            </a:r>
          </a:p>
          <a:p>
            <a:pPr lvl="0">
              <a:spcBef>
                <a:spcPts val="0"/>
              </a:spcBef>
            </a:pPr>
            <a:r>
              <a:rPr lang="ru-RU" sz="2400" dirty="0" smtClean="0"/>
              <a:t>Какую политику проводил Лжедмитрий? Почему возникли сомнения в его царском происхождении? </a:t>
            </a:r>
          </a:p>
          <a:p>
            <a:pPr lvl="0">
              <a:spcBef>
                <a:spcPts val="0"/>
              </a:spcBef>
            </a:pPr>
            <a:r>
              <a:rPr lang="ru-RU" sz="2400" dirty="0" smtClean="0"/>
              <a:t>Как стал царём Василий Шуйский? Почему ему многие не доверяли?</a:t>
            </a:r>
            <a:endParaRPr lang="ru-RU" sz="3600" dirty="0" smtClean="0"/>
          </a:p>
          <a:p>
            <a:pPr lvl="0">
              <a:spcBef>
                <a:spcPts val="0"/>
              </a:spcBef>
            </a:pPr>
            <a:r>
              <a:rPr lang="ru-RU" sz="2400" dirty="0" smtClean="0"/>
              <a:t>С какими проблемами пришлось столкнуться Шуйскому? </a:t>
            </a:r>
          </a:p>
          <a:p>
            <a:pPr lvl="0">
              <a:spcBef>
                <a:spcPts val="0"/>
              </a:spcBef>
            </a:pPr>
            <a:r>
              <a:rPr lang="ru-RU" sz="2400" dirty="0" smtClean="0"/>
              <a:t>Почему он был свергнут с престола? </a:t>
            </a:r>
          </a:p>
          <a:p>
            <a:pPr lvl="0">
              <a:spcBef>
                <a:spcPts val="0"/>
              </a:spcBef>
            </a:pPr>
            <a:r>
              <a:rPr lang="ru-RU" sz="2400" dirty="0" smtClean="0"/>
              <a:t>Почему стали создаваться ополчения? Какие цели они перед собою ставили?</a:t>
            </a:r>
          </a:p>
          <a:p>
            <a:pPr lvl="0">
              <a:spcBef>
                <a:spcPts val="0"/>
              </a:spcBef>
            </a:pPr>
            <a:r>
              <a:rPr lang="ru-RU" sz="2400" dirty="0" smtClean="0"/>
              <a:t>Благодаря чему сохранилось Русское государство?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ru-RU" sz="3200" u="sng" dirty="0" smtClean="0"/>
              <a:t/>
            </a:r>
            <a:br>
              <a:rPr lang="ru-RU" sz="3200" u="sng" dirty="0" smtClean="0"/>
            </a:br>
            <a:r>
              <a:rPr lang="ru-RU" sz="3200" u="sng" dirty="0" smtClean="0"/>
              <a:t>Задание к фильму «Цари Смутного времени»:</a:t>
            </a:r>
            <a:br>
              <a:rPr lang="ru-RU" sz="3200" u="sng" dirty="0" smtClean="0"/>
            </a:br>
            <a:endParaRPr lang="ru-RU" sz="2400" i="1" u="sng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536" y="1988840"/>
          <a:ext cx="8229600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560"/>
                <a:gridCol w="1368152"/>
                <a:gridCol w="49068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Лжедмитрий 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1605 – 1606.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1605 г.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После смерти Бориса Годунова вошел в Москву и стал царем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Василий Шуйский.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1606 – 1610.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Присягнул своим подданным («крестоцеловальная запись»)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1606-1607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«семибоярщина»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Пригласили на престол польского королевича Владислава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112474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заполнить таблицу «События Смутного времени» (по образцу):</a:t>
            </a:r>
            <a:endParaRPr lang="ru-RU" sz="2400" dirty="0"/>
          </a:p>
        </p:txBody>
      </p:sp>
      <p:sp>
        <p:nvSpPr>
          <p:cNvPr id="7" name="Стрелка влево 6">
            <a:hlinkClick r:id="rId2" action="ppaction://hlinksldjump"/>
          </p:cNvPr>
          <p:cNvSpPr/>
          <p:nvPr/>
        </p:nvSpPr>
        <p:spPr>
          <a:xfrm rot="16200000">
            <a:off x="4297660" y="6151612"/>
            <a:ext cx="418356" cy="7337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750" y="1484313"/>
          <a:ext cx="7560840" cy="4753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7661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Виды заданий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Формируемые компетенции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159012">
                <a:tc>
                  <a:txBody>
                    <a:bodyPr/>
                    <a:lstStyle/>
                    <a:p>
                      <a:r>
                        <a:rPr lang="ru-RU" dirty="0" smtClean="0"/>
                        <a:t>Решение познавательных</a:t>
                      </a:r>
                      <a:r>
                        <a:rPr lang="ru-RU" baseline="0" dirty="0" smtClean="0"/>
                        <a:t> задач: логических, проблемных.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Учебно-познавательные, информационные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000015"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Анализ исторических документов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Учебно-познавательные, информационные, коммуникативные, общекультурные</a:t>
                      </a:r>
                      <a:endParaRPr lang="ru-RU" dirty="0"/>
                    </a:p>
                  </a:txBody>
                  <a:tcPr/>
                </a:tc>
              </a:tr>
              <a:tr h="884406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 сообщений, рефератов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Учебно-познавательные, информационные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884406">
                <a:tc>
                  <a:txBody>
                    <a:bodyPr/>
                    <a:lstStyle/>
                    <a:p>
                      <a:r>
                        <a:rPr lang="ru-RU" dirty="0" smtClean="0"/>
                        <a:t>Выпуск стенгазеты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Учебно-познавательные, информационные, коммуникативные,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188" y="476250"/>
            <a:ext cx="748982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Частично-поисковые виды самостоятельной работы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243888" y="2565400"/>
            <a:ext cx="431800" cy="50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316913" y="3789363"/>
            <a:ext cx="431800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низ 5">
            <a:hlinkClick r:id="rId4" action="ppaction://hlinksldjump"/>
          </p:cNvPr>
          <p:cNvSpPr/>
          <p:nvPr/>
        </p:nvSpPr>
        <p:spPr>
          <a:xfrm>
            <a:off x="4283968" y="6309320"/>
            <a:ext cx="93610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 smtClean="0"/>
              <a:t>Составьте </a:t>
            </a:r>
            <a:r>
              <a:rPr lang="ru-RU" sz="2800" u="sng" dirty="0" smtClean="0"/>
              <a:t>схему «Возникновение государства», используя перечисленные ниже элементы: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4690864" cy="4752528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ru-RU" sz="1800" dirty="0" smtClean="0"/>
              <a:t>Возникновение частной собственности и неравенства.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/>
              <a:t>Появление людей, способных установить и удержать свою власть силой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/>
              <a:t>Улучшение орудий труда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/>
              <a:t>Появление излишков продукции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/>
              <a:t>Возникновение враждебных интересов у членов общества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/>
              <a:t>Грабительские походы в чужие земли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/>
              <a:t>Появление военных вождей и дружин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/>
              <a:t>Необходимость защиты от набегов врагов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/>
              <a:t>Переход от родовой общины к соседской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/>
              <a:t>Возникновение государства.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трелка вниз 3">
            <a:hlinkClick r:id="" action="ppaction://hlinkshowjump?jump=previousslide"/>
          </p:cNvPr>
          <p:cNvSpPr/>
          <p:nvPr/>
        </p:nvSpPr>
        <p:spPr>
          <a:xfrm>
            <a:off x="6804248" y="6021288"/>
            <a:ext cx="86409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20072" y="2204864"/>
            <a:ext cx="3744416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101" name="Group 29"/>
          <p:cNvGrpSpPr>
            <a:grpSpLocks noChangeAspect="1"/>
          </p:cNvGrpSpPr>
          <p:nvPr/>
        </p:nvGrpSpPr>
        <p:grpSpPr bwMode="auto">
          <a:xfrm>
            <a:off x="5580112" y="2780928"/>
            <a:ext cx="3074994" cy="2170584"/>
            <a:chOff x="2269" y="4727"/>
            <a:chExt cx="7200" cy="5016"/>
          </a:xfrm>
        </p:grpSpPr>
        <p:sp>
          <p:nvSpPr>
            <p:cNvPr id="3119" name="AutoShape 47"/>
            <p:cNvSpPr>
              <a:spLocks noChangeAspect="1" noChangeArrowheads="1" noTextEdit="1"/>
            </p:cNvSpPr>
            <p:nvPr/>
          </p:nvSpPr>
          <p:spPr bwMode="auto">
            <a:xfrm>
              <a:off x="2269" y="4727"/>
              <a:ext cx="7200" cy="501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8" name="Text Box 46"/>
            <p:cNvSpPr txBox="1">
              <a:spLocks noChangeArrowheads="1"/>
            </p:cNvSpPr>
            <p:nvPr/>
          </p:nvSpPr>
          <p:spPr bwMode="auto">
            <a:xfrm>
              <a:off x="2410" y="5702"/>
              <a:ext cx="1694" cy="5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7" name="Text Box 45"/>
            <p:cNvSpPr txBox="1">
              <a:spLocks noChangeArrowheads="1"/>
            </p:cNvSpPr>
            <p:nvPr/>
          </p:nvSpPr>
          <p:spPr bwMode="auto">
            <a:xfrm>
              <a:off x="2410" y="6678"/>
              <a:ext cx="1694" cy="5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6" name="Text Box 44"/>
            <p:cNvSpPr txBox="1">
              <a:spLocks noChangeArrowheads="1"/>
            </p:cNvSpPr>
            <p:nvPr/>
          </p:nvSpPr>
          <p:spPr bwMode="auto">
            <a:xfrm>
              <a:off x="2410" y="7653"/>
              <a:ext cx="1694" cy="5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5" name="Text Box 43"/>
            <p:cNvSpPr txBox="1">
              <a:spLocks noChangeArrowheads="1"/>
            </p:cNvSpPr>
            <p:nvPr/>
          </p:nvSpPr>
          <p:spPr bwMode="auto">
            <a:xfrm>
              <a:off x="2410" y="8768"/>
              <a:ext cx="1694" cy="5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4" name="Text Box 42"/>
            <p:cNvSpPr txBox="1">
              <a:spLocks noChangeArrowheads="1"/>
            </p:cNvSpPr>
            <p:nvPr/>
          </p:nvSpPr>
          <p:spPr bwMode="auto">
            <a:xfrm>
              <a:off x="6222" y="6120"/>
              <a:ext cx="1694" cy="5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3" name="Text Box 41"/>
            <p:cNvSpPr txBox="1">
              <a:spLocks noChangeArrowheads="1"/>
            </p:cNvSpPr>
            <p:nvPr/>
          </p:nvSpPr>
          <p:spPr bwMode="auto">
            <a:xfrm>
              <a:off x="6222" y="7095"/>
              <a:ext cx="1694" cy="5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2" name="Text Box 40"/>
            <p:cNvSpPr txBox="1">
              <a:spLocks noChangeArrowheads="1"/>
            </p:cNvSpPr>
            <p:nvPr/>
          </p:nvSpPr>
          <p:spPr bwMode="auto">
            <a:xfrm>
              <a:off x="6222" y="8350"/>
              <a:ext cx="1694" cy="13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1" name="Line 39"/>
            <p:cNvSpPr>
              <a:spLocks noChangeShapeType="1"/>
            </p:cNvSpPr>
            <p:nvPr/>
          </p:nvSpPr>
          <p:spPr bwMode="auto">
            <a:xfrm>
              <a:off x="3257" y="5423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0" name="Line 38"/>
            <p:cNvSpPr>
              <a:spLocks noChangeShapeType="1"/>
            </p:cNvSpPr>
            <p:nvPr/>
          </p:nvSpPr>
          <p:spPr bwMode="auto">
            <a:xfrm>
              <a:off x="3257" y="6259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9" name="Line 37"/>
            <p:cNvSpPr>
              <a:spLocks noChangeShapeType="1"/>
            </p:cNvSpPr>
            <p:nvPr/>
          </p:nvSpPr>
          <p:spPr bwMode="auto">
            <a:xfrm>
              <a:off x="3257" y="7235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8" name="Line 36"/>
            <p:cNvSpPr>
              <a:spLocks noChangeShapeType="1"/>
            </p:cNvSpPr>
            <p:nvPr/>
          </p:nvSpPr>
          <p:spPr bwMode="auto">
            <a:xfrm>
              <a:off x="3257" y="8210"/>
              <a:ext cx="0" cy="5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7" name="Line 35"/>
            <p:cNvSpPr>
              <a:spLocks noChangeShapeType="1"/>
            </p:cNvSpPr>
            <p:nvPr/>
          </p:nvSpPr>
          <p:spPr bwMode="auto">
            <a:xfrm>
              <a:off x="5798" y="5423"/>
              <a:ext cx="1271" cy="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6" name="Line 34"/>
            <p:cNvSpPr>
              <a:spLocks noChangeShapeType="1"/>
            </p:cNvSpPr>
            <p:nvPr/>
          </p:nvSpPr>
          <p:spPr bwMode="auto">
            <a:xfrm flipH="1">
              <a:off x="7069" y="5423"/>
              <a:ext cx="1129" cy="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5" name="Line 33"/>
            <p:cNvSpPr>
              <a:spLocks noChangeShapeType="1"/>
            </p:cNvSpPr>
            <p:nvPr/>
          </p:nvSpPr>
          <p:spPr bwMode="auto">
            <a:xfrm>
              <a:off x="7069" y="6677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4" name="Line 32"/>
            <p:cNvSpPr>
              <a:spLocks noChangeShapeType="1"/>
            </p:cNvSpPr>
            <p:nvPr/>
          </p:nvSpPr>
          <p:spPr bwMode="auto">
            <a:xfrm>
              <a:off x="7069" y="7653"/>
              <a:ext cx="0" cy="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3" name="Line 31"/>
            <p:cNvSpPr>
              <a:spLocks noChangeShapeType="1"/>
            </p:cNvSpPr>
            <p:nvPr/>
          </p:nvSpPr>
          <p:spPr bwMode="auto">
            <a:xfrm>
              <a:off x="4104" y="9046"/>
              <a:ext cx="21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2" name="Text Box 30"/>
            <p:cNvSpPr txBox="1">
              <a:spLocks noChangeArrowheads="1"/>
            </p:cNvSpPr>
            <p:nvPr/>
          </p:nvSpPr>
          <p:spPr bwMode="auto">
            <a:xfrm>
              <a:off x="4951" y="4834"/>
              <a:ext cx="1694" cy="5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5652120" y="2780928"/>
            <a:ext cx="79208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7740352" y="2780928"/>
            <a:ext cx="72008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400" u="sng" dirty="0" smtClean="0"/>
              <a:t>РЕФОРМЫ ПЕТРА </a:t>
            </a:r>
            <a:r>
              <a:rPr lang="en-US" sz="2400" u="sng" dirty="0" smtClean="0"/>
              <a:t>I. </a:t>
            </a:r>
            <a:r>
              <a:rPr lang="ru-RU" sz="2400" u="sng" dirty="0" smtClean="0"/>
              <a:t>ИЗМЕНЕНИЯ </a:t>
            </a:r>
            <a:r>
              <a:rPr lang="ru-RU" sz="2400" u="sng" dirty="0" smtClean="0"/>
              <a:t>В ЦЕРКОВНОМ </a:t>
            </a:r>
            <a:r>
              <a:rPr lang="ru-RU" sz="2400" u="sng" dirty="0" smtClean="0"/>
              <a:t>УПРАВЛЕНИИ.</a:t>
            </a:r>
            <a:endParaRPr lang="ru-RU" sz="24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908720"/>
            <a:ext cx="2448272" cy="5539978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ПРОЧИТАЙТЕ ДОКУМЕНТЫ И ОТВЕТЬТЕ НА ВОПРОСЫ:</a:t>
            </a:r>
          </a:p>
          <a:p>
            <a:r>
              <a:rPr lang="ru-RU" dirty="0" smtClean="0"/>
              <a:t> </a:t>
            </a:r>
          </a:p>
          <a:p>
            <a:pPr marL="342900" lvl="0" indent="-342900">
              <a:buAutoNum type="arabicPeriod"/>
            </a:pPr>
            <a:r>
              <a:rPr lang="ru-RU" sz="1400" dirty="0" smtClean="0"/>
              <a:t>Как </a:t>
            </a:r>
            <a:r>
              <a:rPr lang="ru-RU" sz="1400" dirty="0" smtClean="0"/>
              <a:t>относился Петр</a:t>
            </a:r>
            <a:r>
              <a:rPr lang="en-US" sz="1400" dirty="0" smtClean="0"/>
              <a:t>I</a:t>
            </a:r>
            <a:r>
              <a:rPr lang="ru-RU" sz="1400" dirty="0" smtClean="0"/>
              <a:t> к патриаршеству</a:t>
            </a:r>
            <a:r>
              <a:rPr lang="ru-RU" sz="1400" dirty="0" smtClean="0"/>
              <a:t>?</a:t>
            </a:r>
          </a:p>
          <a:p>
            <a:pPr marL="342900" lvl="0" indent="-342900">
              <a:buAutoNum type="arabicPeriod"/>
            </a:pPr>
            <a:r>
              <a:rPr lang="ru-RU" sz="1400" dirty="0" smtClean="0"/>
              <a:t> </a:t>
            </a:r>
            <a:r>
              <a:rPr lang="ru-RU" sz="1400" dirty="0" smtClean="0"/>
              <a:t>Чем обосновывалась необходимость отмены патриаршества</a:t>
            </a:r>
            <a:r>
              <a:rPr lang="ru-RU" sz="1400" dirty="0" smtClean="0"/>
              <a:t>? </a:t>
            </a:r>
          </a:p>
          <a:p>
            <a:pPr marL="342900" lvl="0" indent="-342900">
              <a:buAutoNum type="arabicPeriod"/>
            </a:pPr>
            <a:r>
              <a:rPr lang="ru-RU" sz="1400" dirty="0" smtClean="0"/>
              <a:t>Кто </a:t>
            </a:r>
            <a:r>
              <a:rPr lang="ru-RU" sz="1400" dirty="0" smtClean="0"/>
              <a:t>стал главой церкви</a:t>
            </a:r>
            <a:r>
              <a:rPr lang="ru-RU" sz="1400" dirty="0" smtClean="0"/>
              <a:t>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/>
              <a:t>Чем </a:t>
            </a:r>
            <a:r>
              <a:rPr lang="ru-RU" sz="1400" dirty="0" smtClean="0"/>
              <a:t>было вызвано указание об обязательном </a:t>
            </a:r>
            <a:r>
              <a:rPr lang="ru-RU" sz="1400" dirty="0" smtClean="0"/>
              <a:t>исповедовании?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/>
              <a:t>Как </a:t>
            </a:r>
            <a:r>
              <a:rPr lang="ru-RU" sz="1400" dirty="0" smtClean="0"/>
              <a:t>относился Петр  </a:t>
            </a:r>
            <a:r>
              <a:rPr lang="en-US" sz="1400" dirty="0" smtClean="0"/>
              <a:t>I </a:t>
            </a:r>
            <a:r>
              <a:rPr lang="ru-RU" sz="1400" dirty="0" smtClean="0"/>
              <a:t>к тайне </a:t>
            </a:r>
            <a:r>
              <a:rPr lang="ru-RU" sz="1400" dirty="0" smtClean="0"/>
              <a:t>исповеди?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/>
              <a:t>Как </a:t>
            </a:r>
            <a:r>
              <a:rPr lang="ru-RU" sz="1400" dirty="0" smtClean="0"/>
              <a:t>мог повлиять указ от 17.05. 1722 г. на отношение верующих к церкви</a:t>
            </a:r>
            <a:r>
              <a:rPr lang="ru-RU" sz="1400" dirty="0" smtClean="0"/>
              <a:t>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/>
              <a:t> </a:t>
            </a:r>
            <a:r>
              <a:rPr lang="ru-RU" sz="1400" dirty="0" smtClean="0"/>
              <a:t>Как изменилась роль самой церкви в государстве?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987824" y="908720"/>
            <a:ext cx="590465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u="sng" dirty="0" smtClean="0"/>
              <a:t>«Духовный регламент» 1721 г</a:t>
            </a:r>
            <a:r>
              <a:rPr lang="ru-RU" sz="1100" u="sng" dirty="0" smtClean="0"/>
              <a:t>.</a:t>
            </a:r>
            <a:r>
              <a:rPr lang="ru-RU" sz="1100" dirty="0" smtClean="0"/>
              <a:t> </a:t>
            </a:r>
          </a:p>
          <a:p>
            <a:r>
              <a:rPr lang="ru-RU" sz="1100" dirty="0" smtClean="0"/>
              <a:t>     …от соборного правления не </a:t>
            </a:r>
            <a:r>
              <a:rPr lang="ru-RU" sz="1100" dirty="0" err="1" smtClean="0"/>
              <a:t>спасатися</a:t>
            </a:r>
            <a:r>
              <a:rPr lang="ru-RU" sz="1100" dirty="0" smtClean="0"/>
              <a:t> Отечеству мятежей, </a:t>
            </a:r>
            <a:r>
              <a:rPr lang="ru-RU" sz="1100" dirty="0" err="1" smtClean="0"/>
              <a:t>яковые</a:t>
            </a:r>
            <a:r>
              <a:rPr lang="ru-RU" sz="1100" dirty="0" smtClean="0"/>
              <a:t> происходят от правителя духовного. Ибо простой народ помышляет, что патриарх есть то второй государь, самодержцу равносильный или больше его. </a:t>
            </a:r>
            <a:r>
              <a:rPr lang="ru-RU" sz="1100" dirty="0" err="1" smtClean="0"/>
              <a:t>Тако</a:t>
            </a:r>
            <a:r>
              <a:rPr lang="ru-RU" sz="1100" dirty="0" smtClean="0"/>
              <a:t> простые сердца мнением сим развращаются, что не так на самодержца своего, яко на верховного пастыря, в </a:t>
            </a:r>
            <a:r>
              <a:rPr lang="ru-RU" sz="1100" dirty="0" err="1" smtClean="0"/>
              <a:t>коем-либо</a:t>
            </a:r>
            <a:r>
              <a:rPr lang="ru-RU" sz="1100" dirty="0" smtClean="0"/>
              <a:t> деле смотрят. А когда видит народ, что соборное правление монаршим </a:t>
            </a:r>
            <a:r>
              <a:rPr lang="ru-RU" sz="1100" dirty="0" err="1" smtClean="0"/>
              <a:t>монаршим</a:t>
            </a:r>
            <a:r>
              <a:rPr lang="ru-RU" sz="1100" dirty="0" smtClean="0"/>
              <a:t> указом установлено есть, то паче пребудет в кротости своей и весьма отложит надежду иметь помощь к бунтам своим от чина духовного.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987824" y="2348880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u="sng" dirty="0" smtClean="0"/>
              <a:t>Из мемуаров Андрея Нартова</a:t>
            </a:r>
            <a:r>
              <a:rPr lang="ru-RU" sz="1200" u="sng" dirty="0" smtClean="0"/>
              <a:t>.</a:t>
            </a:r>
            <a:r>
              <a:rPr lang="ru-RU" sz="1200" dirty="0" smtClean="0"/>
              <a:t> </a:t>
            </a:r>
          </a:p>
          <a:p>
            <a:r>
              <a:rPr lang="ru-RU" sz="1200" dirty="0" smtClean="0"/>
              <a:t>     Его Императорское Величество, приметив некоторых желание к избранию патриарха, вынул одною рукою из кармана Духовный регламент и сказал им грозно: «Вы просите патриарха, вот вам духовный патриарх, а </a:t>
            </a:r>
            <a:r>
              <a:rPr lang="ru-RU" sz="1200" dirty="0" err="1" smtClean="0"/>
              <a:t>противомыслящим</a:t>
            </a:r>
            <a:r>
              <a:rPr lang="ru-RU" sz="1200" dirty="0" smtClean="0"/>
              <a:t> сему (вынув другою рукою из ножен кортик и ударяя оным по столу) вот вам булатный патриарх!» После сего оставлено было прошение об избрании патриарха и учрежден Святейший Синод. Сам же стал главою церкви и говорил: «Я им </a:t>
            </a:r>
            <a:r>
              <a:rPr lang="ru-RU" sz="1200" dirty="0" err="1" smtClean="0"/>
              <a:t>обое</a:t>
            </a:r>
            <a:r>
              <a:rPr lang="ru-RU" sz="1200" dirty="0" smtClean="0"/>
              <a:t> – государь и патриарх!»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987824" y="3861048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u="sng" dirty="0" smtClean="0"/>
              <a:t>Указ от 08.02.1716 г</a:t>
            </a:r>
            <a:r>
              <a:rPr lang="ru-RU" sz="1200" u="sng" dirty="0" smtClean="0"/>
              <a:t>.</a:t>
            </a:r>
            <a:r>
              <a:rPr lang="ru-RU" sz="1200" dirty="0" smtClean="0"/>
              <a:t> </a:t>
            </a:r>
          </a:p>
          <a:p>
            <a:r>
              <a:rPr lang="ru-RU" sz="1200" dirty="0" smtClean="0"/>
              <a:t>…велеть в городах и уездах людям объявить, чтоб они у отцов своих духовных </a:t>
            </a:r>
            <a:r>
              <a:rPr lang="ru-RU" sz="1200" dirty="0" err="1" smtClean="0"/>
              <a:t>исповедывались</a:t>
            </a:r>
            <a:r>
              <a:rPr lang="ru-RU" sz="1200" dirty="0" smtClean="0"/>
              <a:t> </a:t>
            </a:r>
            <a:r>
              <a:rPr lang="ru-RU" sz="1200" dirty="0" err="1" smtClean="0"/>
              <a:t>повсягодно</a:t>
            </a:r>
            <a:r>
              <a:rPr lang="ru-RU" sz="1200" dirty="0" smtClean="0"/>
              <a:t>. А ежели кто в год не исповедуется, на тех людей класть штрафы, против дохода с него втрое, а потом им ту исповедь исполнить же.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987824" y="4869160"/>
            <a:ext cx="590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u="sng" dirty="0" smtClean="0"/>
              <a:t>Указ от 17.05. 1722 г</a:t>
            </a:r>
            <a:r>
              <a:rPr lang="ru-RU" sz="1200" u="sng" dirty="0" smtClean="0"/>
              <a:t>.</a:t>
            </a:r>
            <a:r>
              <a:rPr lang="ru-RU" sz="1200" dirty="0" smtClean="0"/>
              <a:t> </a:t>
            </a:r>
          </a:p>
          <a:p>
            <a:r>
              <a:rPr lang="ru-RU" sz="1200" dirty="0" smtClean="0"/>
              <a:t>     Если кто на исповеди объявит своему духовному отцу про намеренное воровство, наипаче же измену, или бунт не государя или на государство, то должен духовник донести вскоре о нем, где надлежит. А ежели кто из священников сего не исполнит, тот без всякого милосердия по лишении сана и имения, лишен будет и живота.</a:t>
            </a:r>
          </a:p>
          <a:p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5364088" y="6237312"/>
            <a:ext cx="86409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650" y="404813"/>
            <a:ext cx="7561263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Исследовательские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(творческие) виды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самостоятельной работы: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188" y="1412875"/>
          <a:ext cx="7560840" cy="4275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6918"/>
                <a:gridCol w="4143922"/>
              </a:tblGrid>
              <a:tr h="577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Виды заданий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Формируемые компетенции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892701">
                <a:tc>
                  <a:txBody>
                    <a:bodyPr/>
                    <a:lstStyle/>
                    <a:p>
                      <a:r>
                        <a:rPr lang="ru-RU" dirty="0" smtClean="0"/>
                        <a:t>Изготовление макетов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Учебно-познавательные, информационные,</a:t>
                      </a:r>
                      <a:r>
                        <a:rPr lang="ru-RU" baseline="0" dirty="0" smtClean="0"/>
                        <a:t> общекультурные</a:t>
                      </a:r>
                      <a:endParaRPr lang="ru-RU" dirty="0"/>
                    </a:p>
                  </a:txBody>
                  <a:tcPr/>
                </a:tc>
              </a:tr>
              <a:tr h="892701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экскурсии, отчет о посещении музея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Учебно-познавательные, информационные, общекультурные, коммуникативные</a:t>
                      </a:r>
                      <a:endParaRPr lang="ru-RU" dirty="0"/>
                    </a:p>
                  </a:txBody>
                  <a:tcPr/>
                </a:tc>
              </a:tr>
              <a:tr h="892701">
                <a:tc>
                  <a:txBody>
                    <a:bodyPr/>
                    <a:lstStyle/>
                    <a:p>
                      <a:r>
                        <a:rPr lang="ru-RU" dirty="0" smtClean="0"/>
                        <a:t>Написание эссе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Ценностно-смысловые, учебно-познавательные, информационные, общекультурные</a:t>
                      </a:r>
                      <a:endParaRPr lang="ru-RU" dirty="0"/>
                    </a:p>
                  </a:txBody>
                  <a:tcPr/>
                </a:tc>
              </a:tr>
              <a:tr h="892701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Проектная деятельность и ее презентация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Ценностно-смысловые, учебно-познавательные, информационные, общекультурные , коммуникативные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388350" y="2205038"/>
            <a:ext cx="576263" cy="5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низ 5">
            <a:hlinkClick r:id="rId2" action="ppaction://hlinksldjump"/>
          </p:cNvPr>
          <p:cNvSpPr/>
          <p:nvPr/>
        </p:nvSpPr>
        <p:spPr>
          <a:xfrm>
            <a:off x="3924300" y="6021388"/>
            <a:ext cx="1008063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DSCN04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0713"/>
            <a:ext cx="3600450" cy="2700337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  <p:pic>
        <p:nvPicPr>
          <p:cNvPr id="13315" name="Picture 2" descr="сканирование0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3500438"/>
            <a:ext cx="4249738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лево 3">
            <a:hlinkClick r:id="" action="ppaction://hlinkshowjump?jump=previousslide"/>
          </p:cNvPr>
          <p:cNvSpPr/>
          <p:nvPr/>
        </p:nvSpPr>
        <p:spPr>
          <a:xfrm>
            <a:off x="827088" y="5949950"/>
            <a:ext cx="649287" cy="5746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268760"/>
            <a:ext cx="7058025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Задания для самостоятельной работы могут иметь: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вариативный характер;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у</a:t>
            </a:r>
            <a:r>
              <a:rPr lang="ru-RU" sz="2400" b="1" i="1" u="sng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читывать: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профильную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направленность специальности (профессии)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индивидуальные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особенности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учащихся.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899592" y="2276872"/>
          <a:ext cx="7632848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188" y="188913"/>
            <a:ext cx="7777162" cy="1570037"/>
          </a:xfrm>
          <a:prstGeom prst="rect">
            <a:avLst/>
          </a:prstGeom>
          <a:noFill/>
          <a:ln w="25400" cmpd="thickThin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Самостоятельная работа – учебная деятельность, осуществляемая без непосредственного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участия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преподавателя, но по его заданиям и под его контролем.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088" y="1700213"/>
            <a:ext cx="50403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Нормативные документы: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088" y="476250"/>
            <a:ext cx="7489825" cy="4062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Условия выполнения самостоятельной работы: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Инструктаж: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цель работы;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Содержание работы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Сроки выполнения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Объем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Форма отчета, требования к результату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Критерии оценки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Консультации преподавателя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Контроль выполнения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088" y="404813"/>
            <a:ext cx="7561262" cy="5262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Цели самостоятельной работы: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Систематизация и закрепление полученных теоретических знаний и практических умений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Углубление и расширение теоретических знаний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Формирование умений использовать различные источники информации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Развитие познавательных способностей и активности: творческой инициативы, самостоятельности, ответственности, организованности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Формирование самостоятельности мышления, способности к саморазвитию, самосовершенствованию и самореализации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Развитие исследовательских умений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350" y="260350"/>
            <a:ext cx="6408738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Виды самостоятельной работы: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4213" y="1341438"/>
          <a:ext cx="7632848" cy="44644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93513"/>
                <a:gridCol w="5439335"/>
              </a:tblGrid>
              <a:tr h="1116124">
                <a:tc>
                  <a:txBody>
                    <a:bodyPr/>
                    <a:lstStyle/>
                    <a:p>
                      <a:r>
                        <a:rPr lang="ru-RU" dirty="0" smtClean="0"/>
                        <a:t>По образцу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Требуют переноса известного способа действия в аналогичную или отдаленно аналогичную </a:t>
                      </a:r>
                      <a:r>
                        <a:rPr lang="ru-RU" dirty="0" err="1" smtClean="0"/>
                        <a:t>внутрипредметную</a:t>
                      </a:r>
                      <a:r>
                        <a:rPr lang="ru-RU" dirty="0" smtClean="0"/>
                        <a:t> ситуацию</a:t>
                      </a:r>
                      <a:endParaRPr lang="ru-RU" dirty="0"/>
                    </a:p>
                  </a:txBody>
                  <a:tcPr/>
                </a:tc>
              </a:tr>
              <a:tr h="1116124">
                <a:tc>
                  <a:txBody>
                    <a:bodyPr/>
                    <a:lstStyle/>
                    <a:p>
                      <a:r>
                        <a:rPr lang="ru-RU" dirty="0" smtClean="0"/>
                        <a:t>Реконструктивно-вариативные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Требуют переноса известного способа действия с некоторой его модификацией в необычную </a:t>
                      </a:r>
                      <a:r>
                        <a:rPr lang="ru-RU" dirty="0" err="1" smtClean="0"/>
                        <a:t>внутрипредметную</a:t>
                      </a:r>
                      <a:r>
                        <a:rPr lang="ru-RU" dirty="0" smtClean="0"/>
                        <a:t> модификацию</a:t>
                      </a:r>
                      <a:endParaRPr lang="ru-RU" dirty="0"/>
                    </a:p>
                  </a:txBody>
                  <a:tcPr/>
                </a:tc>
              </a:tr>
              <a:tr h="1116124"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Частично-поисковые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Требуют переноса нескольких известных способов действий</a:t>
                      </a:r>
                      <a:r>
                        <a:rPr lang="ru-RU" baseline="0" dirty="0" smtClean="0"/>
                        <a:t> в необычную </a:t>
                      </a:r>
                      <a:r>
                        <a:rPr lang="ru-RU" baseline="0" dirty="0" err="1" smtClean="0"/>
                        <a:t>внутрипредметную</a:t>
                      </a:r>
                      <a:r>
                        <a:rPr lang="ru-RU" baseline="0" dirty="0" smtClean="0"/>
                        <a:t> ситуацию и их комбинирование для решения новой задачи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1116124">
                <a:tc>
                  <a:txBody>
                    <a:bodyPr/>
                    <a:lstStyle/>
                    <a:p>
                      <a:r>
                        <a:rPr lang="ru-RU" dirty="0" smtClean="0"/>
                        <a:t>Исследовательские</a:t>
                      </a:r>
                    </a:p>
                    <a:p>
                      <a:r>
                        <a:rPr lang="ru-RU" dirty="0" smtClean="0"/>
                        <a:t>(творческие)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Требуют создания нового способа,</a:t>
                      </a:r>
                      <a:r>
                        <a:rPr lang="ru-RU" baseline="0" dirty="0" smtClean="0"/>
                        <a:t> метода решения </a:t>
                      </a:r>
                      <a:r>
                        <a:rPr lang="ru-RU" baseline="0" dirty="0" err="1" smtClean="0"/>
                        <a:t>внутрипредметной</a:t>
                      </a:r>
                      <a:r>
                        <a:rPr lang="ru-RU" baseline="0" dirty="0" smtClean="0"/>
                        <a:t> проблемной задачи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6"/>
          <p:cNvSpPr txBox="1">
            <a:spLocks noChangeArrowheads="1"/>
          </p:cNvSpPr>
          <p:nvPr/>
        </p:nvSpPr>
        <p:spPr bwMode="auto">
          <a:xfrm>
            <a:off x="611188" y="2349500"/>
            <a:ext cx="8064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Стрелка вправо 7">
            <a:hlinkClick r:id="rId2" action="ppaction://hlinksldjump"/>
          </p:cNvPr>
          <p:cNvSpPr/>
          <p:nvPr/>
        </p:nvSpPr>
        <p:spPr>
          <a:xfrm>
            <a:off x="8316913" y="2276475"/>
            <a:ext cx="503237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8316416" y="3284984"/>
            <a:ext cx="503237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95288" y="1268413"/>
          <a:ext cx="7776864" cy="3682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2952328"/>
              </a:tblGrid>
              <a:tr h="622077"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 заданий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Формируемые компетенции</a:t>
                      </a:r>
                      <a:endParaRPr lang="ru-RU" dirty="0"/>
                    </a:p>
                  </a:txBody>
                  <a:tcPr/>
                </a:tc>
              </a:tr>
              <a:tr h="1214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</a:rPr>
                        <a:t>Работа с текстом учебника по заданному алгоритму  </a:t>
                      </a:r>
                      <a:endParaRPr lang="ru-RU" sz="1400" b="0" i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6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Учебно-познавательные, информационные</a:t>
                      </a:r>
                      <a:endParaRPr lang="ru-RU" dirty="0"/>
                    </a:p>
                  </a:txBody>
                  <a:tcPr/>
                </a:tc>
              </a:tr>
              <a:tr h="8499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</a:rPr>
                        <a:t>Составление плана, конспекта, рецензии  </a:t>
                      </a:r>
                    </a:p>
                    <a:p>
                      <a:endParaRPr lang="ru-RU" sz="16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Учебно-познавательные, информационные</a:t>
                      </a:r>
                      <a:endParaRPr lang="ru-RU" dirty="0"/>
                    </a:p>
                  </a:txBody>
                  <a:tcPr/>
                </a:tc>
              </a:tr>
              <a:tr h="9781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</a:rPr>
                        <a:t>Составление характеристик, описаний</a:t>
                      </a:r>
                    </a:p>
                    <a:p>
                      <a:endParaRPr lang="ru-RU" sz="16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Учебно-познавательные, информационные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8313" y="333375"/>
            <a:ext cx="78486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Виды самостоятельной работы по образцу:</a:t>
            </a:r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8316416" y="422108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 rot="5400000">
            <a:off x="4342284" y="5530924"/>
            <a:ext cx="648072" cy="10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dirty="0" smtClean="0"/>
              <a:t>АЛГОРИТМ РАБОТЫ ПО ТЕМЕ «РУССКАЯ КУЛЬТУРА КОНЦА </a:t>
            </a:r>
            <a:r>
              <a:rPr lang="en-US" sz="3600" dirty="0" smtClean="0"/>
              <a:t>XIII</a:t>
            </a:r>
            <a:r>
              <a:rPr lang="ru-RU" sz="3600" dirty="0" smtClean="0"/>
              <a:t> – </a:t>
            </a:r>
            <a:r>
              <a:rPr lang="en-US" sz="3600" dirty="0" smtClean="0"/>
              <a:t>XVII</a:t>
            </a:r>
            <a:r>
              <a:rPr lang="ru-RU" sz="3600" dirty="0" smtClean="0"/>
              <a:t> В.»</a:t>
            </a:r>
          </a:p>
        </p:txBody>
      </p:sp>
      <p:sp>
        <p:nvSpPr>
          <p:cNvPr id="7171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dirty="0" smtClean="0"/>
              <a:t>Источник: Учебник «История», часть 1. Авторы: В.В. Артёмов, А.Ю. </a:t>
            </a:r>
            <a:r>
              <a:rPr lang="ru-RU" sz="2400" dirty="0" err="1" smtClean="0"/>
              <a:t>Лубченков</a:t>
            </a:r>
            <a:r>
              <a:rPr lang="ru-RU" sz="2400" dirty="0" smtClean="0"/>
              <a:t>., §30, стр. 191 – 198.</a:t>
            </a:r>
          </a:p>
          <a:p>
            <a:pPr eaLnBrk="1" hangingPunct="1"/>
            <a:endParaRPr lang="ru-RU" sz="2400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1187624" y="2492896"/>
          <a:ext cx="6480720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51520" y="980728"/>
          <a:ext cx="85689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трелка влево 2">
            <a:hlinkClick r:id="rId7" action="ppaction://hlinksldjump"/>
          </p:cNvPr>
          <p:cNvSpPr/>
          <p:nvPr/>
        </p:nvSpPr>
        <p:spPr>
          <a:xfrm rot="16200000">
            <a:off x="4450296" y="5827576"/>
            <a:ext cx="603448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18864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АЛГОРИТМ РАБОТЫ ПО ТЕМЕ </a:t>
            </a:r>
          </a:p>
          <a:p>
            <a:pPr algn="ctr"/>
            <a:r>
              <a:rPr lang="ru-RU" dirty="0" smtClean="0"/>
              <a:t>«РУССКАЯ КУЛЬТУРА КОНЦА </a:t>
            </a:r>
            <a:r>
              <a:rPr lang="en-US" dirty="0" smtClean="0"/>
              <a:t>XIII</a:t>
            </a:r>
            <a:r>
              <a:rPr lang="ru-RU" dirty="0" smtClean="0"/>
              <a:t> – </a:t>
            </a:r>
            <a:r>
              <a:rPr lang="en-US" dirty="0" smtClean="0"/>
              <a:t>XVII</a:t>
            </a:r>
            <a:r>
              <a:rPr lang="ru-RU" dirty="0" smtClean="0"/>
              <a:t> В.» (продолжение)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Как составить план при работе с текстом.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lvl="0"/>
            <a:r>
              <a:rPr lang="ru-RU" sz="2400" dirty="0" smtClean="0"/>
              <a:t>Для составления плана необходимо прочитать текст, продумать прочитанное.</a:t>
            </a:r>
          </a:p>
          <a:p>
            <a:pPr lvl="0"/>
            <a:r>
              <a:rPr lang="ru-RU" sz="2400" dirty="0" smtClean="0"/>
              <a:t>Разбейте текст на смысловые части и озаглавьте их (обычно смысловые части текста выделены абзацами). В заголовках надо передать главную мысль каждого фрагмента.</a:t>
            </a:r>
          </a:p>
          <a:p>
            <a:pPr lvl="0"/>
            <a:r>
              <a:rPr lang="ru-RU" sz="2400" dirty="0" smtClean="0"/>
              <a:t>Проверьте, отражают ли пункты плана основную мысль текста, связан ли последующий пункт плана с предыдущим.</a:t>
            </a:r>
          </a:p>
          <a:p>
            <a:pPr lvl="0"/>
            <a:r>
              <a:rPr lang="ru-RU" sz="2400" dirty="0" smtClean="0"/>
              <a:t>Проверьте, можно ли, руководствуясь этим планом, раскрыть основную мысль текста.</a:t>
            </a:r>
          </a:p>
          <a:p>
            <a:endParaRPr lang="ru-RU" sz="2400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 rot="16200000">
            <a:off x="4499992" y="5733256"/>
            <a:ext cx="720080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200" b="1" i="1" u="sng" dirty="0" smtClean="0"/>
              <a:t/>
            </a:r>
            <a:br>
              <a:rPr lang="ru-RU" sz="3200" b="1" i="1" u="sng" dirty="0" smtClean="0"/>
            </a:br>
            <a:r>
              <a:rPr lang="ru-RU" sz="3200" b="1" i="1" u="sng" dirty="0" smtClean="0"/>
              <a:t>Характеристика исторического деятеля.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lvl="0"/>
            <a:r>
              <a:rPr lang="ru-RU" sz="2000" dirty="0" smtClean="0"/>
              <a:t>Когда и в какой стране жил и действовал исторический деятель, к какой общественной группе он принадлежал по своему происхождению? Каковы были его цели, планы, какими средствами он стремился реализовать их?</a:t>
            </a:r>
          </a:p>
          <a:p>
            <a:pPr lvl="0"/>
            <a:r>
              <a:rPr lang="ru-RU" sz="2000" dirty="0" smtClean="0"/>
              <a:t>Опишите внешность и характер исторического деятеля. Какие личные качества помогали ему идти к цели, а какие мешали? Что Вы цените в его характере, что не одобряете?</a:t>
            </a:r>
          </a:p>
          <a:p>
            <a:pPr lvl="0"/>
            <a:r>
              <a:rPr lang="ru-RU" sz="2000" dirty="0" smtClean="0"/>
              <a:t>Перечислите основные результаты его деятельности (какие цели удалось претворить в жизнь).</a:t>
            </a:r>
          </a:p>
          <a:p>
            <a:pPr lvl="0"/>
            <a:r>
              <a:rPr lang="ru-RU" sz="2000" dirty="0" smtClean="0"/>
              <a:t>Установите, в интересах каких общественных сил действовал герой Вашего описания.</a:t>
            </a:r>
          </a:p>
          <a:p>
            <a:pPr lvl="0"/>
            <a:r>
              <a:rPr lang="ru-RU" sz="2000" dirty="0" smtClean="0"/>
              <a:t>Оцените деятельность выдающегося человека (кому была полезна, выгодна; способствовала ли прогрессу общества). Выскажите свое отношение к нему.</a:t>
            </a:r>
          </a:p>
          <a:p>
            <a:endParaRPr lang="ru-RU" dirty="0"/>
          </a:p>
        </p:txBody>
      </p:sp>
      <p:sp>
        <p:nvSpPr>
          <p:cNvPr id="7" name="Стрелка влево 6">
            <a:hlinkClick r:id="rId2" action="ppaction://hlinksldjump"/>
          </p:cNvPr>
          <p:cNvSpPr/>
          <p:nvPr/>
        </p:nvSpPr>
        <p:spPr>
          <a:xfrm rot="16200000">
            <a:off x="4283968" y="5805264"/>
            <a:ext cx="720080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1043</Words>
  <Application>Microsoft Office PowerPoint</Application>
  <PresentationFormat>Экран (4:3)</PresentationFormat>
  <Paragraphs>179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АЛГОРИТМ РАБОТЫ ПО ТЕМЕ «РУССКАЯ КУЛЬТУРА КОНЦА XIII – XVII В.»</vt:lpstr>
      <vt:lpstr>Слайд 7</vt:lpstr>
      <vt:lpstr>Как составить план при работе с текстом.</vt:lpstr>
      <vt:lpstr> Характеристика исторического деятеля. </vt:lpstr>
      <vt:lpstr>Слайд 10</vt:lpstr>
      <vt:lpstr>Систематизирующая таблица «Деятельность первых русских князей».</vt:lpstr>
      <vt:lpstr>  ВОПРОСЫ К ФИЛЬМУ «Цари Смутного времени» </vt:lpstr>
      <vt:lpstr> Задание к фильму «Цари Смутного времени»: </vt:lpstr>
      <vt:lpstr>Слайд 14</vt:lpstr>
      <vt:lpstr> Составьте схему «Возникновение государства», используя перечисленные ниже элементы: </vt:lpstr>
      <vt:lpstr>РЕФОРМЫ ПЕТРА I. ИЗМЕНЕНИЯ В ЦЕРКОВНОМ УПРАВЛЕНИИ.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 Францевна Арсёнова</dc:creator>
  <cp:lastModifiedBy>Лилия Францевна Арсёнова </cp:lastModifiedBy>
  <cp:revision>72</cp:revision>
  <dcterms:created xsi:type="dcterms:W3CDTF">2012-01-17T18:38:09Z</dcterms:created>
  <dcterms:modified xsi:type="dcterms:W3CDTF">2012-02-07T18:02:47Z</dcterms:modified>
</cp:coreProperties>
</file>