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7"/>
  </p:notesMasterIdLst>
  <p:sldIdLst>
    <p:sldId id="309" r:id="rId2"/>
    <p:sldId id="312" r:id="rId3"/>
    <p:sldId id="320" r:id="rId4"/>
    <p:sldId id="321" r:id="rId5"/>
    <p:sldId id="322" r:id="rId6"/>
    <p:sldId id="323" r:id="rId7"/>
    <p:sldId id="324" r:id="rId8"/>
    <p:sldId id="325" r:id="rId9"/>
    <p:sldId id="338" r:id="rId10"/>
    <p:sldId id="341" r:id="rId11"/>
    <p:sldId id="345" r:id="rId12"/>
    <p:sldId id="326" r:id="rId13"/>
    <p:sldId id="344" r:id="rId14"/>
    <p:sldId id="339" r:id="rId15"/>
    <p:sldId id="328" r:id="rId16"/>
    <p:sldId id="346" r:id="rId17"/>
    <p:sldId id="330" r:id="rId18"/>
    <p:sldId id="331" r:id="rId19"/>
    <p:sldId id="332" r:id="rId20"/>
    <p:sldId id="340" r:id="rId21"/>
    <p:sldId id="347" r:id="rId22"/>
    <p:sldId id="315" r:id="rId23"/>
    <p:sldId id="348" r:id="rId24"/>
    <p:sldId id="349" r:id="rId25"/>
    <p:sldId id="33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660066"/>
    <a:srgbClr val="99CCFF"/>
    <a:srgbClr val="0000CC"/>
    <a:srgbClr val="B2B2B2"/>
    <a:srgbClr val="FF9966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FE256D3-9A1E-4EBF-B2EE-1C622F9DA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C914D53-6639-46A2-99B9-886965573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6C982F-CD73-41DA-B613-809D48DBDC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7B0584-DF07-4457-9372-1708484D5B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141BE6D-D85E-4E22-9FE5-D3FBDB7CDA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1C6C7F76-9D85-485C-B417-E671A4BCC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CE9573E7-2F17-4EEA-B8F7-E4E6FD35BF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7F3AAD-DA7E-4250-AE2E-15CC571B3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BB1162-908C-494F-B0BB-3B5E6C680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A126AD-EBFB-4685-A4F3-1B02504886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6954D4-40A3-4F42-9E59-7D6196D1A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502BB27-1FF2-4E6E-8C72-2F3AF7467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ll/>
  </p:transition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enc_philosophy/952/%D0%BF%D0%BE%D0%BD%D1%8F%D1%82%D0%B8%D0%B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5%D1%80%D0%B5%D0%B2%D0%BE" TargetMode="External"/><Relationship Id="rId5" Type="http://schemas.openxmlformats.org/officeDocument/2006/relationships/hyperlink" Target="http://ru.wikipedia.org/wiki/%D0%A0%D0%B5%D0%BA%D0%B0" TargetMode="External"/><Relationship Id="rId4" Type="http://schemas.openxmlformats.org/officeDocument/2006/relationships/hyperlink" Target="http://ru.wikipedia.org/wiki/%D0%A5%D0%B0%D1%80%D1%8C%D0%BA%D0%BE%D0%B2_(%D1%80%D0%B5%D0%BA%D0%B0)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3200399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Геометрические преобразования в пространстве.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ru-RU" sz="2400" dirty="0" smtClean="0"/>
              <a:t>Урок геометрии на первом курсе СПО</a:t>
            </a:r>
          </a:p>
          <a:p>
            <a:r>
              <a:rPr lang="ru-RU" sz="2400" dirty="0" smtClean="0"/>
              <a:t>(базовый уровень)</a:t>
            </a:r>
          </a:p>
        </p:txBody>
      </p:sp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5380038" y="5635625"/>
            <a:ext cx="37639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Преподаватель: Леймонченко Л.Б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80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Движение пространства – отображение пространства на себя, при котором любые две точки А и В  переходят в какие-то точки А1 и В1 так, что  АВ = А1 В1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0" y="1524000"/>
            <a:ext cx="26670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1400" y="167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ДВИЖЕНИЕ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52400" y="2438400"/>
            <a:ext cx="3733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34000" y="2362200"/>
            <a:ext cx="3200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38400" y="4267200"/>
            <a:ext cx="3886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9600" y="2895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симметрия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4572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Зеркальная симметрия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Осевая симметрия</a:t>
            </a:r>
            <a:endParaRPr lang="ru-RU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352800" y="22860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410200" y="22860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43400" y="2286000"/>
            <a:ext cx="2286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486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СИММЕТРИЯ</a:t>
            </a:r>
          </a:p>
          <a:p>
            <a:pPr lvl="1" eaLnBrk="0" hangingPunct="0"/>
            <a:r>
              <a:rPr lang="ru-RU" dirty="0" smtClean="0">
                <a:cs typeface="Arial" charset="0"/>
              </a:rPr>
              <a:t>        </a:t>
            </a:r>
            <a:r>
              <a:rPr lang="ru-RU" i="1" dirty="0" smtClean="0">
                <a:cs typeface="Arial" charset="0"/>
              </a:rPr>
              <a:t>(от греч. — соразмерность)</a:t>
            </a:r>
            <a:r>
              <a:rPr lang="ru-RU" dirty="0" smtClean="0">
                <a:cs typeface="Arial" charset="0"/>
              </a:rPr>
              <a:t>, </a:t>
            </a:r>
            <a:r>
              <a:rPr lang="ru-RU" dirty="0" smtClean="0">
                <a:cs typeface="Arial" charset="0"/>
                <a:hlinkClick r:id="rId2"/>
              </a:rPr>
              <a:t>понятие</a:t>
            </a:r>
            <a:r>
              <a:rPr lang="ru-RU" dirty="0" smtClean="0">
                <a:cs typeface="Arial" charset="0"/>
              </a:rPr>
              <a:t>, характеризующее переход объектов в самих себя или друг в друга при осуществлении над ними </a:t>
            </a:r>
            <a:r>
              <a:rPr lang="ru-RU" dirty="0" err="1" smtClean="0">
                <a:cs typeface="Arial" charset="0"/>
              </a:rPr>
              <a:t>оп-ределенных</a:t>
            </a:r>
            <a:r>
              <a:rPr lang="ru-RU" dirty="0" smtClean="0">
                <a:cs typeface="Arial" charset="0"/>
              </a:rPr>
              <a:t>  преобразований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Центральная симметрия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953000"/>
          </a:xfrm>
        </p:spPr>
        <p:txBody>
          <a:bodyPr/>
          <a:lstStyle/>
          <a:p>
            <a:r>
              <a:rPr lang="ru-RU" sz="2800" dirty="0" smtClean="0"/>
              <a:t>Центральная симметрия – отображение пространства на себя, при котором любая точка М переходит в симметричную ей точку М1, относительно точки О. </a:t>
            </a:r>
          </a:p>
          <a:p>
            <a:pPr>
              <a:buNone/>
            </a:pPr>
            <a:r>
              <a:rPr lang="ru-RU" sz="2800" dirty="0" smtClean="0"/>
              <a:t>( О- центр симметрии)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62000" y="4114800"/>
            <a:ext cx="3810000" cy="6858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20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958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810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kern="0" dirty="0" smtClean="0">
                <a:solidFill>
                  <a:srgbClr val="000000"/>
                </a:solidFill>
                <a:latin typeface="Arial"/>
              </a:rPr>
              <a:t>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876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kern="0" dirty="0" smtClean="0">
                <a:solidFill>
                  <a:srgbClr val="000000"/>
                </a:solidFill>
                <a:latin typeface="Arial"/>
              </a:rPr>
              <a:t>М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38400" y="45720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2743200"/>
            <a:ext cx="4343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Симметрию с центром </a:t>
            </a:r>
            <a:r>
              <a:rPr lang="ru-RU" sz="2200" i="1" dirty="0" smtClean="0">
                <a:solidFill>
                  <a:schemeClr val="accent5">
                    <a:lumMod val="10000"/>
                  </a:schemeClr>
                </a:solidFill>
              </a:rPr>
              <a:t>О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 будем обозначать </a:t>
            </a:r>
            <a:r>
              <a:rPr lang="ru-RU" sz="2200" i="1" dirty="0" smtClean="0">
                <a:solidFill>
                  <a:schemeClr val="accent5">
                    <a:lumMod val="10000"/>
                  </a:schemeClr>
                </a:solidFill>
              </a:rPr>
              <a:t>Z</a:t>
            </a:r>
            <a:r>
              <a:rPr lang="ru-RU" sz="2200" i="1" baseline="-25000" dirty="0" smtClean="0">
                <a:solidFill>
                  <a:schemeClr val="accent5">
                    <a:lumMod val="10000"/>
                  </a:schemeClr>
                </a:solidFill>
              </a:rPr>
              <a:t>О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; запись </a:t>
            </a:r>
            <a:r>
              <a:rPr lang="ru-RU" sz="2200" i="1" dirty="0" smtClean="0">
                <a:solidFill>
                  <a:schemeClr val="accent5">
                    <a:lumMod val="10000"/>
                  </a:schemeClr>
                </a:solidFill>
              </a:rPr>
              <a:t>Z</a:t>
            </a:r>
            <a:r>
              <a:rPr lang="ru-RU" sz="2200" i="1" baseline="-25000" dirty="0" smtClean="0">
                <a:solidFill>
                  <a:schemeClr val="accent5">
                    <a:lumMod val="10000"/>
                  </a:schemeClr>
                </a:solidFill>
              </a:rPr>
              <a:t>О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ru-RU" sz="2200" i="1" dirty="0" smtClean="0">
                <a:solidFill>
                  <a:schemeClr val="accent5">
                    <a:lumMod val="10000"/>
                  </a:schemeClr>
                </a:solidFill>
              </a:rPr>
              <a:t>М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) = </a:t>
            </a:r>
            <a:r>
              <a:rPr lang="ru-RU" sz="2200" i="1" dirty="0" smtClean="0">
                <a:solidFill>
                  <a:schemeClr val="accent5">
                    <a:lumMod val="10000"/>
                  </a:schemeClr>
                </a:solidFill>
              </a:rPr>
              <a:t>М</a:t>
            </a:r>
            <a:r>
              <a:rPr lang="ru-RU" sz="1400" i="1" dirty="0" smtClean="0">
                <a:solidFill>
                  <a:schemeClr val="accent5">
                    <a:lumMod val="10000"/>
                  </a:schemeClr>
                </a:solidFill>
              </a:rPr>
              <a:t>1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обозначает (читается)</a:t>
            </a:r>
            <a:r>
              <a:rPr lang="ru-RU" sz="2200" i="1" dirty="0" smtClean="0">
                <a:solidFill>
                  <a:schemeClr val="accent5">
                    <a:lumMod val="10000"/>
                  </a:schemeClr>
                </a:solidFill>
              </a:rPr>
              <a:t>: точка М при симметрии относительно центра (точки) О отображается на точку М1, или точка М1 является образом точки М при симметрии с центром А, или точки М и М1 центрально-симметричны </a:t>
            </a:r>
            <a:endParaRPr lang="ru-RU" sz="22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39" name="Line 83"/>
          <p:cNvSpPr>
            <a:spLocks noChangeShapeType="1"/>
          </p:cNvSpPr>
          <p:nvPr/>
        </p:nvSpPr>
        <p:spPr bwMode="auto">
          <a:xfrm flipH="1">
            <a:off x="3852863" y="2300288"/>
            <a:ext cx="438150" cy="112871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3838575" y="3327400"/>
            <a:ext cx="12700" cy="2159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257675" y="356393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222625" y="37893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500" name="Line 74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75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76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77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78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79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80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81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82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0" name="Line 84"/>
          <p:cNvSpPr>
            <a:spLocks noChangeShapeType="1"/>
          </p:cNvSpPr>
          <p:nvPr/>
        </p:nvSpPr>
        <p:spPr bwMode="auto">
          <a:xfrm flipH="1">
            <a:off x="3413125" y="3422650"/>
            <a:ext cx="438150" cy="11287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1" name="Line 85"/>
          <p:cNvSpPr>
            <a:spLocks noChangeShapeType="1"/>
          </p:cNvSpPr>
          <p:nvPr/>
        </p:nvSpPr>
        <p:spPr bwMode="auto">
          <a:xfrm>
            <a:off x="3405188" y="2690813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2" name="Line 86"/>
          <p:cNvSpPr>
            <a:spLocks noChangeShapeType="1"/>
          </p:cNvSpPr>
          <p:nvPr/>
        </p:nvSpPr>
        <p:spPr bwMode="auto">
          <a:xfrm>
            <a:off x="3408363" y="2690813"/>
            <a:ext cx="1123950" cy="2905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3" name="Line 87"/>
          <p:cNvSpPr>
            <a:spLocks noChangeShapeType="1"/>
          </p:cNvSpPr>
          <p:nvPr/>
        </p:nvSpPr>
        <p:spPr bwMode="auto">
          <a:xfrm>
            <a:off x="4537075" y="29892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4" name="Line 88"/>
          <p:cNvSpPr>
            <a:spLocks noChangeShapeType="1"/>
          </p:cNvSpPr>
          <p:nvPr/>
        </p:nvSpPr>
        <p:spPr bwMode="auto">
          <a:xfrm>
            <a:off x="3416300" y="4546600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5" name="Line 89"/>
          <p:cNvSpPr>
            <a:spLocks noChangeShapeType="1"/>
          </p:cNvSpPr>
          <p:nvPr/>
        </p:nvSpPr>
        <p:spPr bwMode="auto">
          <a:xfrm flipH="1">
            <a:off x="3840163" y="4824413"/>
            <a:ext cx="704850" cy="4429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6" name="Line 90"/>
          <p:cNvSpPr>
            <a:spLocks noChangeShapeType="1"/>
          </p:cNvSpPr>
          <p:nvPr/>
        </p:nvSpPr>
        <p:spPr bwMode="auto">
          <a:xfrm flipH="1">
            <a:off x="2706688" y="2686050"/>
            <a:ext cx="700087" cy="45243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7" name="Line 91"/>
          <p:cNvSpPr>
            <a:spLocks noChangeShapeType="1"/>
          </p:cNvSpPr>
          <p:nvPr/>
        </p:nvSpPr>
        <p:spPr bwMode="auto">
          <a:xfrm>
            <a:off x="2728913" y="4979988"/>
            <a:ext cx="1109662" cy="2762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8" name="Line 92"/>
          <p:cNvSpPr>
            <a:spLocks noChangeShapeType="1"/>
          </p:cNvSpPr>
          <p:nvPr/>
        </p:nvSpPr>
        <p:spPr bwMode="auto">
          <a:xfrm flipH="1">
            <a:off x="2719388" y="4537075"/>
            <a:ext cx="700087" cy="4429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9" name="Line 93"/>
          <p:cNvSpPr>
            <a:spLocks noChangeShapeType="1"/>
          </p:cNvSpPr>
          <p:nvPr/>
        </p:nvSpPr>
        <p:spPr bwMode="auto">
          <a:xfrm>
            <a:off x="2716213" y="3140075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50" name="Oval 94"/>
          <p:cNvSpPr>
            <a:spLocks noChangeArrowheads="1"/>
          </p:cNvSpPr>
          <p:nvPr/>
        </p:nvSpPr>
        <p:spPr bwMode="auto">
          <a:xfrm>
            <a:off x="3368675" y="45037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Text Box 95"/>
          <p:cNvSpPr txBox="1">
            <a:spLocks noChangeArrowheads="1"/>
          </p:cNvSpPr>
          <p:nvPr/>
        </p:nvSpPr>
        <p:spPr bwMode="auto">
          <a:xfrm>
            <a:off x="2667001" y="3541713"/>
            <a:ext cx="51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x</a:t>
            </a:r>
            <a:r>
              <a:rPr lang="en-US" sz="1100" b="1" i="1" dirty="0" smtClean="0">
                <a:latin typeface="Times New Roman" pitchFamily="18" charset="0"/>
              </a:rPr>
              <a:t>1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1" name="Text Box 96"/>
          <p:cNvSpPr txBox="1">
            <a:spLocks noChangeArrowheads="1"/>
          </p:cNvSpPr>
          <p:nvPr/>
        </p:nvSpPr>
        <p:spPr bwMode="auto">
          <a:xfrm>
            <a:off x="5013325" y="33083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2" name="Text Box 97"/>
          <p:cNvSpPr txBox="1">
            <a:spLocks noChangeArrowheads="1"/>
          </p:cNvSpPr>
          <p:nvPr/>
        </p:nvSpPr>
        <p:spPr bwMode="auto">
          <a:xfrm>
            <a:off x="3836988" y="11969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3" name="Text Box 98"/>
          <p:cNvSpPr txBox="1">
            <a:spLocks noChangeArrowheads="1"/>
          </p:cNvSpPr>
          <p:nvPr/>
        </p:nvSpPr>
        <p:spPr bwMode="auto">
          <a:xfrm>
            <a:off x="228600" y="18288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tx1"/>
                </a:solidFill>
              </a:rPr>
              <a:t>Пусть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b="1" i="1" dirty="0" smtClean="0">
                <a:latin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b="1" i="1" dirty="0" smtClean="0">
                <a:latin typeface="Times New Roman" pitchFamily="18" charset="0"/>
              </a:rPr>
              <a:t>y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</a:rPr>
              <a:t>z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8755" name="Text Box 99"/>
          <p:cNvSpPr txBox="1">
            <a:spLocks noChangeArrowheads="1"/>
          </p:cNvSpPr>
          <p:nvPr/>
        </p:nvSpPr>
        <p:spPr bwMode="auto">
          <a:xfrm>
            <a:off x="4481513" y="279876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8756" name="Text Box 100"/>
          <p:cNvSpPr txBox="1">
            <a:spLocks noChangeArrowheads="1"/>
          </p:cNvSpPr>
          <p:nvPr/>
        </p:nvSpPr>
        <p:spPr bwMode="auto">
          <a:xfrm>
            <a:off x="2232025" y="302418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8757" name="Text Box 101"/>
          <p:cNvSpPr txBox="1">
            <a:spLocks noChangeArrowheads="1"/>
          </p:cNvSpPr>
          <p:nvPr/>
        </p:nvSpPr>
        <p:spPr bwMode="auto">
          <a:xfrm>
            <a:off x="3783013" y="509905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8758" name="Text Box 102"/>
          <p:cNvSpPr txBox="1">
            <a:spLocks noChangeArrowheads="1"/>
          </p:cNvSpPr>
          <p:nvPr/>
        </p:nvSpPr>
        <p:spPr bwMode="auto">
          <a:xfrm>
            <a:off x="2997200" y="421322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b="1" baseline="-25000">
                <a:solidFill>
                  <a:schemeClr val="tx1"/>
                </a:solidFill>
                <a:latin typeface="Tahoma" pitchFamily="34" charset="0"/>
              </a:rPr>
              <a:t>0</a:t>
            </a:r>
            <a:endParaRPr lang="ru-RU" b="1" baseline="-25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8762" name="Freeform 106"/>
          <p:cNvSpPr>
            <a:spLocks/>
          </p:cNvSpPr>
          <p:nvPr/>
        </p:nvSpPr>
        <p:spPr bwMode="auto">
          <a:xfrm rot="-432610">
            <a:off x="3897313" y="2889250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63" name="Freeform 107"/>
          <p:cNvSpPr>
            <a:spLocks/>
          </p:cNvSpPr>
          <p:nvPr/>
        </p:nvSpPr>
        <p:spPr bwMode="auto">
          <a:xfrm rot="-289425">
            <a:off x="3536950" y="3743325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65" name="Text Box 109"/>
          <p:cNvSpPr txBox="1">
            <a:spLocks noChangeArrowheads="1"/>
          </p:cNvSpPr>
          <p:nvPr/>
        </p:nvSpPr>
        <p:spPr bwMode="auto">
          <a:xfrm>
            <a:off x="152400" y="54864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/>
              <a:t>Установим связь между </a:t>
            </a:r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600" b="1" baseline="-25000" dirty="0" smtClean="0">
                <a:solidFill>
                  <a:schemeClr val="tx1"/>
                </a:solidFill>
                <a:latin typeface="Tahoma" pitchFamily="34" charset="0"/>
              </a:rPr>
              <a:t>0</a:t>
            </a:r>
            <a:r>
              <a:rPr lang="en-US" sz="3600" dirty="0" smtClean="0"/>
              <a:t>(</a:t>
            </a:r>
            <a:r>
              <a:rPr lang="en-US" sz="3600" b="1" i="1" dirty="0" smtClean="0">
                <a:latin typeface="Times New Roman" pitchFamily="18" charset="0"/>
              </a:rPr>
              <a:t>x</a:t>
            </a:r>
            <a:r>
              <a:rPr lang="en-US" sz="1600" b="1" i="1" dirty="0" smtClean="0">
                <a:latin typeface="Times New Roman" pitchFamily="18" charset="0"/>
              </a:rPr>
              <a:t>1</a:t>
            </a:r>
            <a:r>
              <a:rPr lang="en-US" sz="3600" dirty="0" smtClean="0"/>
              <a:t>; </a:t>
            </a:r>
            <a:r>
              <a:rPr lang="en-US" sz="3600" b="1" i="1" dirty="0" smtClean="0">
                <a:latin typeface="Times New Roman" pitchFamily="18" charset="0"/>
              </a:rPr>
              <a:t>y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3600" dirty="0" smtClean="0"/>
              <a:t>; </a:t>
            </a:r>
            <a:r>
              <a:rPr lang="en-US" sz="3600" b="1" i="1" dirty="0" smtClean="0">
                <a:latin typeface="Times New Roman" pitchFamily="18" charset="0"/>
              </a:rPr>
              <a:t>z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3600" dirty="0" smtClean="0"/>
              <a:t>)</a:t>
            </a:r>
            <a:r>
              <a:rPr lang="ru-RU" sz="3600" dirty="0" smtClean="0"/>
              <a:t> и</a:t>
            </a:r>
            <a:r>
              <a:rPr lang="en-US" sz="3600" b="1" dirty="0" smtClean="0">
                <a:latin typeface="Tahoma" pitchFamily="34" charset="0"/>
              </a:rPr>
              <a:t> A</a:t>
            </a:r>
            <a:r>
              <a:rPr lang="en-US" sz="3600" dirty="0" smtClean="0"/>
              <a:t>(</a:t>
            </a:r>
            <a:r>
              <a:rPr lang="en-US" sz="3600" b="1" i="1" dirty="0" smtClean="0">
                <a:latin typeface="Times New Roman" pitchFamily="18" charset="0"/>
              </a:rPr>
              <a:t>x</a:t>
            </a:r>
            <a:r>
              <a:rPr lang="en-US" sz="3600" dirty="0" smtClean="0"/>
              <a:t>; </a:t>
            </a:r>
            <a:r>
              <a:rPr lang="en-US" sz="3600" b="1" i="1" dirty="0" smtClean="0">
                <a:latin typeface="Times New Roman" pitchFamily="18" charset="0"/>
              </a:rPr>
              <a:t>y</a:t>
            </a:r>
            <a:r>
              <a:rPr lang="en-US" sz="3600" dirty="0" smtClean="0"/>
              <a:t>; </a:t>
            </a:r>
            <a:r>
              <a:rPr lang="en-US" sz="3600" b="1" i="1" dirty="0" smtClean="0">
                <a:latin typeface="Times New Roman" pitchFamily="18" charset="0"/>
              </a:rPr>
              <a:t>z</a:t>
            </a:r>
            <a:r>
              <a:rPr lang="en-US" sz="3600" dirty="0" smtClean="0"/>
              <a:t>)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. 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0533" name="Text Box 110"/>
          <p:cNvSpPr txBox="1">
            <a:spLocks noChangeArrowheads="1"/>
          </p:cNvSpPr>
          <p:nvPr/>
        </p:nvSpPr>
        <p:spPr bwMode="auto">
          <a:xfrm>
            <a:off x="152400" y="228600"/>
            <a:ext cx="3527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Центральная симметрия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39" grpId="0" animBg="1"/>
      <p:bldP spid="198740" grpId="0" animBg="1"/>
      <p:bldP spid="198741" grpId="0" animBg="1"/>
      <p:bldP spid="198742" grpId="0" animBg="1"/>
      <p:bldP spid="198743" grpId="0" animBg="1"/>
      <p:bldP spid="198744" grpId="0" animBg="1"/>
      <p:bldP spid="198745" grpId="0" animBg="1"/>
      <p:bldP spid="198746" grpId="0" animBg="1"/>
      <p:bldP spid="198747" grpId="0" animBg="1"/>
      <p:bldP spid="198748" grpId="0" animBg="1"/>
      <p:bldP spid="198749" grpId="0" animBg="1"/>
      <p:bldP spid="198750" grpId="0" animBg="1"/>
      <p:bldP spid="198755" grpId="0"/>
      <p:bldP spid="198756" grpId="0"/>
      <p:bldP spid="198757" grpId="0"/>
      <p:bldP spid="198758" grpId="0"/>
      <p:bldP spid="198762" grpId="0" animBg="1"/>
      <p:bldP spid="198763" grpId="0" animBg="1"/>
      <p:bldP spid="1987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39" name="Line 83"/>
          <p:cNvSpPr>
            <a:spLocks noChangeShapeType="1"/>
          </p:cNvSpPr>
          <p:nvPr/>
        </p:nvSpPr>
        <p:spPr bwMode="auto">
          <a:xfrm flipH="1">
            <a:off x="3852863" y="2300288"/>
            <a:ext cx="438150" cy="112871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3838575" y="3327400"/>
            <a:ext cx="12700" cy="2159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257675" y="356393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222625" y="37893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500" name="Line 74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75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76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77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78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79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80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81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82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0" name="Line 84"/>
          <p:cNvSpPr>
            <a:spLocks noChangeShapeType="1"/>
          </p:cNvSpPr>
          <p:nvPr/>
        </p:nvSpPr>
        <p:spPr bwMode="auto">
          <a:xfrm flipH="1">
            <a:off x="3413125" y="3422650"/>
            <a:ext cx="438150" cy="11287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1" name="Line 85"/>
          <p:cNvSpPr>
            <a:spLocks noChangeShapeType="1"/>
          </p:cNvSpPr>
          <p:nvPr/>
        </p:nvSpPr>
        <p:spPr bwMode="auto">
          <a:xfrm>
            <a:off x="3405188" y="2690813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2" name="Line 86"/>
          <p:cNvSpPr>
            <a:spLocks noChangeShapeType="1"/>
          </p:cNvSpPr>
          <p:nvPr/>
        </p:nvSpPr>
        <p:spPr bwMode="auto">
          <a:xfrm>
            <a:off x="3408363" y="2690813"/>
            <a:ext cx="1123950" cy="2905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3" name="Line 87"/>
          <p:cNvSpPr>
            <a:spLocks noChangeShapeType="1"/>
          </p:cNvSpPr>
          <p:nvPr/>
        </p:nvSpPr>
        <p:spPr bwMode="auto">
          <a:xfrm>
            <a:off x="4537075" y="29892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4" name="Line 88"/>
          <p:cNvSpPr>
            <a:spLocks noChangeShapeType="1"/>
          </p:cNvSpPr>
          <p:nvPr/>
        </p:nvSpPr>
        <p:spPr bwMode="auto">
          <a:xfrm>
            <a:off x="3416300" y="4546600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5" name="Line 89"/>
          <p:cNvSpPr>
            <a:spLocks noChangeShapeType="1"/>
          </p:cNvSpPr>
          <p:nvPr/>
        </p:nvSpPr>
        <p:spPr bwMode="auto">
          <a:xfrm flipH="1">
            <a:off x="3840163" y="4824413"/>
            <a:ext cx="704850" cy="4429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6" name="Line 90"/>
          <p:cNvSpPr>
            <a:spLocks noChangeShapeType="1"/>
          </p:cNvSpPr>
          <p:nvPr/>
        </p:nvSpPr>
        <p:spPr bwMode="auto">
          <a:xfrm flipH="1">
            <a:off x="2706688" y="2686050"/>
            <a:ext cx="700087" cy="45243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7" name="Line 91"/>
          <p:cNvSpPr>
            <a:spLocks noChangeShapeType="1"/>
          </p:cNvSpPr>
          <p:nvPr/>
        </p:nvSpPr>
        <p:spPr bwMode="auto">
          <a:xfrm>
            <a:off x="2728913" y="4979988"/>
            <a:ext cx="1109662" cy="2762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8" name="Line 92"/>
          <p:cNvSpPr>
            <a:spLocks noChangeShapeType="1"/>
          </p:cNvSpPr>
          <p:nvPr/>
        </p:nvSpPr>
        <p:spPr bwMode="auto">
          <a:xfrm flipH="1">
            <a:off x="2719388" y="4537075"/>
            <a:ext cx="700087" cy="4429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9" name="Line 93"/>
          <p:cNvSpPr>
            <a:spLocks noChangeShapeType="1"/>
          </p:cNvSpPr>
          <p:nvPr/>
        </p:nvSpPr>
        <p:spPr bwMode="auto">
          <a:xfrm>
            <a:off x="2716213" y="3140075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50" name="Oval 94"/>
          <p:cNvSpPr>
            <a:spLocks noChangeArrowheads="1"/>
          </p:cNvSpPr>
          <p:nvPr/>
        </p:nvSpPr>
        <p:spPr bwMode="auto">
          <a:xfrm>
            <a:off x="3368675" y="45037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Text Box 95"/>
          <p:cNvSpPr txBox="1">
            <a:spLocks noChangeArrowheads="1"/>
          </p:cNvSpPr>
          <p:nvPr/>
        </p:nvSpPr>
        <p:spPr bwMode="auto">
          <a:xfrm>
            <a:off x="2667001" y="3541713"/>
            <a:ext cx="51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x</a:t>
            </a:r>
            <a:r>
              <a:rPr lang="en-US" sz="1100" b="1" i="1" dirty="0" smtClean="0">
                <a:latin typeface="Times New Roman" pitchFamily="18" charset="0"/>
              </a:rPr>
              <a:t>1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2" name="Text Box 97"/>
          <p:cNvSpPr txBox="1">
            <a:spLocks noChangeArrowheads="1"/>
          </p:cNvSpPr>
          <p:nvPr/>
        </p:nvSpPr>
        <p:spPr bwMode="auto">
          <a:xfrm>
            <a:off x="3836988" y="11969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3" name="Text Box 98"/>
          <p:cNvSpPr txBox="1">
            <a:spLocks noChangeArrowheads="1"/>
          </p:cNvSpPr>
          <p:nvPr/>
        </p:nvSpPr>
        <p:spPr bwMode="auto">
          <a:xfrm>
            <a:off x="228600" y="1828800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tx1"/>
                </a:solidFill>
              </a:rPr>
              <a:t>Пусть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b="1" i="1" dirty="0" smtClean="0">
                <a:latin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b="1" i="1" dirty="0" smtClean="0">
                <a:latin typeface="Times New Roman" pitchFamily="18" charset="0"/>
              </a:rPr>
              <a:t>y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</a:rPr>
              <a:t>z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ru-RU" sz="2800" b="1" dirty="0" smtClean="0">
                <a:latin typeface="Tahoma" pitchFamily="34" charset="0"/>
              </a:rPr>
              <a:t>В </a:t>
            </a:r>
            <a:r>
              <a:rPr lang="en-US" sz="2800" dirty="0" smtClean="0"/>
              <a:t>(</a:t>
            </a:r>
            <a:r>
              <a:rPr lang="en-US" sz="2800" b="1" i="1" dirty="0" smtClean="0">
                <a:latin typeface="Times New Roman" pitchFamily="18" charset="0"/>
              </a:rPr>
              <a:t>x</a:t>
            </a:r>
            <a:r>
              <a:rPr lang="en-US" sz="1200" b="1" i="1" dirty="0" smtClean="0">
                <a:latin typeface="Times New Roman" pitchFamily="18" charset="0"/>
              </a:rPr>
              <a:t>1</a:t>
            </a:r>
            <a:r>
              <a:rPr lang="en-US" sz="2800" dirty="0" smtClean="0"/>
              <a:t>; </a:t>
            </a:r>
            <a:r>
              <a:rPr lang="en-US" sz="2800" b="1" i="1" dirty="0" smtClean="0">
                <a:latin typeface="Times New Roman" pitchFamily="18" charset="0"/>
              </a:rPr>
              <a:t>y</a:t>
            </a:r>
            <a:r>
              <a:rPr lang="en-US" sz="12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2800" dirty="0" smtClean="0"/>
              <a:t>; </a:t>
            </a:r>
            <a:r>
              <a:rPr lang="en-US" sz="2800" b="1" i="1" dirty="0" smtClean="0">
                <a:latin typeface="Times New Roman" pitchFamily="18" charset="0"/>
              </a:rPr>
              <a:t>z</a:t>
            </a:r>
            <a:r>
              <a:rPr lang="en-US" sz="12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8757" name="Text Box 101"/>
          <p:cNvSpPr txBox="1">
            <a:spLocks noChangeArrowheads="1"/>
          </p:cNvSpPr>
          <p:nvPr/>
        </p:nvSpPr>
        <p:spPr bwMode="auto">
          <a:xfrm>
            <a:off x="3783013" y="509905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8758" name="Text Box 102"/>
          <p:cNvSpPr txBox="1">
            <a:spLocks noChangeArrowheads="1"/>
          </p:cNvSpPr>
          <p:nvPr/>
        </p:nvSpPr>
        <p:spPr bwMode="auto">
          <a:xfrm>
            <a:off x="2997200" y="421322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b="1" baseline="-25000" dirty="0" smtClean="0">
                <a:solidFill>
                  <a:schemeClr val="tx1"/>
                </a:solidFill>
                <a:latin typeface="Tahoma" pitchFamily="34" charset="0"/>
              </a:rPr>
              <a:t>1</a:t>
            </a:r>
            <a:endParaRPr lang="ru-RU" b="1" baseline="-25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8765" name="Text Box 109"/>
          <p:cNvSpPr txBox="1">
            <a:spLocks noChangeArrowheads="1"/>
          </p:cNvSpPr>
          <p:nvPr/>
        </p:nvSpPr>
        <p:spPr bwMode="auto">
          <a:xfrm>
            <a:off x="5791200" y="304801"/>
            <a:ext cx="2895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/>
              <a:t>Установим связь между  отрезками 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</a:rPr>
              <a:t>АВ </a:t>
            </a:r>
            <a:r>
              <a:rPr lang="ru-RU" sz="3600" dirty="0" smtClean="0">
                <a:solidFill>
                  <a:schemeClr val="tx1"/>
                </a:solidFill>
                <a:latin typeface="Tahoma" pitchFamily="34" charset="0"/>
              </a:rPr>
              <a:t>и </a:t>
            </a: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</a:rPr>
              <a:t>В</a:t>
            </a:r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532" name="Oval 38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3" name="Text Box 110"/>
          <p:cNvSpPr txBox="1">
            <a:spLocks noChangeArrowheads="1"/>
          </p:cNvSpPr>
          <p:nvPr/>
        </p:nvSpPr>
        <p:spPr bwMode="auto">
          <a:xfrm>
            <a:off x="152400" y="228600"/>
            <a:ext cx="3527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Центральная симметрия</a:t>
            </a:r>
          </a:p>
        </p:txBody>
      </p:sp>
      <p:sp>
        <p:nvSpPr>
          <p:cNvPr id="53" name="Oval 38"/>
          <p:cNvSpPr>
            <a:spLocks noChangeArrowheads="1"/>
          </p:cNvSpPr>
          <p:nvPr/>
        </p:nvSpPr>
        <p:spPr bwMode="auto">
          <a:xfrm>
            <a:off x="4800600" y="22098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4800600" y="182880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В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 flipH="1">
            <a:off x="3886199" y="2286000"/>
            <a:ext cx="914401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 flipH="1">
            <a:off x="2895600" y="3429000"/>
            <a:ext cx="914401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2438400" y="4343400"/>
            <a:ext cx="46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В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</a:rPr>
              <a:t>1</a:t>
            </a:r>
            <a:endParaRPr lang="ru-RU" sz="14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8" name="Oval 94"/>
          <p:cNvSpPr>
            <a:spLocks noChangeArrowheads="1"/>
          </p:cNvSpPr>
          <p:nvPr/>
        </p:nvSpPr>
        <p:spPr bwMode="auto">
          <a:xfrm>
            <a:off x="2819400" y="4572000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62000" y="5867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Вывод: Центральная симметрия является ,,,,,,,,,,,,,,,,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39" grpId="0" animBg="1"/>
      <p:bldP spid="198740" grpId="0" animBg="1"/>
      <p:bldP spid="198741" grpId="0" animBg="1"/>
      <p:bldP spid="198742" grpId="0" animBg="1"/>
      <p:bldP spid="198743" grpId="0" animBg="1"/>
      <p:bldP spid="198744" grpId="0" animBg="1"/>
      <p:bldP spid="198745" grpId="0" animBg="1"/>
      <p:bldP spid="198746" grpId="0" animBg="1"/>
      <p:bldP spid="198747" grpId="0" animBg="1"/>
      <p:bldP spid="198748" grpId="0" animBg="1"/>
      <p:bldP spid="198749" grpId="0" animBg="1"/>
      <p:bldP spid="198750" grpId="0" animBg="1"/>
      <p:bldP spid="198757" grpId="0"/>
      <p:bldP spid="198758" grpId="0"/>
      <p:bldP spid="198765" grpId="0"/>
      <p:bldP spid="55" grpId="0" animBg="1"/>
      <p:bldP spid="56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Осевая симметрия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Осевой симметрией с осью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называется такое отображение пространства на себя при котором любая точка М переходит в симметричную ей точку 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относительно оси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514600" y="3429000"/>
            <a:ext cx="3200400" cy="19050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57800" y="3124200"/>
            <a:ext cx="385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352800" y="2971800"/>
            <a:ext cx="76200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274320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10" idx="5"/>
          </p:cNvCxnSpPr>
          <p:nvPr/>
        </p:nvCxnSpPr>
        <p:spPr>
          <a:xfrm>
            <a:off x="3417841" y="3036841"/>
            <a:ext cx="1611359" cy="252575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343400" y="55626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М1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29200" y="5562600"/>
            <a:ext cx="76200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 rot="19751957">
            <a:off x="4000209" y="4158611"/>
            <a:ext cx="229184" cy="210800"/>
          </a:xfrm>
          <a:prstGeom prst="parallelogram">
            <a:avLst>
              <a:gd name="adj" fmla="val 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751957">
            <a:off x="4308622" y="4269221"/>
            <a:ext cx="189809" cy="214071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38600" y="3886200"/>
            <a:ext cx="22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3532046" y="3341098"/>
            <a:ext cx="310489" cy="403027"/>
          </a:xfrm>
          <a:custGeom>
            <a:avLst/>
            <a:gdLst>
              <a:gd name="connsiteX0" fmla="*/ 22812 w 310489"/>
              <a:gd name="connsiteY0" fmla="*/ 90471 h 403027"/>
              <a:gd name="connsiteX1" fmla="*/ 115280 w 310489"/>
              <a:gd name="connsiteY1" fmla="*/ 49374 h 403027"/>
              <a:gd name="connsiteX2" fmla="*/ 207747 w 310489"/>
              <a:gd name="connsiteY2" fmla="*/ 8277 h 403027"/>
              <a:gd name="connsiteX3" fmla="*/ 279666 w 310489"/>
              <a:gd name="connsiteY3" fmla="*/ 18551 h 403027"/>
              <a:gd name="connsiteX4" fmla="*/ 289941 w 310489"/>
              <a:gd name="connsiteY4" fmla="*/ 49374 h 403027"/>
              <a:gd name="connsiteX5" fmla="*/ 248844 w 310489"/>
              <a:gd name="connsiteY5" fmla="*/ 172664 h 403027"/>
              <a:gd name="connsiteX6" fmla="*/ 238570 w 310489"/>
              <a:gd name="connsiteY6" fmla="*/ 203486 h 403027"/>
              <a:gd name="connsiteX7" fmla="*/ 187199 w 310489"/>
              <a:gd name="connsiteY7" fmla="*/ 254857 h 403027"/>
              <a:gd name="connsiteX8" fmla="*/ 176925 w 310489"/>
              <a:gd name="connsiteY8" fmla="*/ 306228 h 403027"/>
              <a:gd name="connsiteX9" fmla="*/ 218021 w 310489"/>
              <a:gd name="connsiteY9" fmla="*/ 367873 h 403027"/>
              <a:gd name="connsiteX10" fmla="*/ 238570 w 310489"/>
              <a:gd name="connsiteY10" fmla="*/ 388421 h 403027"/>
              <a:gd name="connsiteX11" fmla="*/ 310489 w 310489"/>
              <a:gd name="connsiteY11" fmla="*/ 398695 h 40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489" h="403027">
                <a:moveTo>
                  <a:pt x="22812" y="90471"/>
                </a:moveTo>
                <a:cubicBezTo>
                  <a:pt x="95556" y="41975"/>
                  <a:pt x="0" y="101774"/>
                  <a:pt x="115280" y="49374"/>
                </a:cubicBezTo>
                <a:cubicBezTo>
                  <a:pt x="223902" y="0"/>
                  <a:pt x="115358" y="31374"/>
                  <a:pt x="207747" y="8277"/>
                </a:cubicBezTo>
                <a:cubicBezTo>
                  <a:pt x="231720" y="11702"/>
                  <a:pt x="258006" y="7721"/>
                  <a:pt x="279666" y="18551"/>
                </a:cubicBezTo>
                <a:cubicBezTo>
                  <a:pt x="289353" y="23394"/>
                  <a:pt x="289941" y="38544"/>
                  <a:pt x="289941" y="49374"/>
                </a:cubicBezTo>
                <a:cubicBezTo>
                  <a:pt x="289941" y="144402"/>
                  <a:pt x="296029" y="125478"/>
                  <a:pt x="248844" y="172664"/>
                </a:cubicBezTo>
                <a:cubicBezTo>
                  <a:pt x="245419" y="182938"/>
                  <a:pt x="245068" y="194822"/>
                  <a:pt x="238570" y="203486"/>
                </a:cubicBezTo>
                <a:cubicBezTo>
                  <a:pt x="224040" y="222859"/>
                  <a:pt x="187199" y="254857"/>
                  <a:pt x="187199" y="254857"/>
                </a:cubicBezTo>
                <a:cubicBezTo>
                  <a:pt x="183774" y="271981"/>
                  <a:pt x="176925" y="288765"/>
                  <a:pt x="176925" y="306228"/>
                </a:cubicBezTo>
                <a:cubicBezTo>
                  <a:pt x="176925" y="355178"/>
                  <a:pt x="187054" y="343099"/>
                  <a:pt x="218021" y="367873"/>
                </a:cubicBezTo>
                <a:cubicBezTo>
                  <a:pt x="225585" y="373924"/>
                  <a:pt x="230264" y="383437"/>
                  <a:pt x="238570" y="388421"/>
                </a:cubicBezTo>
                <a:cubicBezTo>
                  <a:pt x="262914" y="403027"/>
                  <a:pt x="283196" y="398695"/>
                  <a:pt x="310489" y="398695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419600" y="4724400"/>
            <a:ext cx="310489" cy="403027"/>
          </a:xfrm>
          <a:custGeom>
            <a:avLst/>
            <a:gdLst>
              <a:gd name="connsiteX0" fmla="*/ 22812 w 310489"/>
              <a:gd name="connsiteY0" fmla="*/ 90471 h 403027"/>
              <a:gd name="connsiteX1" fmla="*/ 115280 w 310489"/>
              <a:gd name="connsiteY1" fmla="*/ 49374 h 403027"/>
              <a:gd name="connsiteX2" fmla="*/ 207747 w 310489"/>
              <a:gd name="connsiteY2" fmla="*/ 8277 h 403027"/>
              <a:gd name="connsiteX3" fmla="*/ 279666 w 310489"/>
              <a:gd name="connsiteY3" fmla="*/ 18551 h 403027"/>
              <a:gd name="connsiteX4" fmla="*/ 289941 w 310489"/>
              <a:gd name="connsiteY4" fmla="*/ 49374 h 403027"/>
              <a:gd name="connsiteX5" fmla="*/ 248844 w 310489"/>
              <a:gd name="connsiteY5" fmla="*/ 172664 h 403027"/>
              <a:gd name="connsiteX6" fmla="*/ 238570 w 310489"/>
              <a:gd name="connsiteY6" fmla="*/ 203486 h 403027"/>
              <a:gd name="connsiteX7" fmla="*/ 187199 w 310489"/>
              <a:gd name="connsiteY7" fmla="*/ 254857 h 403027"/>
              <a:gd name="connsiteX8" fmla="*/ 176925 w 310489"/>
              <a:gd name="connsiteY8" fmla="*/ 306228 h 403027"/>
              <a:gd name="connsiteX9" fmla="*/ 218021 w 310489"/>
              <a:gd name="connsiteY9" fmla="*/ 367873 h 403027"/>
              <a:gd name="connsiteX10" fmla="*/ 238570 w 310489"/>
              <a:gd name="connsiteY10" fmla="*/ 388421 h 403027"/>
              <a:gd name="connsiteX11" fmla="*/ 310489 w 310489"/>
              <a:gd name="connsiteY11" fmla="*/ 398695 h 40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489" h="403027">
                <a:moveTo>
                  <a:pt x="22812" y="90471"/>
                </a:moveTo>
                <a:cubicBezTo>
                  <a:pt x="95556" y="41975"/>
                  <a:pt x="0" y="101774"/>
                  <a:pt x="115280" y="49374"/>
                </a:cubicBezTo>
                <a:cubicBezTo>
                  <a:pt x="223902" y="0"/>
                  <a:pt x="115358" y="31374"/>
                  <a:pt x="207747" y="8277"/>
                </a:cubicBezTo>
                <a:cubicBezTo>
                  <a:pt x="231720" y="11702"/>
                  <a:pt x="258006" y="7721"/>
                  <a:pt x="279666" y="18551"/>
                </a:cubicBezTo>
                <a:cubicBezTo>
                  <a:pt x="289353" y="23394"/>
                  <a:pt x="289941" y="38544"/>
                  <a:pt x="289941" y="49374"/>
                </a:cubicBezTo>
                <a:cubicBezTo>
                  <a:pt x="289941" y="144402"/>
                  <a:pt x="296029" y="125478"/>
                  <a:pt x="248844" y="172664"/>
                </a:cubicBezTo>
                <a:cubicBezTo>
                  <a:pt x="245419" y="182938"/>
                  <a:pt x="245068" y="194822"/>
                  <a:pt x="238570" y="203486"/>
                </a:cubicBezTo>
                <a:cubicBezTo>
                  <a:pt x="224040" y="222859"/>
                  <a:pt x="187199" y="254857"/>
                  <a:pt x="187199" y="254857"/>
                </a:cubicBezTo>
                <a:cubicBezTo>
                  <a:pt x="183774" y="271981"/>
                  <a:pt x="176925" y="288765"/>
                  <a:pt x="176925" y="306228"/>
                </a:cubicBezTo>
                <a:cubicBezTo>
                  <a:pt x="176925" y="355178"/>
                  <a:pt x="187054" y="343099"/>
                  <a:pt x="218021" y="367873"/>
                </a:cubicBezTo>
                <a:cubicBezTo>
                  <a:pt x="225585" y="373924"/>
                  <a:pt x="230264" y="383437"/>
                  <a:pt x="238570" y="388421"/>
                </a:cubicBezTo>
                <a:cubicBezTo>
                  <a:pt x="262914" y="403027"/>
                  <a:pt x="283196" y="398695"/>
                  <a:pt x="310489" y="398695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2400" y="62484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Любая точка прямой симметрична сама себе относительно этой прямой.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257675" y="356393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222625" y="37893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2590801" y="3541713"/>
            <a:ext cx="592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x</a:t>
            </a:r>
            <a:r>
              <a:rPr lang="en-US" sz="1100" b="1" i="1" dirty="0" smtClean="0">
                <a:latin typeface="Times New Roman" pitchFamily="18" charset="0"/>
              </a:rPr>
              <a:t>1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56" name="Text Box 29"/>
          <p:cNvSpPr txBox="1">
            <a:spLocks noChangeArrowheads="1"/>
          </p:cNvSpPr>
          <p:nvPr/>
        </p:nvSpPr>
        <p:spPr bwMode="auto">
          <a:xfrm>
            <a:off x="4919663" y="32813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y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57" name="Text Box 30"/>
          <p:cNvSpPr txBox="1">
            <a:spLocks noChangeArrowheads="1"/>
          </p:cNvSpPr>
          <p:nvPr/>
        </p:nvSpPr>
        <p:spPr bwMode="auto">
          <a:xfrm>
            <a:off x="3836988" y="1196975"/>
            <a:ext cx="358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z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58" name="Text Box 31"/>
          <p:cNvSpPr txBox="1">
            <a:spLocks noChangeArrowheads="1"/>
          </p:cNvSpPr>
          <p:nvPr/>
        </p:nvSpPr>
        <p:spPr bwMode="auto">
          <a:xfrm>
            <a:off x="228600" y="1752600"/>
            <a:ext cx="32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/>
              <a:t>Пусть </a:t>
            </a:r>
            <a:r>
              <a:rPr lang="en-US" sz="3200" b="1" dirty="0" smtClean="0">
                <a:latin typeface="Tahoma" pitchFamily="34" charset="0"/>
              </a:rPr>
              <a:t>A</a:t>
            </a:r>
            <a:r>
              <a:rPr lang="en-US" sz="3200" dirty="0" smtClean="0"/>
              <a:t>(</a:t>
            </a:r>
            <a:r>
              <a:rPr lang="en-US" sz="3200" b="1" i="1" dirty="0" smtClean="0">
                <a:latin typeface="Times New Roman" pitchFamily="18" charset="0"/>
              </a:rPr>
              <a:t>x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y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z</a:t>
            </a:r>
            <a:r>
              <a:rPr lang="en-US" sz="3200" dirty="0" smtClean="0"/>
              <a:t>)</a:t>
            </a:r>
            <a:endParaRPr lang="ru-RU" sz="3200" dirty="0" smtClean="0"/>
          </a:p>
          <a:p>
            <a:pPr>
              <a:spcBef>
                <a:spcPct val="50000"/>
              </a:spcBef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>
            <a:off x="4538663" y="486886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 flipH="1">
            <a:off x="3846513" y="4868863"/>
            <a:ext cx="690562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38" name="Line 34"/>
          <p:cNvSpPr>
            <a:spLocks noChangeShapeType="1"/>
          </p:cNvSpPr>
          <p:nvPr/>
        </p:nvSpPr>
        <p:spPr bwMode="auto">
          <a:xfrm>
            <a:off x="4573588" y="298926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 flipH="1">
            <a:off x="5000625" y="5162550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>
            <a:off x="5697538" y="32686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 flipH="1">
            <a:off x="5002213" y="3282950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>
            <a:off x="4995863" y="3741738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3" name="Line 39"/>
          <p:cNvSpPr>
            <a:spLocks noChangeShapeType="1"/>
          </p:cNvSpPr>
          <p:nvPr/>
        </p:nvSpPr>
        <p:spPr bwMode="auto">
          <a:xfrm>
            <a:off x="4533900" y="3000375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>
            <a:off x="3875088" y="5324475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6" name="Line 42"/>
          <p:cNvSpPr>
            <a:spLocks noChangeShapeType="1"/>
          </p:cNvSpPr>
          <p:nvPr/>
        </p:nvSpPr>
        <p:spPr bwMode="auto">
          <a:xfrm>
            <a:off x="4291013" y="2300288"/>
            <a:ext cx="700087" cy="140811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7" name="Line 43"/>
          <p:cNvSpPr>
            <a:spLocks noChangeShapeType="1"/>
          </p:cNvSpPr>
          <p:nvPr/>
        </p:nvSpPr>
        <p:spPr bwMode="auto">
          <a:xfrm>
            <a:off x="5000625" y="3733800"/>
            <a:ext cx="674688" cy="13954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8" name="Text Box 44"/>
          <p:cNvSpPr txBox="1">
            <a:spLocks noChangeArrowheads="1"/>
          </p:cNvSpPr>
          <p:nvPr/>
        </p:nvSpPr>
        <p:spPr bwMode="auto">
          <a:xfrm>
            <a:off x="3311525" y="5049838"/>
            <a:ext cx="58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z</a:t>
            </a:r>
            <a:r>
              <a:rPr lang="en-US" sz="11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0749" name="Text Box 45"/>
          <p:cNvSpPr txBox="1">
            <a:spLocks noChangeArrowheads="1"/>
          </p:cNvSpPr>
          <p:nvPr/>
        </p:nvSpPr>
        <p:spPr bwMode="auto">
          <a:xfrm>
            <a:off x="4032250" y="2663825"/>
            <a:ext cx="539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x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0750" name="Freeform 46"/>
          <p:cNvSpPr>
            <a:spLocks/>
          </p:cNvSpPr>
          <p:nvPr/>
        </p:nvSpPr>
        <p:spPr bwMode="auto">
          <a:xfrm rot="-3440964">
            <a:off x="4317207" y="2513806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51" name="Freeform 47"/>
          <p:cNvSpPr>
            <a:spLocks/>
          </p:cNvSpPr>
          <p:nvPr/>
        </p:nvSpPr>
        <p:spPr bwMode="auto">
          <a:xfrm rot="-3197000">
            <a:off x="5047456" y="4045744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52" name="Line 48"/>
          <p:cNvSpPr>
            <a:spLocks noChangeShapeType="1"/>
          </p:cNvSpPr>
          <p:nvPr/>
        </p:nvSpPr>
        <p:spPr bwMode="auto">
          <a:xfrm flipH="1" flipV="1">
            <a:off x="4616450" y="3384550"/>
            <a:ext cx="1428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53" name="Line 49"/>
          <p:cNvSpPr>
            <a:spLocks noChangeShapeType="1"/>
          </p:cNvSpPr>
          <p:nvPr/>
        </p:nvSpPr>
        <p:spPr bwMode="auto">
          <a:xfrm flipH="1" flipV="1">
            <a:off x="4616450" y="3384550"/>
            <a:ext cx="2301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54" name="Oval 50"/>
          <p:cNvSpPr>
            <a:spLocks noChangeArrowheads="1"/>
          </p:cNvSpPr>
          <p:nvPr/>
        </p:nvSpPr>
        <p:spPr bwMode="auto">
          <a:xfrm>
            <a:off x="5659438" y="512286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0755" name="Text Box 51"/>
          <p:cNvSpPr txBox="1">
            <a:spLocks noChangeArrowheads="1"/>
          </p:cNvSpPr>
          <p:nvPr/>
        </p:nvSpPr>
        <p:spPr bwMode="auto">
          <a:xfrm>
            <a:off x="5697538" y="5138738"/>
            <a:ext cx="474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b="1" baseline="-25000" dirty="0" smtClean="0">
                <a:solidFill>
                  <a:schemeClr val="tx1"/>
                </a:solidFill>
                <a:latin typeface="Tahoma" pitchFamily="34" charset="0"/>
              </a:rPr>
              <a:t>0</a:t>
            </a:r>
            <a:endParaRPr lang="ru-RU" b="1" baseline="-25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0756" name="Text Box 52"/>
          <p:cNvSpPr txBox="1">
            <a:spLocks noChangeArrowheads="1"/>
          </p:cNvSpPr>
          <p:nvPr/>
        </p:nvSpPr>
        <p:spPr bwMode="auto">
          <a:xfrm>
            <a:off x="5105399" y="457200"/>
            <a:ext cx="3825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tx1"/>
                </a:solidFill>
              </a:rPr>
              <a:t>Построим точку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2800" b="1" baseline="-25000" dirty="0" smtClean="0">
                <a:solidFill>
                  <a:schemeClr val="tx1"/>
                </a:solidFill>
                <a:latin typeface="Tahoma" pitchFamily="34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>
                <a:solidFill>
                  <a:schemeClr val="tx1"/>
                </a:solidFill>
              </a:rPr>
              <a:t>симметричную данной точке </a:t>
            </a:r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r>
              <a:rPr lang="ru-RU" sz="2800" dirty="0" smtClean="0">
                <a:solidFill>
                  <a:schemeClr val="tx1"/>
                </a:solidFill>
              </a:rPr>
              <a:t> относительно </a:t>
            </a:r>
            <a:r>
              <a:rPr lang="ru-RU" sz="2800" dirty="0">
                <a:solidFill>
                  <a:schemeClr val="tx1"/>
                </a:solidFill>
              </a:rPr>
              <a:t>оси </a:t>
            </a:r>
            <a:r>
              <a:rPr lang="en-US" sz="2800" b="1" i="1" dirty="0" err="1">
                <a:solidFill>
                  <a:schemeClr val="tx1"/>
                </a:solidFill>
                <a:latin typeface="Tahoma" pitchFamily="34" charset="0"/>
              </a:rPr>
              <a:t>Oy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0757" name="Text Box 53"/>
          <p:cNvSpPr txBox="1">
            <a:spLocks noChangeArrowheads="1"/>
          </p:cNvSpPr>
          <p:nvPr/>
        </p:nvSpPr>
        <p:spPr bwMode="auto">
          <a:xfrm>
            <a:off x="304800" y="5780782"/>
            <a:ext cx="8682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Установим связь между </a:t>
            </a:r>
            <a:r>
              <a:rPr lang="en-US" sz="3200" b="1" dirty="0" smtClean="0">
                <a:latin typeface="Tahoma" pitchFamily="34" charset="0"/>
              </a:rPr>
              <a:t>A</a:t>
            </a:r>
            <a:r>
              <a:rPr lang="en-US" sz="3200" b="1" baseline="-25000" dirty="0" smtClean="0">
                <a:latin typeface="Tahoma" pitchFamily="34" charset="0"/>
              </a:rPr>
              <a:t>0</a:t>
            </a:r>
            <a:r>
              <a:rPr lang="en-US" sz="3200" dirty="0" smtClean="0"/>
              <a:t>(</a:t>
            </a:r>
            <a:r>
              <a:rPr lang="en-US" sz="3200" b="1" i="1" dirty="0" smtClean="0">
                <a:latin typeface="Times New Roman" pitchFamily="18" charset="0"/>
              </a:rPr>
              <a:t>x</a:t>
            </a:r>
            <a:r>
              <a:rPr lang="en-US" sz="1400" b="1" i="1" dirty="0" smtClean="0">
                <a:latin typeface="Times New Roman" pitchFamily="18" charset="0"/>
              </a:rPr>
              <a:t>1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y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z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3200" dirty="0" smtClean="0"/>
              <a:t>)</a:t>
            </a:r>
            <a:r>
              <a:rPr lang="ru-RU" sz="3200" dirty="0" smtClean="0"/>
              <a:t> и</a:t>
            </a:r>
            <a:r>
              <a:rPr lang="en-US" sz="3200" b="1" dirty="0" smtClean="0">
                <a:latin typeface="Tahoma" pitchFamily="34" charset="0"/>
              </a:rPr>
              <a:t> A</a:t>
            </a:r>
            <a:r>
              <a:rPr lang="en-US" sz="3200" dirty="0" smtClean="0"/>
              <a:t>(</a:t>
            </a:r>
            <a:r>
              <a:rPr lang="en-US" sz="3200" b="1" i="1" dirty="0" smtClean="0">
                <a:latin typeface="Times New Roman" pitchFamily="18" charset="0"/>
              </a:rPr>
              <a:t>x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y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z</a:t>
            </a:r>
            <a:r>
              <a:rPr lang="en-US" sz="3200" dirty="0" smtClean="0"/>
              <a:t>)</a:t>
            </a:r>
            <a:r>
              <a:rPr lang="ru-RU" sz="3200" dirty="0" smtClean="0"/>
              <a:t> .   </a:t>
            </a:r>
            <a:endParaRPr lang="ru-RU" sz="3200" dirty="0"/>
          </a:p>
        </p:txBody>
      </p:sp>
      <p:sp>
        <p:nvSpPr>
          <p:cNvPr id="22581" name="Oval 24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82" name="Text Box 55"/>
          <p:cNvSpPr txBox="1">
            <a:spLocks noChangeArrowheads="1"/>
          </p:cNvSpPr>
          <p:nvPr/>
        </p:nvSpPr>
        <p:spPr bwMode="auto">
          <a:xfrm>
            <a:off x="206375" y="188913"/>
            <a:ext cx="3222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Осевая симметрия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4648200" y="3733800"/>
            <a:ext cx="474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М</a:t>
            </a:r>
            <a:endParaRPr lang="ru-RU" b="1" baseline="-250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0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6" grpId="0" animBg="1"/>
      <p:bldP spid="200737" grpId="0" animBg="1"/>
      <p:bldP spid="200738" grpId="0" animBg="1"/>
      <p:bldP spid="200739" grpId="0" animBg="1"/>
      <p:bldP spid="200740" grpId="0" animBg="1"/>
      <p:bldP spid="200741" grpId="0" animBg="1"/>
      <p:bldP spid="200742" grpId="0" animBg="1"/>
      <p:bldP spid="200743" grpId="0" animBg="1"/>
      <p:bldP spid="200744" grpId="0" animBg="1"/>
      <p:bldP spid="200746" grpId="0" animBg="1"/>
      <p:bldP spid="200747" grpId="0" animBg="1"/>
      <p:bldP spid="200748" grpId="0"/>
      <p:bldP spid="200749" grpId="0"/>
      <p:bldP spid="200750" grpId="0" animBg="1"/>
      <p:bldP spid="200751" grpId="0" animBg="1"/>
      <p:bldP spid="200752" grpId="0" animBg="1"/>
      <p:bldP spid="200753" grpId="0" animBg="1"/>
      <p:bldP spid="200754" grpId="0" animBg="1"/>
      <p:bldP spid="200755" grpId="0"/>
      <p:bldP spid="200756" grpId="0"/>
      <p:bldP spid="200757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Зеркальная симметрия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Зеркальной симметрией (</a:t>
            </a:r>
            <a:r>
              <a:rPr lang="ru-RU" dirty="0" err="1" smtClean="0"/>
              <a:t>симметрией</a:t>
            </a:r>
            <a:r>
              <a:rPr lang="ru-RU" dirty="0" smtClean="0"/>
              <a:t> относительно плоскости </a:t>
            </a:r>
            <a:r>
              <a:rPr lang="en-US" dirty="0" smtClean="0"/>
              <a:t>α ) </a:t>
            </a:r>
            <a:r>
              <a:rPr lang="ru-RU" dirty="0" smtClean="0"/>
              <a:t>называется такое отображение пространства на себя, при котором любая точка М переходит в симметричную ей точку относительно плоскости  </a:t>
            </a:r>
            <a:r>
              <a:rPr lang="en-US" dirty="0" smtClean="0"/>
              <a:t>α </a:t>
            </a:r>
            <a:r>
              <a:rPr lang="ru-RU" dirty="0" smtClean="0"/>
              <a:t>точку М</a:t>
            </a:r>
            <a:r>
              <a:rPr lang="ru-RU" sz="1600" b="1" dirty="0" smtClean="0"/>
              <a:t>1.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437063" y="3203575"/>
            <a:ext cx="40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124200" y="34305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590801" y="3541713"/>
            <a:ext cx="592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x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4919663" y="32813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</a:rPr>
              <a:t>y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5943600" y="4953000"/>
            <a:ext cx="29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Пусть </a:t>
            </a:r>
            <a:r>
              <a:rPr lang="en-US" sz="3200" b="1" dirty="0" smtClean="0">
                <a:latin typeface="Tahoma" pitchFamily="34" charset="0"/>
              </a:rPr>
              <a:t>A</a:t>
            </a:r>
            <a:r>
              <a:rPr lang="en-US" sz="3200" dirty="0" smtClean="0"/>
              <a:t>(</a:t>
            </a:r>
            <a:r>
              <a:rPr lang="en-US" sz="3200" b="1" i="1" dirty="0" smtClean="0">
                <a:latin typeface="Times New Roman" pitchFamily="18" charset="0"/>
              </a:rPr>
              <a:t>x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y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z</a:t>
            </a:r>
            <a:r>
              <a:rPr lang="en-US" sz="3200" dirty="0" smtClean="0"/>
              <a:t>)</a:t>
            </a:r>
            <a:r>
              <a:rPr lang="en-US" sz="3200" b="1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latin typeface="Tahoma" pitchFamily="34" charset="0"/>
              </a:rPr>
              <a:t>A</a:t>
            </a:r>
            <a:r>
              <a:rPr lang="en-US" sz="3200" b="1" baseline="-25000" dirty="0" smtClean="0">
                <a:latin typeface="Tahoma" pitchFamily="34" charset="0"/>
              </a:rPr>
              <a:t>0</a:t>
            </a:r>
            <a:r>
              <a:rPr lang="en-US" sz="3200" dirty="0" smtClean="0"/>
              <a:t>(</a:t>
            </a:r>
            <a:r>
              <a:rPr lang="en-US" sz="3200" b="1" i="1" dirty="0" smtClean="0">
                <a:latin typeface="Times New Roman" pitchFamily="18" charset="0"/>
              </a:rPr>
              <a:t>x</a:t>
            </a:r>
            <a:r>
              <a:rPr lang="en-US" sz="1400" b="1" i="1" dirty="0" smtClean="0">
                <a:latin typeface="Times New Roman" pitchFamily="18" charset="0"/>
              </a:rPr>
              <a:t>1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y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3200" dirty="0" smtClean="0"/>
              <a:t>; </a:t>
            </a:r>
            <a:r>
              <a:rPr lang="en-US" sz="3200" b="1" i="1" dirty="0" smtClean="0">
                <a:latin typeface="Times New Roman" pitchFamily="18" charset="0"/>
              </a:rPr>
              <a:t>z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3200" dirty="0" smtClean="0"/>
              <a:t>)</a:t>
            </a:r>
            <a:r>
              <a:rPr lang="ru-RU" sz="3200" dirty="0" smtClean="0"/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3807" name="Line 31"/>
          <p:cNvSpPr>
            <a:spLocks noChangeShapeType="1"/>
          </p:cNvSpPr>
          <p:nvPr/>
        </p:nvSpPr>
        <p:spPr bwMode="auto">
          <a:xfrm>
            <a:off x="3186113" y="577373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 flipH="1">
            <a:off x="3175000" y="5322888"/>
            <a:ext cx="676275" cy="4429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r>
              <a:rPr lang="en-US" b="1" i="1" dirty="0" smtClean="0">
                <a:latin typeface="Times New Roman" pitchFamily="18" charset="0"/>
              </a:rPr>
              <a:t>z</a:t>
            </a:r>
            <a:r>
              <a:rPr lang="en-US" sz="10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203810" name="Line 34"/>
          <p:cNvSpPr>
            <a:spLocks noChangeShapeType="1"/>
          </p:cNvSpPr>
          <p:nvPr/>
        </p:nvSpPr>
        <p:spPr bwMode="auto">
          <a:xfrm flipH="1">
            <a:off x="4302125" y="5610225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1" name="Line 35"/>
          <p:cNvSpPr>
            <a:spLocks noChangeShapeType="1"/>
          </p:cNvSpPr>
          <p:nvPr/>
        </p:nvSpPr>
        <p:spPr bwMode="auto">
          <a:xfrm>
            <a:off x="4989513" y="3743325"/>
            <a:ext cx="4762" cy="18780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3" name="Line 37"/>
          <p:cNvSpPr>
            <a:spLocks noChangeShapeType="1"/>
          </p:cNvSpPr>
          <p:nvPr/>
        </p:nvSpPr>
        <p:spPr bwMode="auto">
          <a:xfrm>
            <a:off x="3176588" y="3906838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5" name="Line 39"/>
          <p:cNvSpPr>
            <a:spLocks noChangeShapeType="1"/>
          </p:cNvSpPr>
          <p:nvPr/>
        </p:nvSpPr>
        <p:spPr bwMode="auto">
          <a:xfrm>
            <a:off x="3851275" y="5319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3" name="Line 40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7" name="Line 41"/>
          <p:cNvSpPr>
            <a:spLocks noChangeShapeType="1"/>
          </p:cNvSpPr>
          <p:nvPr/>
        </p:nvSpPr>
        <p:spPr bwMode="auto">
          <a:xfrm>
            <a:off x="4291013" y="2300288"/>
            <a:ext cx="11112" cy="189388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9" name="Text Box 43"/>
          <p:cNvSpPr txBox="1">
            <a:spLocks noChangeArrowheads="1"/>
          </p:cNvSpPr>
          <p:nvPr/>
        </p:nvSpPr>
        <p:spPr bwMode="auto">
          <a:xfrm>
            <a:off x="3810000" y="11430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3821" name="Freeform 45"/>
          <p:cNvSpPr>
            <a:spLocks/>
          </p:cNvSpPr>
          <p:nvPr/>
        </p:nvSpPr>
        <p:spPr bwMode="auto">
          <a:xfrm rot="-1584065">
            <a:off x="4167188" y="2619375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22" name="Freeform 46"/>
          <p:cNvSpPr>
            <a:spLocks/>
          </p:cNvSpPr>
          <p:nvPr/>
        </p:nvSpPr>
        <p:spPr bwMode="auto">
          <a:xfrm rot="-1575981">
            <a:off x="4167188" y="4554538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>
            <a:off x="4437063" y="5859463"/>
            <a:ext cx="474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b="1" baseline="-25000" dirty="0" smtClean="0">
                <a:solidFill>
                  <a:schemeClr val="tx1"/>
                </a:solidFill>
                <a:latin typeface="Tahoma" pitchFamily="34" charset="0"/>
              </a:rPr>
              <a:t>0</a:t>
            </a:r>
            <a:endParaRPr lang="ru-RU" b="1" baseline="-25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3827" name="Text Box 51"/>
          <p:cNvSpPr txBox="1">
            <a:spLocks noChangeArrowheads="1"/>
          </p:cNvSpPr>
          <p:nvPr/>
        </p:nvSpPr>
        <p:spPr bwMode="auto">
          <a:xfrm>
            <a:off x="5181600" y="457200"/>
            <a:ext cx="373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tx1"/>
                </a:solidFill>
              </a:rPr>
              <a:t>Построим точку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sz="2800" b="1" baseline="-25000" dirty="0" smtClean="0">
                <a:solidFill>
                  <a:schemeClr val="tx1"/>
                </a:solidFill>
                <a:latin typeface="Tahoma" pitchFamily="34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>
                <a:solidFill>
                  <a:schemeClr val="tx1"/>
                </a:solidFill>
              </a:rPr>
              <a:t>симметричную данной точке относительно плоскости  </a:t>
            </a:r>
            <a:r>
              <a:rPr lang="en-US" sz="2800" b="1" i="1" dirty="0">
                <a:solidFill>
                  <a:schemeClr val="tx1"/>
                </a:solidFill>
                <a:latin typeface="Tahoma" pitchFamily="34" charset="0"/>
              </a:rPr>
              <a:t>Oxy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621" name="Oval 53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2" name="Text Box 54"/>
          <p:cNvSpPr txBox="1">
            <a:spLocks noChangeArrowheads="1"/>
          </p:cNvSpPr>
          <p:nvPr/>
        </p:nvSpPr>
        <p:spPr bwMode="auto">
          <a:xfrm>
            <a:off x="152401" y="188913"/>
            <a:ext cx="32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Зеркальная симметрия</a:t>
            </a:r>
          </a:p>
        </p:txBody>
      </p:sp>
      <p:sp>
        <p:nvSpPr>
          <p:cNvPr id="203831" name="Line 55"/>
          <p:cNvSpPr>
            <a:spLocks noChangeShapeType="1"/>
          </p:cNvSpPr>
          <p:nvPr/>
        </p:nvSpPr>
        <p:spPr bwMode="auto">
          <a:xfrm>
            <a:off x="4302125" y="4194175"/>
            <a:ext cx="11113" cy="18938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25" name="Oval 49"/>
          <p:cNvSpPr>
            <a:spLocks noChangeArrowheads="1"/>
          </p:cNvSpPr>
          <p:nvPr/>
        </p:nvSpPr>
        <p:spPr bwMode="auto">
          <a:xfrm>
            <a:off x="4267200" y="601027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5" name="Line 56"/>
          <p:cNvSpPr>
            <a:spLocks noChangeShapeType="1"/>
          </p:cNvSpPr>
          <p:nvPr/>
        </p:nvSpPr>
        <p:spPr bwMode="auto">
          <a:xfrm flipH="1" flipV="1">
            <a:off x="4527550" y="3762375"/>
            <a:ext cx="4763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6" name="Line 57"/>
          <p:cNvSpPr>
            <a:spLocks noChangeShapeType="1"/>
          </p:cNvSpPr>
          <p:nvPr/>
        </p:nvSpPr>
        <p:spPr bwMode="auto">
          <a:xfrm flipV="1">
            <a:off x="4302125" y="3757613"/>
            <a:ext cx="2254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7" name="Line 58"/>
          <p:cNvSpPr>
            <a:spLocks noChangeShapeType="1"/>
          </p:cNvSpPr>
          <p:nvPr/>
        </p:nvSpPr>
        <p:spPr bwMode="auto">
          <a:xfrm flipH="1" flipV="1">
            <a:off x="4056063" y="3862388"/>
            <a:ext cx="4762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Line 59"/>
          <p:cNvSpPr>
            <a:spLocks noChangeShapeType="1"/>
          </p:cNvSpPr>
          <p:nvPr/>
        </p:nvSpPr>
        <p:spPr bwMode="auto">
          <a:xfrm>
            <a:off x="4060825" y="3857625"/>
            <a:ext cx="233363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07" grpId="0" animBg="1"/>
      <p:bldP spid="203808" grpId="0" animBg="1"/>
      <p:bldP spid="203810" grpId="0" animBg="1"/>
      <p:bldP spid="203811" grpId="0" animBg="1"/>
      <p:bldP spid="203813" grpId="0" animBg="1"/>
      <p:bldP spid="203815" grpId="0" animBg="1"/>
      <p:bldP spid="203817" grpId="0" animBg="1"/>
      <p:bldP spid="203819" grpId="0"/>
      <p:bldP spid="203821" grpId="0" animBg="1"/>
      <p:bldP spid="203822" grpId="0" animBg="1"/>
      <p:bldP spid="203826" grpId="0"/>
      <p:bldP spid="203827" grpId="0"/>
      <p:bldP spid="203831" grpId="0" animBg="1"/>
      <p:bldP spid="2038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257675" y="356393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086100" y="34290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997200" y="38338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5013325" y="33083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836988" y="11969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152400" y="2133600"/>
            <a:ext cx="1890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Пусть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4833" name="Line 33"/>
          <p:cNvSpPr>
            <a:spLocks noChangeShapeType="1"/>
          </p:cNvSpPr>
          <p:nvPr/>
        </p:nvSpPr>
        <p:spPr bwMode="auto">
          <a:xfrm>
            <a:off x="2024063" y="3603625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4" name="Line 34"/>
          <p:cNvSpPr>
            <a:spLocks noChangeShapeType="1"/>
          </p:cNvSpPr>
          <p:nvPr/>
        </p:nvSpPr>
        <p:spPr bwMode="auto">
          <a:xfrm flipH="1">
            <a:off x="2001838" y="1279525"/>
            <a:ext cx="700087" cy="4429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5" name="Line 35"/>
          <p:cNvSpPr>
            <a:spLocks noChangeShapeType="1"/>
          </p:cNvSpPr>
          <p:nvPr/>
        </p:nvSpPr>
        <p:spPr bwMode="auto">
          <a:xfrm>
            <a:off x="2003425" y="1730375"/>
            <a:ext cx="4763" cy="18780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6" name="Line 36"/>
          <p:cNvSpPr>
            <a:spLocks noChangeShapeType="1"/>
          </p:cNvSpPr>
          <p:nvPr/>
        </p:nvSpPr>
        <p:spPr bwMode="auto">
          <a:xfrm flipH="1">
            <a:off x="2006600" y="3163888"/>
            <a:ext cx="690563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8" name="Line 38"/>
          <p:cNvSpPr>
            <a:spLocks noChangeShapeType="1"/>
          </p:cNvSpPr>
          <p:nvPr/>
        </p:nvSpPr>
        <p:spPr bwMode="auto">
          <a:xfrm>
            <a:off x="2701925" y="1285875"/>
            <a:ext cx="4763" cy="1835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9" name="Line 39"/>
          <p:cNvSpPr>
            <a:spLocks noChangeShapeType="1"/>
          </p:cNvSpPr>
          <p:nvPr/>
        </p:nvSpPr>
        <p:spPr bwMode="auto">
          <a:xfrm>
            <a:off x="2705100" y="1284288"/>
            <a:ext cx="1143000" cy="2905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7" name="Line 40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1" name="Line 41"/>
          <p:cNvSpPr>
            <a:spLocks noChangeShapeType="1"/>
          </p:cNvSpPr>
          <p:nvPr/>
        </p:nvSpPr>
        <p:spPr bwMode="auto">
          <a:xfrm flipH="1" flipV="1">
            <a:off x="3167063" y="2017713"/>
            <a:ext cx="1123950" cy="28257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4" name="Text Box 44"/>
          <p:cNvSpPr txBox="1">
            <a:spLocks noChangeArrowheads="1"/>
          </p:cNvSpPr>
          <p:nvPr/>
        </p:nvSpPr>
        <p:spPr bwMode="auto">
          <a:xfrm>
            <a:off x="2636838" y="279876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5" name="Freeform 45"/>
          <p:cNvSpPr>
            <a:spLocks/>
          </p:cNvSpPr>
          <p:nvPr/>
        </p:nvSpPr>
        <p:spPr bwMode="auto">
          <a:xfrm rot="4808229">
            <a:off x="3493294" y="2032794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0" name="Text Box 50"/>
          <p:cNvSpPr txBox="1">
            <a:spLocks noChangeArrowheads="1"/>
          </p:cNvSpPr>
          <p:nvPr/>
        </p:nvSpPr>
        <p:spPr bwMode="auto">
          <a:xfrm>
            <a:off x="1511300" y="1449388"/>
            <a:ext cx="47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b="1" baseline="-25000">
                <a:solidFill>
                  <a:schemeClr val="tx1"/>
                </a:solidFill>
                <a:latin typeface="Tahoma" pitchFamily="34" charset="0"/>
              </a:rPr>
              <a:t>5</a:t>
            </a:r>
            <a:endParaRPr lang="ru-RU" b="1" baseline="-25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851" name="Text Box 51"/>
          <p:cNvSpPr txBox="1">
            <a:spLocks noChangeArrowheads="1"/>
          </p:cNvSpPr>
          <p:nvPr/>
        </p:nvSpPr>
        <p:spPr bwMode="auto">
          <a:xfrm>
            <a:off x="5105400" y="457200"/>
            <a:ext cx="39020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Построим точку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b="1" baseline="-25000" dirty="0">
                <a:solidFill>
                  <a:schemeClr val="tx1"/>
                </a:solidFill>
                <a:latin typeface="Tahoma" pitchFamily="34" charset="0"/>
              </a:rPr>
              <a:t>5</a:t>
            </a:r>
            <a:r>
              <a:rPr lang="ru-RU" sz="3200" dirty="0">
                <a:solidFill>
                  <a:schemeClr val="tx1"/>
                </a:solidFill>
              </a:rPr>
              <a:t>, симметричную данной точке относительно плоскости </a:t>
            </a:r>
            <a:r>
              <a:rPr lang="en-US" sz="3200" b="1" i="1" dirty="0" err="1">
                <a:solidFill>
                  <a:schemeClr val="tx1"/>
                </a:solidFill>
                <a:latin typeface="Tahoma" pitchFamily="34" charset="0"/>
              </a:rPr>
              <a:t>Oxz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4852" name="Text Box 52"/>
          <p:cNvSpPr txBox="1">
            <a:spLocks noChangeArrowheads="1"/>
          </p:cNvSpPr>
          <p:nvPr/>
        </p:nvSpPr>
        <p:spPr bwMode="auto">
          <a:xfrm>
            <a:off x="309562" y="5715001"/>
            <a:ext cx="8529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tx1"/>
                </a:solidFill>
              </a:rPr>
              <a:t>Тогда </a:t>
            </a:r>
            <a:r>
              <a:rPr lang="ru-RU" sz="3600" dirty="0">
                <a:solidFill>
                  <a:schemeClr val="tx1"/>
                </a:solidFill>
              </a:rPr>
              <a:t>координаты точки 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sz="3600" b="1" baseline="-25000" dirty="0">
                <a:solidFill>
                  <a:schemeClr val="tx1"/>
                </a:solidFill>
                <a:latin typeface="Tahoma" pitchFamily="34" charset="0"/>
              </a:rPr>
              <a:t>5</a:t>
            </a:r>
            <a:r>
              <a:rPr lang="en-US" sz="3600" dirty="0">
                <a:solidFill>
                  <a:schemeClr val="tx1"/>
                </a:solidFill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600" dirty="0">
                <a:solidFill>
                  <a:schemeClr val="tx1"/>
                </a:solidFill>
              </a:rPr>
              <a:t>; −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600" dirty="0">
                <a:solidFill>
                  <a:schemeClr val="tx1"/>
                </a:solidFill>
              </a:rPr>
              <a:t>; 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644" name="Oval 53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5" name="Text Box 54"/>
          <p:cNvSpPr txBox="1">
            <a:spLocks noChangeArrowheads="1"/>
          </p:cNvSpPr>
          <p:nvPr/>
        </p:nvSpPr>
        <p:spPr bwMode="auto">
          <a:xfrm>
            <a:off x="152400" y="152400"/>
            <a:ext cx="3375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Зеркальная симметрия</a:t>
            </a:r>
          </a:p>
        </p:txBody>
      </p:sp>
      <p:sp>
        <p:nvSpPr>
          <p:cNvPr id="204855" name="Line 55"/>
          <p:cNvSpPr>
            <a:spLocks noChangeShapeType="1"/>
          </p:cNvSpPr>
          <p:nvPr/>
        </p:nvSpPr>
        <p:spPr bwMode="auto">
          <a:xfrm flipH="1" flipV="1">
            <a:off x="2035175" y="1733550"/>
            <a:ext cx="1123950" cy="28257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6" name="Freeform 56"/>
          <p:cNvSpPr>
            <a:spLocks/>
          </p:cNvSpPr>
          <p:nvPr/>
        </p:nvSpPr>
        <p:spPr bwMode="auto">
          <a:xfrm rot="4808229">
            <a:off x="2428082" y="1748631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7" name="Line 57"/>
          <p:cNvSpPr>
            <a:spLocks noChangeShapeType="1"/>
          </p:cNvSpPr>
          <p:nvPr/>
        </p:nvSpPr>
        <p:spPr bwMode="auto">
          <a:xfrm flipV="1">
            <a:off x="3411538" y="2079625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8" name="Line 58"/>
          <p:cNvSpPr>
            <a:spLocks noChangeShapeType="1"/>
          </p:cNvSpPr>
          <p:nvPr/>
        </p:nvSpPr>
        <p:spPr bwMode="auto">
          <a:xfrm flipV="1">
            <a:off x="3406775" y="1933575"/>
            <a:ext cx="2254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0" name="Line 60"/>
          <p:cNvSpPr>
            <a:spLocks noChangeShapeType="1"/>
          </p:cNvSpPr>
          <p:nvPr/>
        </p:nvSpPr>
        <p:spPr bwMode="auto">
          <a:xfrm>
            <a:off x="3389313" y="1866900"/>
            <a:ext cx="233362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1" name="Line 61"/>
          <p:cNvSpPr>
            <a:spLocks noChangeShapeType="1"/>
          </p:cNvSpPr>
          <p:nvPr/>
        </p:nvSpPr>
        <p:spPr bwMode="auto">
          <a:xfrm>
            <a:off x="3176588" y="2284413"/>
            <a:ext cx="233362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9" name="Oval 49"/>
          <p:cNvSpPr>
            <a:spLocks noChangeArrowheads="1"/>
          </p:cNvSpPr>
          <p:nvPr/>
        </p:nvSpPr>
        <p:spPr bwMode="auto">
          <a:xfrm>
            <a:off x="1966913" y="168116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0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3" grpId="0" animBg="1"/>
      <p:bldP spid="204834" grpId="0" animBg="1"/>
      <p:bldP spid="204835" grpId="0" animBg="1"/>
      <p:bldP spid="204836" grpId="0" animBg="1"/>
      <p:bldP spid="204838" grpId="0" animBg="1"/>
      <p:bldP spid="204839" grpId="0" animBg="1"/>
      <p:bldP spid="204841" grpId="0" animBg="1"/>
      <p:bldP spid="204844" grpId="0"/>
      <p:bldP spid="204845" grpId="0" animBg="1"/>
      <p:bldP spid="204850" grpId="0"/>
      <p:bldP spid="204851" grpId="0"/>
      <p:bldP spid="204852" grpId="0"/>
      <p:bldP spid="204855" grpId="0" animBg="1"/>
      <p:bldP spid="204856" grpId="0" animBg="1"/>
      <p:bldP spid="204857" grpId="0" animBg="1"/>
      <p:bldP spid="204858" grpId="0" animBg="1"/>
      <p:bldP spid="204860" grpId="0" animBg="1"/>
      <p:bldP spid="204861" grpId="0" animBg="1"/>
      <p:bldP spid="2048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437063" y="3203575"/>
            <a:ext cx="40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124200" y="34305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824163" y="35417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886325" y="365442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536950" y="12239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04800" y="1752600"/>
            <a:ext cx="1890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Пусть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5855" name="Line 31"/>
          <p:cNvSpPr>
            <a:spLocks noChangeShapeType="1"/>
          </p:cNvSpPr>
          <p:nvPr/>
        </p:nvSpPr>
        <p:spPr bwMode="auto">
          <a:xfrm>
            <a:off x="4524375" y="1155700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56" name="Line 32"/>
          <p:cNvSpPr>
            <a:spLocks noChangeShapeType="1"/>
          </p:cNvSpPr>
          <p:nvPr/>
        </p:nvSpPr>
        <p:spPr bwMode="auto">
          <a:xfrm flipH="1">
            <a:off x="3840163" y="1157288"/>
            <a:ext cx="681037" cy="4286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57" name="Line 33"/>
          <p:cNvSpPr>
            <a:spLocks noChangeShapeType="1"/>
          </p:cNvSpPr>
          <p:nvPr/>
        </p:nvSpPr>
        <p:spPr bwMode="auto">
          <a:xfrm flipH="1">
            <a:off x="4979988" y="3281363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58" name="Line 34"/>
          <p:cNvSpPr>
            <a:spLocks noChangeShapeType="1"/>
          </p:cNvSpPr>
          <p:nvPr/>
        </p:nvSpPr>
        <p:spPr bwMode="auto">
          <a:xfrm>
            <a:off x="5667375" y="1422400"/>
            <a:ext cx="4763" cy="18780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59" name="Line 35"/>
          <p:cNvSpPr>
            <a:spLocks noChangeShapeType="1"/>
          </p:cNvSpPr>
          <p:nvPr/>
        </p:nvSpPr>
        <p:spPr bwMode="auto">
          <a:xfrm>
            <a:off x="4524375" y="116681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0" name="Line 36"/>
          <p:cNvSpPr>
            <a:spLocks noChangeShapeType="1"/>
          </p:cNvSpPr>
          <p:nvPr/>
        </p:nvSpPr>
        <p:spPr bwMode="auto">
          <a:xfrm>
            <a:off x="4537075" y="2997200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2" name="Line 38"/>
          <p:cNvSpPr>
            <a:spLocks noChangeShapeType="1"/>
          </p:cNvSpPr>
          <p:nvPr/>
        </p:nvSpPr>
        <p:spPr bwMode="auto">
          <a:xfrm flipV="1">
            <a:off x="4291013" y="1858963"/>
            <a:ext cx="700087" cy="4413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4" name="Freeform 40"/>
          <p:cNvSpPr>
            <a:spLocks/>
          </p:cNvSpPr>
          <p:nvPr/>
        </p:nvSpPr>
        <p:spPr bwMode="auto">
          <a:xfrm rot="1761358">
            <a:off x="4441825" y="2000250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5" name="Freeform 41"/>
          <p:cNvSpPr>
            <a:spLocks/>
          </p:cNvSpPr>
          <p:nvPr/>
        </p:nvSpPr>
        <p:spPr bwMode="auto">
          <a:xfrm rot="1446870">
            <a:off x="5111750" y="1584325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6" name="Text Box 42"/>
          <p:cNvSpPr txBox="1">
            <a:spLocks noChangeArrowheads="1"/>
          </p:cNvSpPr>
          <p:nvPr/>
        </p:nvSpPr>
        <p:spPr bwMode="auto">
          <a:xfrm>
            <a:off x="5741988" y="1133475"/>
            <a:ext cx="474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b="1" baseline="-25000">
                <a:solidFill>
                  <a:schemeClr val="tx1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205868" name="Text Box 44"/>
          <p:cNvSpPr txBox="1">
            <a:spLocks noChangeArrowheads="1"/>
          </p:cNvSpPr>
          <p:nvPr/>
        </p:nvSpPr>
        <p:spPr bwMode="auto">
          <a:xfrm>
            <a:off x="309562" y="5867401"/>
            <a:ext cx="8605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tx1"/>
                </a:solidFill>
              </a:rPr>
              <a:t>Тогда </a:t>
            </a:r>
            <a:r>
              <a:rPr lang="ru-RU" sz="3600" dirty="0">
                <a:solidFill>
                  <a:schemeClr val="tx1"/>
                </a:solidFill>
              </a:rPr>
              <a:t>координаты точки 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600" b="1" baseline="-25000" dirty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en-US" sz="3600" dirty="0">
                <a:solidFill>
                  <a:schemeClr val="tx1"/>
                </a:solidFill>
              </a:rPr>
              <a:t>(−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600" dirty="0">
                <a:solidFill>
                  <a:schemeClr val="tx1"/>
                </a:solidFill>
              </a:rPr>
              <a:t>; 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600" dirty="0">
                <a:solidFill>
                  <a:schemeClr val="tx1"/>
                </a:solidFill>
              </a:rPr>
              <a:t>; 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667" name="Oval 45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8" name="Text Box 46"/>
          <p:cNvSpPr txBox="1">
            <a:spLocks noChangeArrowheads="1"/>
          </p:cNvSpPr>
          <p:nvPr/>
        </p:nvSpPr>
        <p:spPr bwMode="auto">
          <a:xfrm>
            <a:off x="206375" y="188913"/>
            <a:ext cx="3451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Зеркальная симметрия</a:t>
            </a:r>
          </a:p>
        </p:txBody>
      </p:sp>
      <p:sp>
        <p:nvSpPr>
          <p:cNvPr id="205873" name="Line 49"/>
          <p:cNvSpPr>
            <a:spLocks noChangeShapeType="1"/>
          </p:cNvSpPr>
          <p:nvPr/>
        </p:nvSpPr>
        <p:spPr bwMode="auto">
          <a:xfrm flipH="1" flipV="1">
            <a:off x="4806950" y="19716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74" name="Line 50"/>
          <p:cNvSpPr>
            <a:spLocks noChangeShapeType="1"/>
          </p:cNvSpPr>
          <p:nvPr/>
        </p:nvSpPr>
        <p:spPr bwMode="auto">
          <a:xfrm flipV="1">
            <a:off x="4811713" y="2074863"/>
            <a:ext cx="179387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>
            <a:off x="4576763" y="1908175"/>
            <a:ext cx="22860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77" name="Text Box 53"/>
          <p:cNvSpPr txBox="1">
            <a:spLocks noChangeArrowheads="1"/>
          </p:cNvSpPr>
          <p:nvPr/>
        </p:nvSpPr>
        <p:spPr bwMode="auto">
          <a:xfrm>
            <a:off x="6019800" y="304800"/>
            <a:ext cx="3124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Построим точку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sz="3200" b="1" baseline="-25000" dirty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ru-RU" sz="3200" dirty="0">
                <a:solidFill>
                  <a:schemeClr val="tx1"/>
                </a:solidFill>
              </a:rPr>
              <a:t>, симметричную данной точке относительно плоскости </a:t>
            </a:r>
            <a:r>
              <a:rPr lang="en-US" sz="3200" b="1" i="1" dirty="0" err="1">
                <a:solidFill>
                  <a:schemeClr val="tx1"/>
                </a:solidFill>
                <a:latin typeface="Tahoma" pitchFamily="34" charset="0"/>
              </a:rPr>
              <a:t>Oyz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5878" name="Line 54"/>
          <p:cNvSpPr>
            <a:spLocks noChangeShapeType="1"/>
          </p:cNvSpPr>
          <p:nvPr/>
        </p:nvSpPr>
        <p:spPr bwMode="auto">
          <a:xfrm flipV="1">
            <a:off x="4994275" y="1409700"/>
            <a:ext cx="695325" cy="4460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72" name="Oval 48"/>
          <p:cNvSpPr>
            <a:spLocks noChangeArrowheads="1"/>
          </p:cNvSpPr>
          <p:nvPr/>
        </p:nvSpPr>
        <p:spPr bwMode="auto">
          <a:xfrm>
            <a:off x="5626100" y="139858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80" name="Line 56"/>
          <p:cNvSpPr>
            <a:spLocks noChangeShapeType="1"/>
          </p:cNvSpPr>
          <p:nvPr/>
        </p:nvSpPr>
        <p:spPr bwMode="auto">
          <a:xfrm flipV="1">
            <a:off x="4572000" y="1803400"/>
            <a:ext cx="198438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81" name="Text Box 57"/>
          <p:cNvSpPr txBox="1">
            <a:spLocks noChangeArrowheads="1"/>
          </p:cNvSpPr>
          <p:nvPr/>
        </p:nvSpPr>
        <p:spPr bwMode="auto">
          <a:xfrm>
            <a:off x="4022725" y="26003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55" grpId="0" animBg="1"/>
      <p:bldP spid="205856" grpId="0" animBg="1"/>
      <p:bldP spid="205857" grpId="0" animBg="1"/>
      <p:bldP spid="205858" grpId="0" animBg="1"/>
      <p:bldP spid="205859" grpId="0" animBg="1"/>
      <p:bldP spid="205860" grpId="0" animBg="1"/>
      <p:bldP spid="205862" grpId="0" animBg="1"/>
      <p:bldP spid="205864" grpId="0" animBg="1"/>
      <p:bldP spid="205865" grpId="0" animBg="1"/>
      <p:bldP spid="205866" grpId="0"/>
      <p:bldP spid="205868" grpId="0"/>
      <p:bldP spid="205873" grpId="0" animBg="1"/>
      <p:bldP spid="205874" grpId="0" animBg="1"/>
      <p:bldP spid="205876" grpId="0" animBg="1"/>
      <p:bldP spid="205877" grpId="0"/>
      <p:bldP spid="205878" grpId="0" animBg="1"/>
      <p:bldP spid="205872" grpId="0" animBg="1"/>
      <p:bldP spid="205880" grpId="0" animBg="1"/>
      <p:bldP spid="2058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37338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Повторим, подумаем…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2400" y="4343400"/>
            <a:ext cx="8839200" cy="218598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Поставьте в тетради номер задания;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Запишите ваш вариант ответа;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После проверки поставьте напротив задания знак </a:t>
            </a:r>
            <a:r>
              <a:rPr lang="ru-RU" sz="2800" dirty="0" smtClean="0">
                <a:solidFill>
                  <a:srgbClr val="C00000"/>
                </a:solidFill>
              </a:rPr>
              <a:t>«+» («верно»)</a:t>
            </a:r>
            <a:r>
              <a:rPr lang="ru-RU" sz="2800" dirty="0" smtClean="0"/>
              <a:t> или </a:t>
            </a:r>
            <a:r>
              <a:rPr lang="ru-RU" sz="2800" dirty="0" smtClean="0">
                <a:solidFill>
                  <a:srgbClr val="C00000"/>
                </a:solidFill>
              </a:rPr>
              <a:t>«-» («неверно»)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52400"/>
            <a:ext cx="55551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3429000"/>
            <a:ext cx="3189816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57800" y="23622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Оптическое отражение в </a:t>
            </a:r>
            <a:r>
              <a:rPr lang="ru-RU" dirty="0" smtClean="0">
                <a:hlinkClick r:id="rId4" tooltip="Харьков (река)"/>
              </a:rPr>
              <a:t>реке</a:t>
            </a:r>
            <a:r>
              <a:rPr lang="ru-RU" dirty="0" smtClean="0"/>
              <a:t> прибрежных зданий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9624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Оптическое отражение в </a:t>
            </a:r>
            <a:r>
              <a:rPr lang="ru-RU" dirty="0" smtClean="0">
                <a:hlinkClick r:id="rId5" tooltip="Река"/>
              </a:rPr>
              <a:t>реке</a:t>
            </a:r>
            <a:r>
              <a:rPr lang="ru-RU" dirty="0" smtClean="0"/>
              <a:t> прибрежных </a:t>
            </a:r>
            <a:r>
              <a:rPr lang="ru-RU" dirty="0" smtClean="0">
                <a:hlinkClick r:id="rId6" tooltip="Дерево"/>
              </a:rPr>
              <a:t>деревьев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Параллельный перенос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525963"/>
          </a:xfrm>
        </p:spPr>
        <p:txBody>
          <a:bodyPr/>
          <a:lstStyle/>
          <a:p>
            <a:r>
              <a:rPr lang="ru-RU" dirty="0" smtClean="0"/>
              <a:t>Параллельным переносом на вектор </a:t>
            </a:r>
            <a:r>
              <a:rPr lang="en-US" dirty="0" smtClean="0"/>
              <a:t>p y</a:t>
            </a:r>
            <a:r>
              <a:rPr lang="ru-RU" dirty="0" smtClean="0"/>
              <a:t>называется отображение пространства на себя, при котором любая точка В переходит в такую точку В</a:t>
            </a:r>
            <a:r>
              <a:rPr lang="ru-RU" sz="1600" b="1" dirty="0" smtClean="0"/>
              <a:t>1, </a:t>
            </a:r>
            <a:r>
              <a:rPr lang="ru-RU" b="1" dirty="0" smtClean="0"/>
              <a:t>что </a:t>
            </a:r>
            <a:r>
              <a:rPr lang="ru-RU" dirty="0" smtClean="0"/>
              <a:t>В В</a:t>
            </a:r>
            <a:r>
              <a:rPr lang="ru-RU" sz="1600" b="1" dirty="0" smtClean="0"/>
              <a:t>1  </a:t>
            </a:r>
            <a:r>
              <a:rPr lang="ru-RU" b="1" dirty="0" smtClean="0"/>
              <a:t>=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 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86000" y="2819400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066800" y="15240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05200" y="28956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181600" y="3886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181600" y="3886200"/>
            <a:ext cx="3048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29000" y="3810000"/>
            <a:ext cx="3429000" cy="1066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ru-RU" sz="3600" b="1" dirty="0" smtClean="0"/>
              <a:t>№№ 478, 479, 780 (стр. 115)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Преобразованием пространства – это взаимно-однозначное ….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Движение пространства – отображение пространства на себя, при котором ……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Центральная симметрия – отображение пространства на себя, при котором любая точка М переходит….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Зеркальной симметрией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симметрией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относительно плоскости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α 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называется такое отображение пространства на себя, при котором…….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Параллельным переносом на вектор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 y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называется отображение пространства на себя, при котором любая точка В переходит в такую точку В1</a:t>
            </a:r>
          </a:p>
          <a:p>
            <a:pPr marL="514350" indent="-514350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63246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1.При центральной симметрии</a:t>
            </a:r>
          </a:p>
          <a:p>
            <a:pPr>
              <a:buNone/>
            </a:pPr>
            <a:r>
              <a:rPr lang="ru-RU" sz="2000" dirty="0" smtClean="0"/>
              <a:t>1) </a:t>
            </a:r>
            <a:r>
              <a:rPr lang="ru-RU" sz="2000" dirty="0" smtClean="0">
                <a:solidFill>
                  <a:srgbClr val="00B050"/>
                </a:solidFill>
              </a:rPr>
              <a:t>прямая не проходящая через центр симметрии, отображается на:</a:t>
            </a:r>
          </a:p>
          <a:p>
            <a:pPr>
              <a:buNone/>
            </a:pPr>
            <a:r>
              <a:rPr lang="ru-RU" sz="2000" dirty="0" smtClean="0"/>
              <a:t>а) параллельную ей прямой;             в) пересекающую её прямую;</a:t>
            </a:r>
          </a:p>
          <a:p>
            <a:pPr>
              <a:buNone/>
            </a:pPr>
            <a:r>
              <a:rPr lang="ru-RU" sz="2000" dirty="0" smtClean="0"/>
              <a:t>б) перпендикулярную ей прямую;     г) что-то др.</a:t>
            </a:r>
          </a:p>
          <a:p>
            <a:pPr>
              <a:buNone/>
            </a:pPr>
            <a:r>
              <a:rPr lang="ru-RU" sz="2000" dirty="0" smtClean="0"/>
              <a:t>2) </a:t>
            </a:r>
            <a:r>
              <a:rPr lang="ru-RU" sz="2000" dirty="0" smtClean="0">
                <a:solidFill>
                  <a:srgbClr val="00B050"/>
                </a:solidFill>
              </a:rPr>
              <a:t>прямая проходящая через центр симметрии, отображается на 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а) себя;                                    в) перпендикулярную прямую;</a:t>
            </a:r>
          </a:p>
          <a:p>
            <a:pPr>
              <a:buNone/>
            </a:pPr>
            <a:r>
              <a:rPr lang="ru-RU" sz="2000" dirty="0" smtClean="0"/>
              <a:t>б) параллельную прямую;    г) луч;</a:t>
            </a:r>
          </a:p>
          <a:p>
            <a:pPr>
              <a:buNone/>
            </a:pPr>
            <a:r>
              <a:rPr lang="ru-RU" sz="2000" dirty="0" smtClean="0"/>
              <a:t>2. </a:t>
            </a:r>
            <a:r>
              <a:rPr lang="ru-RU" sz="2000" b="1" dirty="0" smtClean="0"/>
              <a:t>Найдите координаты т.С, в которую переходит т.В (3; -1; 4) при</a:t>
            </a:r>
          </a:p>
          <a:p>
            <a:pPr>
              <a:buNone/>
            </a:pPr>
            <a:r>
              <a:rPr lang="ru-RU" sz="2000" dirty="0" smtClean="0"/>
              <a:t>1) центральной симметрии относительно начало координат;</a:t>
            </a:r>
          </a:p>
          <a:p>
            <a:pPr>
              <a:buNone/>
            </a:pPr>
            <a:r>
              <a:rPr lang="ru-RU" sz="2000" dirty="0" smtClean="0"/>
              <a:t>2) осевой симметрии относительно оси ОZ;</a:t>
            </a:r>
          </a:p>
          <a:p>
            <a:pPr>
              <a:buNone/>
            </a:pPr>
            <a:r>
              <a:rPr lang="ru-RU" sz="2000" dirty="0" smtClean="0"/>
              <a:t>3)  осевой симметрии относительно оси ОУ;</a:t>
            </a:r>
          </a:p>
          <a:p>
            <a:pPr>
              <a:buNone/>
            </a:pPr>
            <a:r>
              <a:rPr lang="ru-RU" sz="2000" dirty="0" smtClean="0"/>
              <a:t>4)   осевой симметрии относительно оси ОХ; </a:t>
            </a:r>
          </a:p>
          <a:p>
            <a:pPr>
              <a:buNone/>
            </a:pPr>
            <a:r>
              <a:rPr lang="ru-RU" sz="2000" dirty="0" smtClean="0"/>
              <a:t>5) при зеркальной симметрии относительно плоскости ХОУ;</a:t>
            </a:r>
          </a:p>
          <a:p>
            <a:pPr>
              <a:buNone/>
            </a:pPr>
            <a:r>
              <a:rPr lang="ru-RU" sz="2000" dirty="0" smtClean="0"/>
              <a:t>6) при зеркальной симметрии относительно плоскости ХОZ; </a:t>
            </a:r>
          </a:p>
          <a:p>
            <a:pPr>
              <a:buNone/>
            </a:pPr>
            <a:r>
              <a:rPr lang="ru-RU" sz="2000" dirty="0" smtClean="0"/>
              <a:t>7) при зеркальной симметрии относительно плоскости YOZ.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b="1" dirty="0" smtClean="0"/>
          </a:p>
          <a:p>
            <a:r>
              <a:rPr lang="ru-RU" sz="3600" b="1" dirty="0" smtClean="0"/>
              <a:t>П.49-52 стр112-114</a:t>
            </a:r>
          </a:p>
          <a:p>
            <a:r>
              <a:rPr lang="ru-RU" sz="3600" b="1" dirty="0" smtClean="0"/>
              <a:t>№№ 15, 16, 17 (</a:t>
            </a:r>
            <a:r>
              <a:rPr lang="ru-RU" sz="3600" b="1" dirty="0" err="1" smtClean="0"/>
              <a:t>стр</a:t>
            </a:r>
            <a:r>
              <a:rPr lang="ru-RU" sz="3600" b="1" dirty="0" smtClean="0"/>
              <a:t> 116)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1. Какие из точек лежат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295401"/>
            <a:ext cx="8915400" cy="99059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/>
              <a:t>A (0; 0; 5), B (0; 2; -4), C (1; 0; -7), D (3; 6; 0)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81000" y="2971800"/>
          <a:ext cx="8534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416"/>
                <a:gridCol w="3234089"/>
                <a:gridCol w="2245895"/>
              </a:tblGrid>
              <a:tr h="1408799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accent6"/>
                          </a:solidFill>
                        </a:rPr>
                        <a:t>В</a:t>
                      </a:r>
                      <a:r>
                        <a:rPr lang="ru-RU" sz="2800" i="1" baseline="0" dirty="0" smtClean="0">
                          <a:solidFill>
                            <a:schemeClr val="accent6"/>
                          </a:solidFill>
                        </a:rPr>
                        <a:t> плоскости </a:t>
                      </a:r>
                      <a:r>
                        <a:rPr lang="en-US" sz="2800" i="1" dirty="0" err="1" smtClean="0">
                          <a:solidFill>
                            <a:schemeClr val="accent6"/>
                          </a:solidFill>
                        </a:rPr>
                        <a:t>xz</a:t>
                      </a:r>
                      <a:endParaRPr lang="ru-RU" sz="28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accent6"/>
                          </a:solidFill>
                        </a:rPr>
                        <a:t>В плоскости </a:t>
                      </a:r>
                      <a:r>
                        <a:rPr lang="en-US" sz="2800" i="1" dirty="0" err="1" smtClean="0">
                          <a:solidFill>
                            <a:schemeClr val="accent6"/>
                          </a:solidFill>
                        </a:rPr>
                        <a:t>yz</a:t>
                      </a:r>
                      <a:endParaRPr lang="ru-RU" sz="28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accent6"/>
                          </a:solidFill>
                        </a:rPr>
                        <a:t>На оси </a:t>
                      </a:r>
                      <a:r>
                        <a:rPr lang="en-US" sz="2800" i="1" dirty="0" smtClean="0">
                          <a:solidFill>
                            <a:schemeClr val="accent6"/>
                          </a:solidFill>
                        </a:rPr>
                        <a:t>z</a:t>
                      </a:r>
                      <a:endParaRPr lang="ru-RU" sz="28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2020201"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1C6C7F76-9D85-485C-B417-E671A4BCC23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257800"/>
            <a:ext cx="18463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410200"/>
            <a:ext cx="2143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257800"/>
            <a:ext cx="2286000" cy="61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0"/>
            <a:ext cx="1981200" cy="73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Найдите расстояние между точками: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9049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(3; -2; -3)</a:t>
            </a:r>
          </a:p>
          <a:p>
            <a:r>
              <a:rPr lang="en-US" sz="4800" dirty="0" smtClean="0"/>
              <a:t>B (-3; -4; 6)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1C6C7F76-9D85-485C-B417-E671A4BCC23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8636605" cy="12954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953000"/>
            <a:ext cx="7686675" cy="9144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ru-RU" dirty="0" smtClean="0"/>
              <a:t>. Найдите расстояние между точками: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904999"/>
          </a:xfrm>
        </p:spPr>
        <p:txBody>
          <a:bodyPr/>
          <a:lstStyle/>
          <a:p>
            <a:r>
              <a:rPr lang="en-US" sz="4800" dirty="0" smtClean="0"/>
              <a:t>C (3; 8; 3)</a:t>
            </a:r>
          </a:p>
          <a:p>
            <a:r>
              <a:rPr lang="en-US" sz="4800" dirty="0" smtClean="0"/>
              <a:t>D (8; 0; -1)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1C6C7F76-9D85-485C-B417-E671A4BCC2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276599"/>
            <a:ext cx="8382000" cy="137696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953000"/>
            <a:ext cx="7962900" cy="83820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. Найдите координаты середины отрезка: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904999"/>
          </a:xfrm>
        </p:spPr>
        <p:txBody>
          <a:bodyPr/>
          <a:lstStyle/>
          <a:p>
            <a:r>
              <a:rPr lang="en-US" sz="4800" dirty="0" smtClean="0"/>
              <a:t>M (2; 2; -2)</a:t>
            </a:r>
          </a:p>
          <a:p>
            <a:r>
              <a:rPr lang="en-US" sz="4800" dirty="0" smtClean="0"/>
              <a:t>N (6; -2; 4)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1C6C7F76-9D85-485C-B417-E671A4BCC2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676400"/>
            <a:ext cx="4086578" cy="1219200"/>
          </a:xfrm>
          <a:prstGeom prst="rect">
            <a:avLst/>
          </a:prstGeom>
          <a:noFill/>
        </p:spPr>
      </p:pic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048000"/>
            <a:ext cx="4180417" cy="1143000"/>
          </a:xfrm>
          <a:prstGeom prst="rect">
            <a:avLst/>
          </a:prstGeom>
          <a:noFill/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419600"/>
            <a:ext cx="4180417" cy="1143000"/>
          </a:xfrm>
          <a:prstGeom prst="rect">
            <a:avLst/>
          </a:prstGeom>
          <a:noFill/>
        </p:spPr>
      </p:pic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ru-RU" dirty="0" smtClean="0"/>
              <a:t>. Найдите координаты середины отрезка: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1904999"/>
          </a:xfrm>
        </p:spPr>
        <p:txBody>
          <a:bodyPr/>
          <a:lstStyle/>
          <a:p>
            <a:r>
              <a:rPr lang="en-US" sz="4800" dirty="0" smtClean="0"/>
              <a:t>P (-4; 0; 1)</a:t>
            </a:r>
          </a:p>
          <a:p>
            <a:r>
              <a:rPr lang="en-US" sz="4800" dirty="0" smtClean="0"/>
              <a:t>Q (0; -8; 2)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1C6C7F76-9D85-485C-B417-E671A4BCC2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752600"/>
            <a:ext cx="4797778" cy="12192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276600"/>
            <a:ext cx="4724400" cy="1321853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724400"/>
            <a:ext cx="4445000" cy="1371600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Самооценка: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3"/>
          <a:ext cx="8858312" cy="561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162587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6"/>
                          </a:solidFill>
                        </a:rPr>
                        <a:t>Количество</a:t>
                      </a:r>
                      <a:r>
                        <a:rPr lang="ru-RU" sz="3600" baseline="0" dirty="0" smtClean="0">
                          <a:solidFill>
                            <a:schemeClr val="accent6"/>
                          </a:solidFill>
                        </a:rPr>
                        <a:t> правильных ответов</a:t>
                      </a:r>
                      <a:endParaRPr lang="ru-RU" sz="3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6"/>
                          </a:solidFill>
                        </a:rPr>
                        <a:t>Соответствующая оценка</a:t>
                      </a:r>
                      <a:endParaRPr lang="ru-RU" sz="3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96871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</a:tr>
              <a:tr h="96871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</a:tr>
              <a:tr h="96871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2-3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</a:tr>
              <a:tr h="96871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Менее 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181600"/>
          </a:xfrm>
        </p:spPr>
        <p:txBody>
          <a:bodyPr/>
          <a:lstStyle/>
          <a:p>
            <a:pPr algn="l"/>
            <a:r>
              <a:rPr lang="ru-RU" sz="2800" b="1" dirty="0" smtClean="0"/>
              <a:t>Преобразованием пространства называется взаимно-однозначное отображение пространства на себя.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             </a:t>
            </a:r>
            <a:r>
              <a:rPr lang="ru-RU" sz="2800" b="1" dirty="0" smtClean="0"/>
              <a:t>М                </a:t>
            </a:r>
            <a:r>
              <a:rPr lang="en-US" sz="2800" b="1" dirty="0" smtClean="0"/>
              <a:t>f</a:t>
            </a:r>
            <a:r>
              <a:rPr lang="ru-RU" sz="28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ru-RU" sz="2000" dirty="0" smtClean="0"/>
              <a:t>                                                           </a:t>
            </a:r>
            <a:r>
              <a:rPr lang="ru-RU" sz="2800" dirty="0" smtClean="0"/>
              <a:t> </a:t>
            </a:r>
            <a:r>
              <a:rPr lang="ru-RU" sz="2800" b="1" dirty="0" smtClean="0"/>
              <a:t>М</a:t>
            </a:r>
            <a:r>
              <a:rPr lang="ru-RU" sz="1400" b="1" dirty="0" smtClean="0"/>
              <a:t>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CAA1A4-E828-4557-8769-74A73790038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4384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434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1066800" y="2819400"/>
            <a:ext cx="3276600" cy="381000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1434</TotalTime>
  <Words>884</Words>
  <Application>Microsoft Office PowerPoint</Application>
  <PresentationFormat>Экран (4:3)</PresentationFormat>
  <Paragraphs>218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Геометрические преобразования в пространстве.</vt:lpstr>
      <vt:lpstr>Повторим, подумаем…</vt:lpstr>
      <vt:lpstr>1. Какие из точек лежат</vt:lpstr>
      <vt:lpstr>2. Найдите расстояние между точками:</vt:lpstr>
      <vt:lpstr>3. Найдите расстояние между точками:</vt:lpstr>
      <vt:lpstr>4. Найдите координаты середины отрезка:</vt:lpstr>
      <vt:lpstr>5. Найдите координаты середины отрезка:</vt:lpstr>
      <vt:lpstr>Самооценка:</vt:lpstr>
      <vt:lpstr>Преобразованием пространства называется взаимно-однозначное отображение пространства на себя.                М                f                                                               М1                                                                        </vt:lpstr>
      <vt:lpstr>Слайд 10</vt:lpstr>
      <vt:lpstr>Центральная симметрия </vt:lpstr>
      <vt:lpstr>Слайд 12</vt:lpstr>
      <vt:lpstr>Слайд 13</vt:lpstr>
      <vt:lpstr>Осевая симметрия</vt:lpstr>
      <vt:lpstr>Слайд 15</vt:lpstr>
      <vt:lpstr>Зеркальная симметрия</vt:lpstr>
      <vt:lpstr>Слайд 17</vt:lpstr>
      <vt:lpstr>Слайд 18</vt:lpstr>
      <vt:lpstr>Слайд 19</vt:lpstr>
      <vt:lpstr>Слайд 20</vt:lpstr>
      <vt:lpstr> Параллельный перенос</vt:lpstr>
      <vt:lpstr>Решите задачи</vt:lpstr>
      <vt:lpstr>Повторение</vt:lpstr>
      <vt:lpstr> тест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leimon</cp:lastModifiedBy>
  <cp:revision>105</cp:revision>
  <cp:lastPrinted>1601-01-01T00:00:00Z</cp:lastPrinted>
  <dcterms:created xsi:type="dcterms:W3CDTF">1601-01-01T00:00:00Z</dcterms:created>
  <dcterms:modified xsi:type="dcterms:W3CDTF">2015-03-31T18:02:24Z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