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7" r:id="rId3"/>
    <p:sldId id="258" r:id="rId4"/>
    <p:sldId id="260" r:id="rId5"/>
    <p:sldId id="261" r:id="rId6"/>
    <p:sldId id="262" r:id="rId7"/>
    <p:sldId id="259" r:id="rId8"/>
    <p:sldId id="263" r:id="rId9"/>
    <p:sldId id="264" r:id="rId10"/>
    <p:sldId id="265" r:id="rId11"/>
    <p:sldId id="266" r:id="rId12"/>
    <p:sldId id="267" r:id="rId13"/>
    <p:sldId id="268"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CC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0" d="100"/>
          <a:sy n="110" d="100"/>
        </p:scale>
        <p:origin x="-78" y="31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олилиния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dirty="0"/>
          </a:p>
        </p:txBody>
      </p:sp>
      <p:sp>
        <p:nvSpPr>
          <p:cNvPr id="8" name="Полилиния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dirty="0"/>
          </a:p>
        </p:txBody>
      </p:sp>
      <p:sp>
        <p:nvSpPr>
          <p:cNvPr id="9" name="Заголовок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5B106E36-FD25-4E2D-B0AA-010F637433A0}" type="datetimeFigureOut">
              <a:rPr lang="ru-RU" smtClean="0"/>
              <a:pPr/>
              <a:t>31.03.2015</a:t>
            </a:fld>
            <a:endParaRPr lang="ru-RU" dirty="0"/>
          </a:p>
        </p:txBody>
      </p:sp>
      <p:sp>
        <p:nvSpPr>
          <p:cNvPr id="19" name="Нижний колонтитул 18"/>
          <p:cNvSpPr>
            <a:spLocks noGrp="1"/>
          </p:cNvSpPr>
          <p:nvPr>
            <p:ph type="ftr" sz="quarter" idx="11"/>
          </p:nvPr>
        </p:nvSpPr>
        <p:spPr/>
        <p:txBody>
          <a:bodyPr/>
          <a:lstStyle/>
          <a:p>
            <a:endParaRPr lang="ru-RU" dirty="0"/>
          </a:p>
        </p:txBody>
      </p:sp>
      <p:sp>
        <p:nvSpPr>
          <p:cNvPr id="27" name="Номер слайда 26"/>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31.03.2015</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31.03.2015</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lgn="l">
              <a:defRPr/>
            </a:lvl1p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31.03.2015</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олилиния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dirty="0"/>
          </a:p>
        </p:txBody>
      </p:sp>
      <p:sp>
        <p:nvSpPr>
          <p:cNvPr id="9" name="Полилиния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dirty="0"/>
          </a:p>
        </p:txBody>
      </p:sp>
      <p:sp>
        <p:nvSpPr>
          <p:cNvPr id="2" name="Заголовок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31.03.2015</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31.03.2015</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31.03.2015</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320"/>
            <a:ext cx="7470648" cy="1143000"/>
          </a:xfrm>
        </p:spPr>
        <p:txBody>
          <a:bodyPr anchor="ctr"/>
          <a:lstStyle>
            <a:lvl1pPr algn="l">
              <a:defRPr sz="4600"/>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31.03.2015</a:t>
            </a:fld>
            <a:endParaRPr lang="ru-RU" dirty="0"/>
          </a:p>
        </p:txBody>
      </p:sp>
      <p:sp>
        <p:nvSpPr>
          <p:cNvPr id="8" name="Номер слайда 7"/>
          <p:cNvSpPr>
            <a:spLocks noGrp="1"/>
          </p:cNvSpPr>
          <p:nvPr>
            <p:ph type="sldNum" sz="quarter" idx="11"/>
          </p:nvPr>
        </p:nvSpPr>
        <p:spPr/>
        <p:txBody>
          <a:bodyPr/>
          <a:lstStyle/>
          <a:p>
            <a:fld id="{725C68B6-61C2-468F-89AB-4B9F7531AA68}" type="slidenum">
              <a:rPr lang="ru-RU" smtClean="0"/>
              <a:pPr/>
              <a:t>‹#›</a:t>
            </a:fld>
            <a:endParaRPr lang="ru-RU" dirty="0"/>
          </a:p>
        </p:txBody>
      </p:sp>
      <p:sp>
        <p:nvSpPr>
          <p:cNvPr id="9" name="Нижний колонтитул 8"/>
          <p:cNvSpPr>
            <a:spLocks noGrp="1"/>
          </p:cNvSpPr>
          <p:nvPr>
            <p:ph type="ftr" sz="quarter" idx="12"/>
          </p:nvPr>
        </p:nvSpPr>
        <p:spPr/>
        <p:txBody>
          <a:bodyPr/>
          <a:lstStyle/>
          <a:p>
            <a:endParaRPr lang="ru-RU" dirty="0"/>
          </a:p>
        </p:txBody>
      </p:sp>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31.03.2015</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31.03.2015</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a:xfrm>
            <a:off x="8156448" y="6422064"/>
            <a:ext cx="762000" cy="365125"/>
          </a:xfrm>
        </p:spPr>
        <p:txBody>
          <a:bodyPr/>
          <a:lstStyle/>
          <a:p>
            <a:fld id="{725C68B6-61C2-468F-89AB-4B9F7531AA68}" type="slidenum">
              <a:rPr lang="ru-RU" smtClean="0"/>
              <a:pPr/>
              <a:t>‹#›</a:t>
            </a:fld>
            <a:endParaRPr lang="ru-RU" dirty="0"/>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ru-RU" dirty="0" smtClean="0"/>
              <a:t>Вставка рисунка</a:t>
            </a:r>
            <a:endParaRPr kumimoji="0" lang="en-US" dirty="0"/>
          </a:p>
        </p:txBody>
      </p:sp>
      <p:sp>
        <p:nvSpPr>
          <p:cNvPr id="4" name="Текст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457200" y="6422064"/>
            <a:ext cx="2133600" cy="365125"/>
          </a:xfrm>
        </p:spPr>
        <p:txBody>
          <a:bodyPr/>
          <a:lstStyle/>
          <a:p>
            <a:fld id="{5B106E36-FD25-4E2D-B0AA-010F637433A0}" type="datetimeFigureOut">
              <a:rPr lang="ru-RU" smtClean="0"/>
              <a:pPr/>
              <a:t>31.03.2015</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12" name="Полилиния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dirty="0"/>
          </a:p>
        </p:txBody>
      </p:sp>
      <p:sp>
        <p:nvSpPr>
          <p:cNvPr id="16" name="Полилиния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dirty="0"/>
          </a:p>
        </p:txBody>
      </p:sp>
      <p:sp>
        <p:nvSpPr>
          <p:cNvPr id="9" name="Заголовок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5B106E36-FD25-4E2D-B0AA-010F637433A0}" type="datetimeFigureOut">
              <a:rPr lang="ru-RU" smtClean="0"/>
              <a:pPr/>
              <a:t>31.03.2015</a:t>
            </a:fld>
            <a:endParaRPr lang="ru-RU" dirty="0"/>
          </a:p>
        </p:txBody>
      </p:sp>
      <p:sp>
        <p:nvSpPr>
          <p:cNvPr id="22" name="Нижний колонтитул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ru-RU" dirty="0"/>
          </a:p>
        </p:txBody>
      </p:sp>
      <p:sp>
        <p:nvSpPr>
          <p:cNvPr id="18" name="Номер слайда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725C68B6-61C2-468F-89AB-4B9F7531AA68}" type="slidenum">
              <a:rPr lang="ru-RU" smtClean="0"/>
              <a:pPr/>
              <a:t>‹#›</a:t>
            </a:fld>
            <a:endParaRPr lang="ru-RU" dirty="0"/>
          </a:p>
        </p:txBody>
      </p:sp>
    </p:spTree>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ransition>
    <p:fade/>
  </p:transition>
  <p:timing>
    <p:tnLst>
      <p:par>
        <p:cTn id="1" dur="indefinite" restart="never" nodeType="tmRoot"/>
      </p:par>
    </p:tnLst>
  </p:timing>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85786" y="1571612"/>
            <a:ext cx="6480048" cy="2301240"/>
          </a:xfrm>
        </p:spPr>
        <p:txBody>
          <a:bodyPr>
            <a:normAutofit/>
          </a:bodyPr>
          <a:lstStyle/>
          <a:p>
            <a:r>
              <a:rPr lang="ru-RU" dirty="0" smtClean="0"/>
              <a:t>Истоки алгебры. Геометрия древних греков</a:t>
            </a:r>
            <a:endParaRPr lang="ru-RU" dirty="0"/>
          </a:p>
        </p:txBody>
      </p:sp>
      <p:sp>
        <p:nvSpPr>
          <p:cNvPr id="3" name="Подзаголовок 2"/>
          <p:cNvSpPr>
            <a:spLocks noGrp="1"/>
          </p:cNvSpPr>
          <p:nvPr>
            <p:ph type="subTitle" idx="1"/>
          </p:nvPr>
        </p:nvSpPr>
        <p:spPr>
          <a:xfrm>
            <a:off x="3714744" y="5357826"/>
            <a:ext cx="5286412" cy="1071570"/>
          </a:xfrm>
        </p:spPr>
        <p:txBody>
          <a:bodyPr/>
          <a:lstStyle/>
          <a:p>
            <a:r>
              <a:rPr lang="ru-RU" dirty="0" smtClean="0"/>
              <a:t>Презентацию подготовил:</a:t>
            </a:r>
          </a:p>
          <a:p>
            <a:r>
              <a:rPr lang="ru-RU" dirty="0" err="1" smtClean="0"/>
              <a:t>Варичев</a:t>
            </a:r>
            <a:r>
              <a:rPr lang="ru-RU" dirty="0" smtClean="0"/>
              <a:t> Александр</a:t>
            </a:r>
          </a:p>
          <a:p>
            <a:r>
              <a:rPr lang="ru-RU" dirty="0" smtClean="0"/>
              <a:t>Студент группы 12РТ2МО1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1000"/>
                                        <p:tgtEl>
                                          <p:spTgt spid="3">
                                            <p:txEl>
                                              <p:pRg st="1" end="1"/>
                                            </p:txEl>
                                          </p:spTgt>
                                        </p:tgtEl>
                                      </p:cBhvr>
                                    </p:animEffect>
                                  </p:childTnLst>
                                </p:cTn>
                              </p:par>
                            </p:childTnLst>
                          </p:cTn>
                        </p:par>
                        <p:par>
                          <p:cTn id="17" fill="hold">
                            <p:stCondLst>
                              <p:cond delay="2500"/>
                            </p:stCondLst>
                            <p:childTnLst>
                              <p:par>
                                <p:cTn id="18" presetID="10" presetClass="entr" presetSubtype="0" fill="hold" grpId="0" nodeType="after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ru-RU" b="1" i="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Архимед</a:t>
            </a:r>
            <a:endParaRPr lang="ru-RU" b="1" i="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9" name="Текст 8"/>
          <p:cNvSpPr>
            <a:spLocks noGrp="1"/>
          </p:cNvSpPr>
          <p:nvPr>
            <p:ph type="body" sz="half" idx="3"/>
          </p:nvPr>
        </p:nvSpPr>
        <p:spPr>
          <a:xfrm>
            <a:off x="4644008" y="5661248"/>
            <a:ext cx="4041775" cy="838200"/>
          </a:xfrm>
        </p:spPr>
        <p:txBody>
          <a:bodyPr/>
          <a:lstStyle/>
          <a:p>
            <a:pPr algn="ctr"/>
            <a:r>
              <a:rPr lang="ru-RU" b="0" dirty="0" smtClean="0">
                <a:ln w="10160">
                  <a:solidFill>
                    <a:schemeClr val="accent1"/>
                  </a:solidFill>
                  <a:prstDash val="solid"/>
                </a:ln>
                <a:solidFill>
                  <a:srgbClr val="FFFFFF"/>
                </a:solidFill>
                <a:effectLst>
                  <a:outerShdw blurRad="38100" dist="32000" dir="5400000" algn="tl">
                    <a:srgbClr val="000000">
                      <a:alpha val="30000"/>
                    </a:srgbClr>
                  </a:outerShdw>
                </a:effectLst>
              </a:rPr>
              <a:t>Портрет Архимеда</a:t>
            </a:r>
            <a:endParaRPr lang="ru-RU" b="0"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sp>
        <p:nvSpPr>
          <p:cNvPr id="5" name="Содержимое 4"/>
          <p:cNvSpPr>
            <a:spLocks noGrp="1"/>
          </p:cNvSpPr>
          <p:nvPr>
            <p:ph sz="quarter" idx="2"/>
          </p:nvPr>
        </p:nvSpPr>
        <p:spPr>
          <a:xfrm>
            <a:off x="467544" y="1340768"/>
            <a:ext cx="4040188" cy="4360360"/>
          </a:xfrm>
        </p:spPr>
        <p:txBody>
          <a:bodyPr>
            <a:normAutofit fontScale="70000" lnSpcReduction="20000"/>
          </a:bodyPr>
          <a:lstStyle/>
          <a:p>
            <a:pPr>
              <a:buNone/>
            </a:pPr>
            <a:r>
              <a:rPr lang="ru-RU" b="1" dirty="0" smtClean="0">
                <a:ln w="10541" cmpd="sng">
                  <a:solidFill>
                    <a:srgbClr val="7D7D7D">
                      <a:tint val="100000"/>
                      <a:shade val="100000"/>
                      <a:satMod val="110000"/>
                    </a:srgbClr>
                  </a:solidFill>
                  <a:prstDash val="solid"/>
                </a:ln>
                <a:solidFill>
                  <a:srgbClr val="FFFF00"/>
                </a:solidFill>
              </a:rPr>
              <a:t>Помимо Евклида выдающимся учёным эпохи эллинизма был Архимед (287 -212гг. до н. э.), живший в Сиракузах, где он был советником царя  Герона.</a:t>
            </a:r>
          </a:p>
          <a:p>
            <a:pPr>
              <a:buNone/>
            </a:pPr>
            <a:r>
              <a:rPr lang="ru-RU" b="1" dirty="0" smtClean="0">
                <a:ln w="10541" cmpd="sng">
                  <a:solidFill>
                    <a:srgbClr val="7D7D7D">
                      <a:tint val="100000"/>
                      <a:shade val="100000"/>
                      <a:satMod val="110000"/>
                    </a:srgbClr>
                  </a:solidFill>
                  <a:prstDash val="solid"/>
                </a:ln>
                <a:solidFill>
                  <a:srgbClr val="FFFF00"/>
                </a:solidFill>
              </a:rPr>
              <a:t> Архимед - один из немногих учёных античности, которого мы знаем не только по имени: сохранились некоторые сведения о его жизни и личности. Он был уникальным учёным - механиком, физиком, математиком. Основной чертой  его творчества было единство теории и практики, что делает изучение его трудов интересным для ученых многих специальностей.</a:t>
            </a:r>
          </a:p>
        </p:txBody>
      </p:sp>
      <p:pic>
        <p:nvPicPr>
          <p:cNvPr id="7" name="Содержимое 6" descr="Chocolate_card_600dpi.jpg"/>
          <p:cNvPicPr>
            <a:picLocks noGrp="1" noChangeAspect="1"/>
          </p:cNvPicPr>
          <p:nvPr>
            <p:ph sz="quarter" idx="4"/>
          </p:nvPr>
        </p:nvPicPr>
        <p:blipFill>
          <a:blip r:embed="rId2" cstate="print"/>
          <a:stretch>
            <a:fillRect/>
          </a:stretch>
        </p:blipFill>
        <p:spPr>
          <a:xfrm>
            <a:off x="5148064" y="1268760"/>
            <a:ext cx="2942472" cy="433451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1000"/>
                                        <p:tgtEl>
                                          <p:spTgt spid="5">
                                            <p:txEl>
                                              <p:pRg st="0" end="0"/>
                                            </p:txEl>
                                          </p:spTgt>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1000"/>
                                        <p:tgtEl>
                                          <p:spTgt spid="5">
                                            <p:txEl>
                                              <p:pRg st="1" end="1"/>
                                            </p:txEl>
                                          </p:spTgt>
                                        </p:tgtEl>
                                      </p:cBhvr>
                                    </p:animEffect>
                                  </p:childTnLst>
                                </p:cTn>
                              </p:par>
                            </p:childTnLst>
                          </p:cTn>
                        </p:par>
                        <p:par>
                          <p:cTn id="16" fill="hold">
                            <p:stCondLst>
                              <p:cond delay="2500"/>
                            </p:stCondLst>
                            <p:childTnLst>
                              <p:par>
                                <p:cTn id="17" presetID="10" presetClass="entr" presetSubtype="0" fill="hold" grpId="0" nodeType="after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Effect transition="in" filter="fade">
                                      <p:cBhvr>
                                        <p:cTn id="19" dur="1000"/>
                                        <p:tgtEl>
                                          <p:spTgt spid="9">
                                            <p:txEl>
                                              <p:pRg st="0" end="0"/>
                                            </p:txEl>
                                          </p:spTgt>
                                        </p:tgtEl>
                                      </p:cBhvr>
                                    </p:animEffect>
                                  </p:childTnLst>
                                </p:cTn>
                              </p:par>
                            </p:childTnLst>
                          </p:cTn>
                        </p:par>
                        <p:par>
                          <p:cTn id="20" fill="hold">
                            <p:stCondLst>
                              <p:cond delay="3500"/>
                            </p:stCondLst>
                            <p:childTnLst>
                              <p:par>
                                <p:cTn id="21" presetID="10" presetClass="entr" presetSubtype="0"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3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build="allAtOnce"/>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ru-RU" b="1" i="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Архимед</a:t>
            </a:r>
            <a:endParaRPr lang="ru-RU" b="1" i="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4" name="Текст 3"/>
          <p:cNvSpPr>
            <a:spLocks noGrp="1"/>
          </p:cNvSpPr>
          <p:nvPr>
            <p:ph type="body" sz="half" idx="3"/>
          </p:nvPr>
        </p:nvSpPr>
        <p:spPr>
          <a:xfrm>
            <a:off x="4644008" y="4869160"/>
            <a:ext cx="4041775" cy="838200"/>
          </a:xfrm>
        </p:spPr>
        <p:txBody>
          <a:bodyPr/>
          <a:lstStyle/>
          <a:p>
            <a:pPr algn="ctr"/>
            <a:r>
              <a:rPr lang="ru-RU" b="0" dirty="0" smtClean="0">
                <a:ln w="10160">
                  <a:solidFill>
                    <a:schemeClr val="accent1"/>
                  </a:solidFill>
                  <a:prstDash val="solid"/>
                </a:ln>
                <a:solidFill>
                  <a:srgbClr val="FFFFFF"/>
                </a:solidFill>
                <a:effectLst>
                  <a:outerShdw blurRad="38100" dist="32000" dir="5400000" algn="tl">
                    <a:srgbClr val="000000">
                      <a:alpha val="30000"/>
                    </a:srgbClr>
                  </a:outerShdw>
                </a:effectLst>
              </a:rPr>
              <a:t>Катапульта Архимеда</a:t>
            </a:r>
            <a:endParaRPr lang="ru-RU" b="0"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sp>
        <p:nvSpPr>
          <p:cNvPr id="5" name="Содержимое 4"/>
          <p:cNvSpPr>
            <a:spLocks noGrp="1"/>
          </p:cNvSpPr>
          <p:nvPr>
            <p:ph sz="quarter" idx="2"/>
          </p:nvPr>
        </p:nvSpPr>
        <p:spPr>
          <a:xfrm>
            <a:off x="457200" y="1214422"/>
            <a:ext cx="4474840" cy="5382930"/>
          </a:xfrm>
        </p:spPr>
        <p:txBody>
          <a:bodyPr>
            <a:normAutofit fontScale="25000" lnSpcReduction="20000"/>
          </a:bodyPr>
          <a:lstStyle/>
          <a:p>
            <a:pPr>
              <a:buNone/>
            </a:pPr>
            <a:r>
              <a:rPr lang="ru-RU" sz="5600" b="1" dirty="0" smtClean="0">
                <a:ln w="10541" cmpd="sng">
                  <a:solidFill>
                    <a:srgbClr val="7D7D7D">
                      <a:tint val="100000"/>
                      <a:shade val="100000"/>
                      <a:satMod val="110000"/>
                    </a:srgbClr>
                  </a:solidFill>
                  <a:prstDash val="solid"/>
                </a:ln>
                <a:solidFill>
                  <a:srgbClr val="FFFF00"/>
                </a:solidFill>
              </a:rPr>
              <a:t>Среди инженерных изобретений учёного известны катапульта, архимедов винт – устройство для поднятия воды и др. Мы знаем, что Архимед был убит во время взятия Сиракуз. При осаде города технические устройства Архимеда использовались для защиты от врага . </a:t>
            </a:r>
          </a:p>
          <a:p>
            <a:pPr>
              <a:buNone/>
            </a:pPr>
            <a:r>
              <a:rPr lang="ru-RU" sz="5600" b="1" dirty="0" smtClean="0">
                <a:ln w="10541" cmpd="sng">
                  <a:solidFill>
                    <a:srgbClr val="7D7D7D">
                      <a:tint val="100000"/>
                      <a:shade val="100000"/>
                      <a:satMod val="110000"/>
                    </a:srgbClr>
                  </a:solidFill>
                  <a:prstDash val="solid"/>
                </a:ln>
                <a:solidFill>
                  <a:srgbClr val="FFFF00"/>
                </a:solidFill>
              </a:rPr>
              <a:t>Наиболее существенный вклад Архимед внёс в математику. Ему  принадлежат теоремы о площадях плоских фигур, объёмах тел. В работе «Измерение круга» он приводит вычисления приближённого значения длины окружности. В книге «О шаре и цилиндре» им дана вычисления объёма шара и площади его поверхности.</a:t>
            </a:r>
          </a:p>
          <a:p>
            <a:pPr>
              <a:buNone/>
            </a:pPr>
            <a:r>
              <a:rPr lang="ru-RU" sz="5600" b="1" dirty="0" smtClean="0">
                <a:ln w="10541" cmpd="sng">
                  <a:solidFill>
                    <a:srgbClr val="7D7D7D">
                      <a:tint val="100000"/>
                      <a:shade val="100000"/>
                      <a:satMod val="110000"/>
                    </a:srgbClr>
                  </a:solidFill>
                  <a:prstDash val="solid"/>
                </a:ln>
                <a:solidFill>
                  <a:srgbClr val="FFFF00"/>
                </a:solidFill>
              </a:rPr>
              <a:t>Вслед за Евклидом Архимед занимался изучением правильных многогранников. Убедившись в том, что правильных многогранников только пять, Архимед стал строить многогранники, у которых гранями являются правильные, но не одноименные многоугольники, а в каждой вершине, как и у правильных многогранников, сходится одно и то же число рёбер. В результате были получены так называемые равноугольно полуправильные многогранники. До нас дошла работа ученого, которая называется «О многогранниках» , подробно описывающая тринадцать таких многогранников, получивших название « тела Архимеда».</a:t>
            </a:r>
          </a:p>
          <a:p>
            <a:endParaRPr lang="ru-RU"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ndParaRPr>
          </a:p>
        </p:txBody>
      </p:sp>
      <p:pic>
        <p:nvPicPr>
          <p:cNvPr id="7" name="Содержимое 6" descr="000025.jpg"/>
          <p:cNvPicPr>
            <a:picLocks noGrp="1" noChangeAspect="1"/>
          </p:cNvPicPr>
          <p:nvPr>
            <p:ph sz="quarter" idx="4"/>
          </p:nvPr>
        </p:nvPicPr>
        <p:blipFill>
          <a:blip r:embed="rId2" cstate="print"/>
          <a:stretch>
            <a:fillRect/>
          </a:stretch>
        </p:blipFill>
        <p:spPr>
          <a:xfrm>
            <a:off x="5004048" y="2082696"/>
            <a:ext cx="3682752" cy="28116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1000"/>
                                        <p:tgtEl>
                                          <p:spTgt spid="5">
                                            <p:txEl>
                                              <p:pRg st="0" end="0"/>
                                            </p:txEl>
                                          </p:spTgt>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1000"/>
                                        <p:tgtEl>
                                          <p:spTgt spid="5">
                                            <p:txEl>
                                              <p:pRg st="1" end="1"/>
                                            </p:txEl>
                                          </p:spTgt>
                                        </p:tgtEl>
                                      </p:cBhvr>
                                    </p:animEffect>
                                  </p:childTnLst>
                                </p:cTn>
                              </p:par>
                            </p:childTnLst>
                          </p:cTn>
                        </p:par>
                        <p:par>
                          <p:cTn id="16" fill="hold">
                            <p:stCondLst>
                              <p:cond delay="2500"/>
                            </p:stCondLst>
                            <p:childTnLst>
                              <p:par>
                                <p:cTn id="17" presetID="10" presetClass="entr" presetSubtype="0" fill="hold" grpId="0" nodeType="after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fade">
                                      <p:cBhvr>
                                        <p:cTn id="19" dur="1000"/>
                                        <p:tgtEl>
                                          <p:spTgt spid="5">
                                            <p:txEl>
                                              <p:pRg st="2" end="2"/>
                                            </p:txEl>
                                          </p:spTgt>
                                        </p:tgtEl>
                                      </p:cBhvr>
                                    </p:animEffect>
                                  </p:childTnLst>
                                </p:cTn>
                              </p:par>
                            </p:childTnLst>
                          </p:cTn>
                        </p:par>
                        <p:par>
                          <p:cTn id="20" fill="hold">
                            <p:stCondLst>
                              <p:cond delay="3500"/>
                            </p:stCondLst>
                            <p:childTnLst>
                              <p:par>
                                <p:cTn id="21" presetID="10" presetClass="entr" presetSubtype="0" fill="hold" grpId="0" nodeType="after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fade">
                                      <p:cBhvr>
                                        <p:cTn id="23" dur="1000"/>
                                        <p:tgtEl>
                                          <p:spTgt spid="4">
                                            <p:txEl>
                                              <p:pRg st="0" end="0"/>
                                            </p:txEl>
                                          </p:spTgt>
                                        </p:tgtEl>
                                      </p:cBhvr>
                                    </p:animEffect>
                                  </p:childTnLst>
                                </p:cTn>
                              </p:par>
                            </p:childTnLst>
                          </p:cTn>
                        </p:par>
                        <p:par>
                          <p:cTn id="24" fill="hold">
                            <p:stCondLst>
                              <p:cond delay="4500"/>
                            </p:stCondLst>
                            <p:childTnLst>
                              <p:par>
                                <p:cTn id="25" presetID="10"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3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allAtOnce"/>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ru-RU"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Могила </a:t>
            </a:r>
            <a:r>
              <a:rPr lang="ru-RU" b="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Архимела</a:t>
            </a:r>
            <a:r>
              <a:rPr lang="ru-RU"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r>
            <a:br>
              <a:rPr lang="ru-RU"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br>
            <a:endParaRPr lang="ru-RU"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4" name="Текст 3"/>
          <p:cNvSpPr>
            <a:spLocks noGrp="1"/>
          </p:cNvSpPr>
          <p:nvPr>
            <p:ph type="body" sz="half" idx="3"/>
          </p:nvPr>
        </p:nvSpPr>
        <p:spPr>
          <a:xfrm>
            <a:off x="4644008" y="4797152"/>
            <a:ext cx="4041775" cy="807368"/>
          </a:xfrm>
        </p:spPr>
        <p:txBody>
          <a:bodyPr>
            <a:normAutofit lnSpcReduction="10000"/>
          </a:bodyPr>
          <a:lstStyle/>
          <a:p>
            <a:pPr algn="ctr"/>
            <a:r>
              <a:rPr lang="ru-RU" b="0" dirty="0" smtClean="0">
                <a:ln w="10160">
                  <a:solidFill>
                    <a:schemeClr val="accent1"/>
                  </a:solidFill>
                  <a:prstDash val="solid"/>
                </a:ln>
                <a:solidFill>
                  <a:srgbClr val="FFFFFF"/>
                </a:solidFill>
                <a:effectLst>
                  <a:outerShdw blurRad="38100" dist="32000" dir="5400000" algn="tl">
                    <a:srgbClr val="000000">
                      <a:alpha val="30000"/>
                    </a:srgbClr>
                  </a:outerShdw>
                </a:effectLst>
              </a:rPr>
              <a:t>Предполагаемая могила Архимеда</a:t>
            </a:r>
          </a:p>
          <a:p>
            <a:endParaRPr lang="ru-RU" dirty="0"/>
          </a:p>
        </p:txBody>
      </p:sp>
      <p:sp>
        <p:nvSpPr>
          <p:cNvPr id="5" name="Содержимое 4"/>
          <p:cNvSpPr>
            <a:spLocks noGrp="1"/>
          </p:cNvSpPr>
          <p:nvPr>
            <p:ph sz="quarter" idx="2"/>
          </p:nvPr>
        </p:nvSpPr>
        <p:spPr>
          <a:xfrm>
            <a:off x="457200" y="1516912"/>
            <a:ext cx="4040188" cy="5224456"/>
          </a:xfrm>
        </p:spPr>
        <p:txBody>
          <a:bodyPr>
            <a:normAutofit fontScale="62500" lnSpcReduction="20000"/>
          </a:bodyPr>
          <a:lstStyle/>
          <a:p>
            <a:pPr>
              <a:buNone/>
            </a:pPr>
            <a:r>
              <a:rPr lang="ru-RU" sz="2600" b="1" dirty="0" smtClean="0">
                <a:ln w="10541" cmpd="sng">
                  <a:solidFill>
                    <a:srgbClr val="7D7D7D">
                      <a:tint val="100000"/>
                      <a:shade val="100000"/>
                      <a:satMod val="110000"/>
                    </a:srgbClr>
                  </a:solidFill>
                  <a:prstDash val="solid"/>
                </a:ln>
                <a:solidFill>
                  <a:srgbClr val="FFFF00"/>
                </a:solidFill>
              </a:rPr>
              <a:t>Учёный, по выражению современников, был околдован геометрией, и, хотя у него было много прекрасных открытий, он просил на своей могиле изобразить цилиндр со вписанным  в него шаром и указать соотношение объёмов этих тел. Позже именно по этому изображению была найдена могила Архимеда.</a:t>
            </a:r>
          </a:p>
          <a:p>
            <a:pPr>
              <a:buNone/>
            </a:pPr>
            <a:r>
              <a:rPr lang="ru-RU" sz="2600" b="1" dirty="0" smtClean="0">
                <a:ln w="10541" cmpd="sng">
                  <a:solidFill>
                    <a:srgbClr val="7D7D7D">
                      <a:tint val="100000"/>
                      <a:shade val="100000"/>
                      <a:satMod val="110000"/>
                    </a:srgbClr>
                  </a:solidFill>
                  <a:prstDash val="solid"/>
                </a:ln>
                <a:solidFill>
                  <a:srgbClr val="FFFF00"/>
                </a:solidFill>
              </a:rPr>
              <a:t>В последние столетия возникли  и развивались новые направления геометрии, среди которых геометрия Лобачевского, топология, теория графов и др. Появились новые методы, в том числе координатный и векторный, позволяющий переводить геометрические задачи на язык алгебры и наоборот. Достижения геометрии широко используют в других науках: физике, химии, географии и т. д.</a:t>
            </a:r>
          </a:p>
          <a:p>
            <a:endParaRPr lang="ru-RU"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ndParaRPr>
          </a:p>
        </p:txBody>
      </p:sp>
      <p:pic>
        <p:nvPicPr>
          <p:cNvPr id="7" name="Содержимое 6" descr="0_2ab4f_253d2681_L.jpg"/>
          <p:cNvPicPr>
            <a:picLocks noGrp="1" noChangeAspect="1"/>
          </p:cNvPicPr>
          <p:nvPr>
            <p:ph sz="quarter" idx="4"/>
          </p:nvPr>
        </p:nvPicPr>
        <p:blipFill>
          <a:blip r:embed="rId2" cstate="print"/>
          <a:stretch>
            <a:fillRect/>
          </a:stretch>
        </p:blipFill>
        <p:spPr>
          <a:xfrm>
            <a:off x="4645025" y="2146662"/>
            <a:ext cx="4041775" cy="268373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1000"/>
                                        <p:tgtEl>
                                          <p:spTgt spid="5">
                                            <p:txEl>
                                              <p:pRg st="0" end="0"/>
                                            </p:txEl>
                                          </p:spTgt>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1000"/>
                                        <p:tgtEl>
                                          <p:spTgt spid="5">
                                            <p:txEl>
                                              <p:pRg st="1" end="1"/>
                                            </p:txEl>
                                          </p:spTgt>
                                        </p:tgtEl>
                                      </p:cBhvr>
                                    </p:animEffect>
                                  </p:childTnLst>
                                </p:cTn>
                              </p:par>
                            </p:childTnLst>
                          </p:cTn>
                        </p:par>
                        <p:par>
                          <p:cTn id="16" fill="hold">
                            <p:stCondLst>
                              <p:cond delay="2500"/>
                            </p:stCondLst>
                            <p:childTnLst>
                              <p:par>
                                <p:cTn id="17" presetID="10" presetClass="entr" presetSubtype="0" fill="hold" grpId="0" nodeType="after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1000"/>
                                        <p:tgtEl>
                                          <p:spTgt spid="4">
                                            <p:txEl>
                                              <p:pRg st="0" end="0"/>
                                            </p:txEl>
                                          </p:spTgt>
                                        </p:tgtEl>
                                      </p:cBhvr>
                                    </p:animEffect>
                                  </p:childTnLst>
                                </p:cTn>
                              </p:par>
                            </p:childTnLst>
                          </p:cTn>
                        </p:par>
                        <p:par>
                          <p:cTn id="20" fill="hold">
                            <p:stCondLst>
                              <p:cond delay="3500"/>
                            </p:stCondLst>
                            <p:childTnLst>
                              <p:par>
                                <p:cTn id="21" presetID="10" presetClass="entr" presetSubtype="0"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3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allAtOnce"/>
      <p:bldP spid="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1979712" y="2852936"/>
            <a:ext cx="5472608" cy="2088232"/>
          </a:xfrm>
        </p:spPr>
        <p:txBody>
          <a:bodyPr>
            <a:normAutofit/>
          </a:bodyPr>
          <a:lstStyle/>
          <a:p>
            <a:pPr algn="ctr"/>
            <a:r>
              <a:rPr lang="ru-RU" sz="8000" dirty="0" smtClean="0"/>
              <a:t>СПАСИБО!</a:t>
            </a:r>
            <a:endParaRPr lang="ru-RU" sz="8000" dirty="0"/>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ru-RU" sz="4400" b="1" i="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Математика в Древней Греции</a:t>
            </a:r>
            <a:r>
              <a:rPr lang="ru-RU"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a:r>
            <a:br>
              <a:rPr lang="ru-RU"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br>
            <a:endParaRPr lang="ru-RU"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5" name="Текст 4"/>
          <p:cNvSpPr>
            <a:spLocks noGrp="1"/>
          </p:cNvSpPr>
          <p:nvPr>
            <p:ph type="body" sz="half" idx="3"/>
          </p:nvPr>
        </p:nvSpPr>
        <p:spPr>
          <a:xfrm>
            <a:off x="5102225" y="5517232"/>
            <a:ext cx="4041775" cy="838200"/>
          </a:xfrm>
        </p:spPr>
        <p:txBody>
          <a:bodyPr/>
          <a:lstStyle/>
          <a:p>
            <a:r>
              <a:rPr lang="ru-RU" b="0" dirty="0" smtClean="0">
                <a:ln w="10160">
                  <a:solidFill>
                    <a:schemeClr val="accent1"/>
                  </a:solidFill>
                  <a:prstDash val="solid"/>
                </a:ln>
                <a:solidFill>
                  <a:srgbClr val="FFFFFF"/>
                </a:solidFill>
                <a:effectLst>
                  <a:outerShdw blurRad="38100" dist="32000" dir="5400000" algn="tl">
                    <a:srgbClr val="000000">
                      <a:alpha val="30000"/>
                    </a:srgbClr>
                  </a:outerShdw>
                </a:effectLst>
              </a:rPr>
              <a:t>Муза геометрии (Лувр)</a:t>
            </a:r>
            <a:endParaRPr lang="ru-RU" b="0"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sp>
        <p:nvSpPr>
          <p:cNvPr id="3" name="Содержимое 2"/>
          <p:cNvSpPr>
            <a:spLocks noGrp="1"/>
          </p:cNvSpPr>
          <p:nvPr>
            <p:ph sz="quarter" idx="2"/>
          </p:nvPr>
        </p:nvSpPr>
        <p:spPr>
          <a:xfrm>
            <a:off x="323528" y="1052736"/>
            <a:ext cx="4608512" cy="5616624"/>
          </a:xfrm>
        </p:spPr>
        <p:txBody>
          <a:bodyPr>
            <a:normAutofit fontScale="55000" lnSpcReduction="20000"/>
          </a:bodyPr>
          <a:lstStyle/>
          <a:p>
            <a:pPr>
              <a:buNone/>
            </a:pPr>
            <a:r>
              <a:rPr lang="ru-RU" b="1" dirty="0" smtClean="0">
                <a:ln w="10541" cmpd="sng">
                  <a:solidFill>
                    <a:srgbClr val="7D7D7D">
                      <a:tint val="100000"/>
                      <a:shade val="100000"/>
                      <a:satMod val="110000"/>
                    </a:srgbClr>
                  </a:solidFill>
                  <a:prstDash val="solid"/>
                </a:ln>
                <a:solidFill>
                  <a:srgbClr val="FFFF00"/>
                </a:solidFill>
              </a:rPr>
              <a:t>Понятие </a:t>
            </a:r>
            <a:r>
              <a:rPr lang="ru-RU" b="1" i="1" dirty="0" smtClean="0">
                <a:ln w="10541" cmpd="sng">
                  <a:solidFill>
                    <a:srgbClr val="7D7D7D">
                      <a:tint val="100000"/>
                      <a:shade val="100000"/>
                      <a:satMod val="110000"/>
                    </a:srgbClr>
                  </a:solidFill>
                  <a:prstDash val="solid"/>
                </a:ln>
                <a:solidFill>
                  <a:srgbClr val="FFFF00"/>
                </a:solidFill>
              </a:rPr>
              <a:t>древнегреческая математика</a:t>
            </a:r>
            <a:r>
              <a:rPr lang="ru-RU" b="1" dirty="0" smtClean="0">
                <a:ln w="10541" cmpd="sng">
                  <a:solidFill>
                    <a:srgbClr val="7D7D7D">
                      <a:tint val="100000"/>
                      <a:shade val="100000"/>
                      <a:satMod val="110000"/>
                    </a:srgbClr>
                  </a:solidFill>
                  <a:prstDash val="solid"/>
                </a:ln>
                <a:solidFill>
                  <a:srgbClr val="FFFF00"/>
                </a:solidFill>
              </a:rPr>
              <a:t> охватывает достижения грекоязычных математиков, живших в период между VI веком до н. э. и V веком н. э.</a:t>
            </a:r>
          </a:p>
          <a:p>
            <a:pPr>
              <a:buNone/>
            </a:pPr>
            <a:r>
              <a:rPr lang="ru-RU" b="1" dirty="0" smtClean="0">
                <a:ln w="10541" cmpd="sng">
                  <a:solidFill>
                    <a:srgbClr val="7D7D7D">
                      <a:tint val="100000"/>
                      <a:shade val="100000"/>
                      <a:satMod val="110000"/>
                    </a:srgbClr>
                  </a:solidFill>
                  <a:prstDash val="solid"/>
                </a:ln>
                <a:solidFill>
                  <a:srgbClr val="FFFF00"/>
                </a:solidFill>
              </a:rPr>
              <a:t>Математика как наука родилась в Греции. В странах-современниках Эллады математика использовалась либо для обыденных нужд (подсчёты, измерения), либо, наоборот, для магических ритуалов, имевших целью выяснить волю богов (астрология, нумерология и т. п.). Греки подошли к делу с другой стороны: они выдвинули тезис «</a:t>
            </a:r>
            <a:r>
              <a:rPr lang="ru-RU" b="1" i="1" dirty="0" smtClean="0">
                <a:ln w="10541" cmpd="sng">
                  <a:solidFill>
                    <a:srgbClr val="7D7D7D">
                      <a:tint val="100000"/>
                      <a:shade val="100000"/>
                      <a:satMod val="110000"/>
                    </a:srgbClr>
                  </a:solidFill>
                  <a:prstDash val="solid"/>
                </a:ln>
                <a:solidFill>
                  <a:srgbClr val="FFFF00"/>
                </a:solidFill>
              </a:rPr>
              <a:t>Числа правят миром</a:t>
            </a:r>
            <a:r>
              <a:rPr lang="ru-RU" b="1" dirty="0" smtClean="0">
                <a:ln w="10541" cmpd="sng">
                  <a:solidFill>
                    <a:srgbClr val="7D7D7D">
                      <a:tint val="100000"/>
                      <a:shade val="100000"/>
                      <a:satMod val="110000"/>
                    </a:srgbClr>
                  </a:solidFill>
                  <a:prstDash val="solid"/>
                </a:ln>
                <a:solidFill>
                  <a:srgbClr val="FFFF00"/>
                </a:solidFill>
              </a:rPr>
              <a:t>». Или, как сформулировал эту же мысль Галилей два тысячелетия спустя: «</a:t>
            </a:r>
            <a:r>
              <a:rPr lang="ru-RU" b="1" i="1" dirty="0" smtClean="0">
                <a:ln w="10541" cmpd="sng">
                  <a:solidFill>
                    <a:srgbClr val="7D7D7D">
                      <a:tint val="100000"/>
                      <a:shade val="100000"/>
                      <a:satMod val="110000"/>
                    </a:srgbClr>
                  </a:solidFill>
                  <a:prstDash val="solid"/>
                </a:ln>
                <a:solidFill>
                  <a:srgbClr val="FFFF00"/>
                </a:solidFill>
              </a:rPr>
              <a:t>книга природы написана на языке математики</a:t>
            </a:r>
            <a:r>
              <a:rPr lang="ru-RU" b="1" dirty="0" smtClean="0">
                <a:ln w="10541" cmpd="sng">
                  <a:solidFill>
                    <a:srgbClr val="7D7D7D">
                      <a:tint val="100000"/>
                      <a:shade val="100000"/>
                      <a:satMod val="110000"/>
                    </a:srgbClr>
                  </a:solidFill>
                  <a:prstDash val="solid"/>
                </a:ln>
                <a:solidFill>
                  <a:srgbClr val="FFFF00"/>
                </a:solidFill>
              </a:rPr>
              <a:t>».</a:t>
            </a:r>
          </a:p>
          <a:p>
            <a:pPr>
              <a:buNone/>
            </a:pPr>
            <a:r>
              <a:rPr lang="ru-RU" b="1" dirty="0" smtClean="0">
                <a:ln w="10541" cmpd="sng">
                  <a:solidFill>
                    <a:srgbClr val="7D7D7D">
                      <a:tint val="100000"/>
                      <a:shade val="100000"/>
                      <a:satMod val="110000"/>
                    </a:srgbClr>
                  </a:solidFill>
                  <a:prstDash val="solid"/>
                </a:ln>
                <a:solidFill>
                  <a:srgbClr val="FFFF00"/>
                </a:solidFill>
              </a:rPr>
              <a:t>Греки проверили справедливость этого тезиса в тех областях, где сумели: астрономия, оптика, музыка, геометрия, позже — механика. Всюду были отмечены впечатляющие успехи: математическая модель обладала неоспоримой предсказательной силой. Одновременно греки </a:t>
            </a:r>
            <a:r>
              <a:rPr lang="en-US" b="1" dirty="0" smtClean="0">
                <a:ln w="10541" cmpd="sng">
                  <a:solidFill>
                    <a:srgbClr val="7D7D7D">
                      <a:tint val="100000"/>
                      <a:shade val="100000"/>
                      <a:satMod val="110000"/>
                    </a:srgbClr>
                  </a:solidFill>
                  <a:prstDash val="solid"/>
                </a:ln>
                <a:solidFill>
                  <a:srgbClr val="FFFF00"/>
                </a:solidFill>
              </a:rPr>
              <a:t>c</a:t>
            </a:r>
            <a:r>
              <a:rPr lang="ru-RU" b="1" dirty="0" smtClean="0">
                <a:ln w="10541" cmpd="sng">
                  <a:solidFill>
                    <a:srgbClr val="7D7D7D">
                      <a:tint val="100000"/>
                      <a:shade val="100000"/>
                      <a:satMod val="110000"/>
                    </a:srgbClr>
                  </a:solidFill>
                  <a:prstDash val="solid"/>
                </a:ln>
                <a:solidFill>
                  <a:srgbClr val="FFFF00"/>
                </a:solidFill>
              </a:rPr>
              <a:t>создали</a:t>
            </a:r>
            <a:r>
              <a:rPr lang="ru-RU" b="1" dirty="0" smtClean="0">
                <a:ln w="10541" cmpd="sng">
                  <a:solidFill>
                    <a:srgbClr val="7D7D7D">
                      <a:tint val="100000"/>
                      <a:shade val="100000"/>
                      <a:satMod val="110000"/>
                    </a:srgbClr>
                  </a:solidFill>
                  <a:prstDash val="solid"/>
                </a:ln>
                <a:solidFill>
                  <a:srgbClr val="FFFF00"/>
                </a:solidFill>
              </a:rPr>
              <a:t> </a:t>
            </a:r>
            <a:r>
              <a:rPr lang="ru-RU" b="1" dirty="0" smtClean="0">
                <a:ln w="10541" cmpd="sng">
                  <a:solidFill>
                    <a:srgbClr val="7D7D7D">
                      <a:tint val="100000"/>
                      <a:shade val="100000"/>
                      <a:satMod val="110000"/>
                    </a:srgbClr>
                  </a:solidFill>
                  <a:prstDash val="solid"/>
                </a:ln>
                <a:solidFill>
                  <a:srgbClr val="FFFF00"/>
                </a:solidFill>
              </a:rPr>
              <a:t>методологию</a:t>
            </a:r>
            <a:r>
              <a:rPr lang="ru-RU" b="1" dirty="0" smtClean="0">
                <a:ln w="10541" cmpd="sng">
                  <a:solidFill>
                    <a:srgbClr val="7D7D7D">
                      <a:tint val="100000"/>
                      <a:shade val="100000"/>
                      <a:satMod val="110000"/>
                    </a:srgbClr>
                  </a:solidFill>
                  <a:prstDash val="solid"/>
                </a:ln>
                <a:solidFill>
                  <a:srgbClr val="FFFF00"/>
                </a:solidFill>
              </a:rPr>
              <a:t> математики и завершили превращение её из свода </a:t>
            </a:r>
            <a:r>
              <a:rPr lang="ru-RU" b="1" dirty="0" err="1" smtClean="0">
                <a:ln w="10541" cmpd="sng">
                  <a:solidFill>
                    <a:srgbClr val="7D7D7D">
                      <a:tint val="100000"/>
                      <a:shade val="100000"/>
                      <a:satMod val="110000"/>
                    </a:srgbClr>
                  </a:solidFill>
                  <a:prstDash val="solid"/>
                </a:ln>
                <a:solidFill>
                  <a:srgbClr val="FFFF00"/>
                </a:solidFill>
              </a:rPr>
              <a:t>полуэвристических</a:t>
            </a:r>
            <a:r>
              <a:rPr lang="ru-RU" b="1" dirty="0" smtClean="0">
                <a:ln w="10541" cmpd="sng">
                  <a:solidFill>
                    <a:srgbClr val="7D7D7D">
                      <a:tint val="100000"/>
                      <a:shade val="100000"/>
                      <a:satMod val="110000"/>
                    </a:srgbClr>
                  </a:solidFill>
                  <a:prstDash val="solid"/>
                </a:ln>
                <a:solidFill>
                  <a:srgbClr val="FFFF00"/>
                </a:solidFill>
              </a:rPr>
              <a:t> алгоритмов в целостную систему знаний. Основой этой системы впервые стал дедуктивный метод, показывающий, как из известных истин выводить новые, причём логика вывода гарантирует истинность новых результатов. Дедуктивный метод также позволяет выявить неочевидные связи между понятиями, научными фактами и областями математики</a:t>
            </a:r>
          </a:p>
        </p:txBody>
      </p:sp>
      <p:pic>
        <p:nvPicPr>
          <p:cNvPr id="7" name="Содержимое 6" descr="Geometry_Genoa_Louvre_MRSUP67 (1).jpg"/>
          <p:cNvPicPr>
            <a:picLocks noGrp="1" noChangeAspect="1"/>
          </p:cNvPicPr>
          <p:nvPr>
            <p:ph sz="quarter" idx="4"/>
          </p:nvPr>
        </p:nvPicPr>
        <p:blipFill>
          <a:blip r:embed="rId2" cstate="print"/>
          <a:stretch>
            <a:fillRect/>
          </a:stretch>
        </p:blipFill>
        <p:spPr>
          <a:xfrm>
            <a:off x="5195698" y="1517650"/>
            <a:ext cx="2940428" cy="39417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childTnLst>
                                </p:cTn>
                              </p:par>
                            </p:childTnLst>
                          </p:cTn>
                        </p:par>
                        <p:par>
                          <p:cTn id="16" fill="hold">
                            <p:stCondLst>
                              <p:cond delay="2500"/>
                            </p:stCondLst>
                            <p:childTnLst>
                              <p:par>
                                <p:cTn id="17" presetID="10"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childTnLst>
                                </p:cTn>
                              </p:par>
                            </p:childTnLst>
                          </p:cTn>
                        </p:par>
                        <p:par>
                          <p:cTn id="20" fill="hold">
                            <p:stCondLst>
                              <p:cond delay="3500"/>
                            </p:stCondLst>
                            <p:childTnLst>
                              <p:par>
                                <p:cTn id="21" presetID="10" presetClass="entr" presetSubtype="0" fill="hold" grpId="0" nodeType="after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animEffect transition="in" filter="fade">
                                      <p:cBhvr>
                                        <p:cTn id="23" dur="1000"/>
                                        <p:tgtEl>
                                          <p:spTgt spid="5">
                                            <p:txEl>
                                              <p:pRg st="0" end="0"/>
                                            </p:txEl>
                                          </p:spTgt>
                                        </p:tgtEl>
                                      </p:cBhvr>
                                    </p:animEffect>
                                  </p:childTnLst>
                                </p:cTn>
                              </p:par>
                            </p:childTnLst>
                          </p:cTn>
                        </p:par>
                        <p:par>
                          <p:cTn id="24" fill="hold">
                            <p:stCondLst>
                              <p:cond delay="4500"/>
                            </p:stCondLst>
                            <p:childTnLst>
                              <p:par>
                                <p:cTn id="25" presetID="10"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3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P spid="3" grpId="0"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Заголовок 9"/>
          <p:cNvSpPr>
            <a:spLocks noGrp="1"/>
          </p:cNvSpPr>
          <p:nvPr>
            <p:ph type="title"/>
          </p:nvPr>
        </p:nvSpPr>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ru-RU" b="1" i="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Начальный период</a:t>
            </a:r>
            <a:endParaRPr lang="ru-RU" b="1" i="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12" name="Текст 11"/>
          <p:cNvSpPr>
            <a:spLocks noGrp="1"/>
          </p:cNvSpPr>
          <p:nvPr>
            <p:ph type="body" sz="half" idx="3"/>
          </p:nvPr>
        </p:nvSpPr>
        <p:spPr bwMode="auto">
          <a:xfrm>
            <a:off x="4644008" y="4725144"/>
            <a:ext cx="4041775" cy="838200"/>
          </a:xfrm>
        </p:spPr>
        <p:txBody>
          <a:bodyPr/>
          <a:lstStyle/>
          <a:p>
            <a:pPr algn="ctr"/>
            <a:r>
              <a:rPr lang="ru-RU" b="0" dirty="0" smtClean="0">
                <a:ln w="10160">
                  <a:solidFill>
                    <a:schemeClr val="accent1"/>
                  </a:solidFill>
                  <a:prstDash val="solid"/>
                </a:ln>
                <a:solidFill>
                  <a:srgbClr val="FFFFFF"/>
                </a:solidFill>
                <a:effectLst>
                  <a:outerShdw blurRad="38100" dist="32000" dir="5400000" algn="tl">
                    <a:srgbClr val="000000">
                      <a:alpha val="30000"/>
                    </a:srgbClr>
                  </a:outerShdw>
                </a:effectLst>
              </a:rPr>
              <a:t>Абак</a:t>
            </a:r>
            <a:endParaRPr lang="ru-RU" b="0"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sp>
        <p:nvSpPr>
          <p:cNvPr id="5" name="Содержимое 4"/>
          <p:cNvSpPr>
            <a:spLocks noGrp="1"/>
          </p:cNvSpPr>
          <p:nvPr>
            <p:ph sz="quarter" idx="2"/>
          </p:nvPr>
        </p:nvSpPr>
        <p:spPr>
          <a:xfrm>
            <a:off x="251520" y="1124744"/>
            <a:ext cx="4896544" cy="5589240"/>
          </a:xfrm>
        </p:spPr>
        <p:txBody>
          <a:bodyPr>
            <a:noAutofit/>
          </a:bodyPr>
          <a:lstStyle/>
          <a:p>
            <a:pPr>
              <a:buNone/>
            </a:pPr>
            <a:r>
              <a:rPr lang="ru-RU" sz="1200" b="1" dirty="0" smtClean="0">
                <a:ln w="10541" cmpd="sng">
                  <a:solidFill>
                    <a:srgbClr val="7D7D7D">
                      <a:tint val="100000"/>
                      <a:shade val="100000"/>
                      <a:satMod val="110000"/>
                    </a:srgbClr>
                  </a:solidFill>
                  <a:prstDash val="solid"/>
                </a:ln>
                <a:solidFill>
                  <a:srgbClr val="FFFF00"/>
                </a:solidFill>
              </a:rPr>
              <a:t>Вплоть до VI века до н. э. греческая математика ничем не выделялась. Были, как обычно, освоены счёт и измерение. Греческая нумерация ( запись чисел ), как позже римская, была аддитивной, то есть числовые значения цифр складывались. Первый её вариант ( аттическая, или геродианова ) содержали буквенные значки для 1, 5, 10, 50, 100 и 1000. Соответственно была устроена и счётная доска ( абак ) с камешками. Поэтому, термин калькуляция ( вычисление ) происходит от calculus камешек. Особый дырявый камешек обозначал нуль. </a:t>
            </a:r>
          </a:p>
          <a:p>
            <a:pPr>
              <a:buNone/>
            </a:pPr>
            <a:r>
              <a:rPr lang="ru-RU" sz="1200" b="1" dirty="0" smtClean="0">
                <a:ln w="10541" cmpd="sng">
                  <a:solidFill>
                    <a:srgbClr val="7D7D7D">
                      <a:tint val="100000"/>
                      <a:shade val="100000"/>
                      <a:satMod val="110000"/>
                    </a:srgbClr>
                  </a:solidFill>
                  <a:prstDash val="solid"/>
                </a:ln>
                <a:solidFill>
                  <a:srgbClr val="FFFF00"/>
                </a:solidFill>
              </a:rPr>
              <a:t>Позднее ( начиная с V века до н. э.) вместо аттической нумерации была принята алфавитная первые 9 букв греческого алфавита обозначали цифры от 1 до 9, следующие 9 букв десятки, остальные сотни. Чтобы не спутать числа и буквы, над числами рисовали чёрточку. Числа, большие 1000, записывали позиционно, помечая дополнительные разряды специальным штрихом ( внизу слева ). Специальные пометки позволяли изображать и числа, большие 10000. В VI веке до н. э. « греческое чудо » начинается : появляются сразу две научные школы ионийцы ( Фалес Милетский, Анаксимен, Анаксимандр ) и пифагорейцы. Фалес, богатый купец, хорошо изучил вавилонскую математику и астрономию вероятно, во время торговых поездок. Ионийцы, по сообщению Евдема Родосского, дали первые доказательства нескольких простых геометрических теорем например, о том, что вертикальные углы равны. Однако главная роль в деле создания античной математики принадлежит пифагорейцам.</a:t>
            </a:r>
            <a:endParaRPr lang="ru-RU" sz="1200" b="1" dirty="0">
              <a:ln w="10541" cmpd="sng">
                <a:solidFill>
                  <a:srgbClr val="7D7D7D">
                    <a:tint val="100000"/>
                    <a:shade val="100000"/>
                    <a:satMod val="110000"/>
                  </a:srgbClr>
                </a:solidFill>
                <a:prstDash val="solid"/>
              </a:ln>
              <a:solidFill>
                <a:srgbClr val="FFFF00"/>
              </a:solidFill>
            </a:endParaRPr>
          </a:p>
        </p:txBody>
      </p:sp>
      <p:pic>
        <p:nvPicPr>
          <p:cNvPr id="9" name="Содержимое 8" descr="abak1.gif"/>
          <p:cNvPicPr>
            <a:picLocks noGrp="1" noChangeAspect="1"/>
          </p:cNvPicPr>
          <p:nvPr>
            <p:ph sz="quarter" idx="4"/>
          </p:nvPr>
        </p:nvPicPr>
        <p:blipFill>
          <a:blip r:embed="rId2" cstate="print"/>
          <a:stretch>
            <a:fillRect/>
          </a:stretch>
        </p:blipFill>
        <p:spPr>
          <a:xfrm>
            <a:off x="5148064" y="2216884"/>
            <a:ext cx="3538736" cy="25432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1000"/>
                                        <p:tgtEl>
                                          <p:spTgt spid="5">
                                            <p:txEl>
                                              <p:pRg st="0" end="0"/>
                                            </p:txEl>
                                          </p:spTgt>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1000"/>
                                        <p:tgtEl>
                                          <p:spTgt spid="5">
                                            <p:txEl>
                                              <p:pRg st="1" end="1"/>
                                            </p:txEl>
                                          </p:spTgt>
                                        </p:tgtEl>
                                      </p:cBhvr>
                                    </p:animEffect>
                                  </p:childTnLst>
                                </p:cTn>
                              </p:par>
                            </p:childTnLst>
                          </p:cTn>
                        </p:par>
                        <p:par>
                          <p:cTn id="16" fill="hold">
                            <p:stCondLst>
                              <p:cond delay="2500"/>
                            </p:stCondLst>
                            <p:childTnLst>
                              <p:par>
                                <p:cTn id="17" presetID="10" presetClass="entr" presetSubtype="0" fill="hold" grpId="0" nodeType="afterEffect">
                                  <p:stCondLst>
                                    <p:cond delay="0"/>
                                  </p:stCondLst>
                                  <p:childTnLst>
                                    <p:set>
                                      <p:cBhvr>
                                        <p:cTn id="18" dur="1" fill="hold">
                                          <p:stCondLst>
                                            <p:cond delay="0"/>
                                          </p:stCondLst>
                                        </p:cTn>
                                        <p:tgtEl>
                                          <p:spTgt spid="12">
                                            <p:txEl>
                                              <p:pRg st="0" end="0"/>
                                            </p:txEl>
                                          </p:spTgt>
                                        </p:tgtEl>
                                        <p:attrNameLst>
                                          <p:attrName>style.visibility</p:attrName>
                                        </p:attrNameLst>
                                      </p:cBhvr>
                                      <p:to>
                                        <p:strVal val="visible"/>
                                      </p:to>
                                    </p:set>
                                    <p:animEffect transition="in" filter="fade">
                                      <p:cBhvr>
                                        <p:cTn id="19" dur="1000"/>
                                        <p:tgtEl>
                                          <p:spTgt spid="12">
                                            <p:txEl>
                                              <p:pRg st="0" end="0"/>
                                            </p:txEl>
                                          </p:spTgt>
                                        </p:tgtEl>
                                      </p:cBhvr>
                                    </p:animEffect>
                                  </p:childTnLst>
                                </p:cTn>
                              </p:par>
                            </p:childTnLst>
                          </p:cTn>
                        </p:par>
                        <p:par>
                          <p:cTn id="20" fill="hold">
                            <p:stCondLst>
                              <p:cond delay="3500"/>
                            </p:stCondLst>
                            <p:childTnLst>
                              <p:par>
                                <p:cTn id="21" presetID="10" presetClass="entr" presetSubtype="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3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build="allAtOnce"/>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ru-RU"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Алгебра</a:t>
            </a:r>
            <a:endParaRPr lang="ru-RU"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5" name="Содержимое 4"/>
          <p:cNvSpPr>
            <a:spLocks noGrp="1"/>
          </p:cNvSpPr>
          <p:nvPr>
            <p:ph sz="quarter" idx="2"/>
          </p:nvPr>
        </p:nvSpPr>
        <p:spPr>
          <a:xfrm>
            <a:off x="179512" y="1052736"/>
            <a:ext cx="5328592" cy="5805264"/>
          </a:xfrm>
        </p:spPr>
        <p:txBody>
          <a:bodyPr>
            <a:noAutofit/>
          </a:bodyPr>
          <a:lstStyle/>
          <a:p>
            <a:pPr>
              <a:buNone/>
            </a:pPr>
            <a:r>
              <a:rPr lang="ru-RU" sz="1200" b="1" dirty="0" smtClean="0">
                <a:ln w="10541" cmpd="sng">
                  <a:solidFill>
                    <a:srgbClr val="7D7D7D">
                      <a:tint val="100000"/>
                      <a:shade val="100000"/>
                      <a:satMod val="110000"/>
                    </a:srgbClr>
                  </a:solidFill>
                  <a:prstDash val="solid"/>
                </a:ln>
                <a:solidFill>
                  <a:srgbClr val="FFFF00"/>
                </a:solidFill>
              </a:rPr>
              <a:t>Истоки алгебры уходят к временам глубокой древности. Ещё 4000 лет назад вавилонские учёные могли решать квадратные уравнения. Тогда никаких обозначений не было, и уравнения записывались в словесной форме. Первые обозначения появились в Древней Греции благодаря учёному Диофанту. Неизвестное число он назвал «ἀριθμός», вторую степень неизвестного — «δύναμις», третью «κύβος», четвёртую — «дюнамодюнамис», пятую — «дюнамокюбос», шестую — «кюбоккюбос». Все эти величины он обозначал сокращениями (ар, дю, кю, ддю, дкю, ккю). Ни вавилоняне, ни греки не знали и не признавали отрицательные числа.</a:t>
            </a:r>
          </a:p>
          <a:p>
            <a:pPr>
              <a:buNone/>
            </a:pPr>
            <a:r>
              <a:rPr lang="ru-RU" sz="1200" b="1" dirty="0" smtClean="0">
                <a:ln w="10541" cmpd="sng">
                  <a:solidFill>
                    <a:srgbClr val="7D7D7D">
                      <a:tint val="100000"/>
                      <a:shade val="100000"/>
                      <a:satMod val="110000"/>
                    </a:srgbClr>
                  </a:solidFill>
                  <a:prstDash val="solid"/>
                </a:ln>
                <a:solidFill>
                  <a:srgbClr val="FFFF00"/>
                </a:solidFill>
              </a:rPr>
              <a:t>За 2000 лет до нашего времени китайские учёные решали уравнения первой степени и их системы, а также квадратные уравнения. Они уже знали отрицательные и иррациональные числа. </a:t>
            </a:r>
            <a:r>
              <a:rPr lang="ru-RU" sz="1200" b="1" dirty="0" smtClean="0">
                <a:ln w="10541" cmpd="sng">
                  <a:solidFill>
                    <a:srgbClr val="7D7D7D">
                      <a:tint val="100000"/>
                      <a:shade val="100000"/>
                      <a:satMod val="110000"/>
                    </a:srgbClr>
                  </a:solidFill>
                  <a:prstDash val="solid"/>
                </a:ln>
                <a:solidFill>
                  <a:srgbClr val="FFFF00"/>
                </a:solidFill>
              </a:rPr>
              <a:t>В </a:t>
            </a:r>
            <a:r>
              <a:rPr lang="ru-RU" sz="1200" b="1" dirty="0" smtClean="0">
                <a:ln w="10541" cmpd="sng">
                  <a:solidFill>
                    <a:srgbClr val="7D7D7D">
                      <a:tint val="100000"/>
                      <a:shade val="100000"/>
                      <a:satMod val="110000"/>
                    </a:srgbClr>
                  </a:solidFill>
                  <a:prstDash val="solid"/>
                </a:ln>
                <a:solidFill>
                  <a:srgbClr val="FFFF00"/>
                </a:solidFill>
              </a:rPr>
              <a:t>13 веке китайцы открыли закон образования биномиальных коэффициентов, ныне известный как «треугольник Паскаля». В Европе он был открыт лишь 250 лет спустя.</a:t>
            </a:r>
          </a:p>
          <a:p>
            <a:pPr>
              <a:buNone/>
            </a:pPr>
            <a:r>
              <a:rPr lang="ru-RU" sz="1200" b="1" dirty="0" smtClean="0">
                <a:ln w="10541" cmpd="sng">
                  <a:solidFill>
                    <a:srgbClr val="7D7D7D">
                      <a:tint val="100000"/>
                      <a:shade val="100000"/>
                      <a:satMod val="110000"/>
                    </a:srgbClr>
                  </a:solidFill>
                  <a:prstDash val="solid"/>
                </a:ln>
                <a:solidFill>
                  <a:srgbClr val="FFFF00"/>
                </a:solidFill>
              </a:rPr>
              <a:t>Как наука, алгебра стала существовать благодаря мусульманскому учёному из Средней Азии Аль-Хорезми. Впервые термин «алгебра» встретился в 825 году в сочинении этого учёного «Краткая книга об исчислении аль-джабра и аль-мукабалы». Слово «аль-джабр» при этом означало операцию переноса вычитаемых из одной части уравнения в другую и его буквальный смысл «восполнение».</a:t>
            </a:r>
          </a:p>
          <a:p>
            <a:pPr>
              <a:buNone/>
            </a:pPr>
            <a:r>
              <a:rPr lang="ru-RU" sz="1200" b="1" dirty="0" smtClean="0">
                <a:ln w="10541" cmpd="sng">
                  <a:solidFill>
                    <a:srgbClr val="7D7D7D">
                      <a:tint val="100000"/>
                      <a:shade val="100000"/>
                      <a:satMod val="110000"/>
                    </a:srgbClr>
                  </a:solidFill>
                  <a:prstDash val="solid"/>
                </a:ln>
                <a:solidFill>
                  <a:srgbClr val="FFFF00"/>
                </a:solidFill>
              </a:rPr>
              <a:t>В 12 веке алгебра попала в Европу</a:t>
            </a:r>
            <a:r>
              <a:rPr lang="ru-RU" sz="1200" b="1" dirty="0" smtClean="0">
                <a:ln w="10541" cmpd="sng">
                  <a:solidFill>
                    <a:srgbClr val="7D7D7D">
                      <a:tint val="100000"/>
                      <a:shade val="100000"/>
                      <a:satMod val="110000"/>
                    </a:srgbClr>
                  </a:solidFill>
                  <a:prstDash val="solid"/>
                </a:ln>
                <a:solidFill>
                  <a:srgbClr val="FFFF00"/>
                </a:solidFill>
              </a:rPr>
              <a:t>.. </a:t>
            </a:r>
            <a:r>
              <a:rPr lang="ru-RU" sz="1200" b="1" dirty="0" smtClean="0">
                <a:ln w="10541" cmpd="sng">
                  <a:solidFill>
                    <a:srgbClr val="7D7D7D">
                      <a:tint val="100000"/>
                      <a:shade val="100000"/>
                      <a:satMod val="110000"/>
                    </a:srgbClr>
                  </a:solidFill>
                  <a:prstDash val="solid"/>
                </a:ln>
                <a:solidFill>
                  <a:srgbClr val="FFFF00"/>
                </a:solidFill>
              </a:rPr>
              <a:t>Были открыты способы решения уравнений 3 и 4 степеней. Распространения получили отрицательные и комплексные числа. Было доказано, что любое уравнение выше 4 степени нельзя решить алгебраическим способом.</a:t>
            </a:r>
          </a:p>
          <a:p>
            <a:endParaRPr lang="ru-RU" sz="12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ndParaRPr>
          </a:p>
        </p:txBody>
      </p:sp>
      <p:pic>
        <p:nvPicPr>
          <p:cNvPr id="7" name="Содержимое 6" descr="262504-2x2-4-on-blackboard.jpg"/>
          <p:cNvPicPr>
            <a:picLocks noGrp="1" noChangeAspect="1"/>
          </p:cNvPicPr>
          <p:nvPr>
            <p:ph sz="quarter" idx="4"/>
          </p:nvPr>
        </p:nvPicPr>
        <p:blipFill>
          <a:blip r:embed="rId2" cstate="print"/>
          <a:stretch>
            <a:fillRect/>
          </a:stretch>
        </p:blipFill>
        <p:spPr>
          <a:xfrm>
            <a:off x="5724128" y="2420888"/>
            <a:ext cx="3240360" cy="25336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1000"/>
                                        <p:tgtEl>
                                          <p:spTgt spid="5">
                                            <p:txEl>
                                              <p:pRg st="0" end="0"/>
                                            </p:txEl>
                                          </p:spTgt>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1000"/>
                                        <p:tgtEl>
                                          <p:spTgt spid="5">
                                            <p:txEl>
                                              <p:pRg st="1" end="1"/>
                                            </p:txEl>
                                          </p:spTgt>
                                        </p:tgtEl>
                                      </p:cBhvr>
                                    </p:animEffect>
                                  </p:childTnLst>
                                </p:cTn>
                              </p:par>
                            </p:childTnLst>
                          </p:cTn>
                        </p:par>
                        <p:par>
                          <p:cTn id="16" fill="hold">
                            <p:stCondLst>
                              <p:cond delay="2500"/>
                            </p:stCondLst>
                            <p:childTnLst>
                              <p:par>
                                <p:cTn id="17" presetID="10" presetClass="entr" presetSubtype="0" fill="hold" grpId="0" nodeType="after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fade">
                                      <p:cBhvr>
                                        <p:cTn id="19" dur="1000"/>
                                        <p:tgtEl>
                                          <p:spTgt spid="5">
                                            <p:txEl>
                                              <p:pRg st="2" end="2"/>
                                            </p:txEl>
                                          </p:spTgt>
                                        </p:tgtEl>
                                      </p:cBhvr>
                                    </p:animEffect>
                                  </p:childTnLst>
                                </p:cTn>
                              </p:par>
                            </p:childTnLst>
                          </p:cTn>
                        </p:par>
                        <p:par>
                          <p:cTn id="20" fill="hold">
                            <p:stCondLst>
                              <p:cond delay="3500"/>
                            </p:stCondLst>
                            <p:childTnLst>
                              <p:par>
                                <p:cTn id="21" presetID="10" presetClass="entr" presetSubtype="0" fill="hold" grpId="0" nodeType="after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Effect transition="in" filter="fade">
                                      <p:cBhvr>
                                        <p:cTn id="23" dur="1000"/>
                                        <p:tgtEl>
                                          <p:spTgt spid="5">
                                            <p:txEl>
                                              <p:pRg st="3" end="3"/>
                                            </p:txEl>
                                          </p:spTgt>
                                        </p:tgtEl>
                                      </p:cBhvr>
                                    </p:animEffect>
                                  </p:childTnLst>
                                </p:cTn>
                              </p:par>
                            </p:childTnLst>
                          </p:cTn>
                        </p:par>
                        <p:par>
                          <p:cTn id="24" fill="hold">
                            <p:stCondLst>
                              <p:cond delay="4500"/>
                            </p:stCondLst>
                            <p:childTnLst>
                              <p:par>
                                <p:cTn id="25" presetID="10"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3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404664"/>
            <a:ext cx="8229600" cy="1143000"/>
          </a:xfrm>
        </p:spPr>
        <p:txBody>
          <a:bodyPr>
            <a:normAutofit fontScale="900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ru-RU" b="1" i="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История возникновения геометрии</a:t>
            </a:r>
            <a:r>
              <a:rPr lang="ru-RU"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r>
            <a:br>
              <a:rPr lang="ru-RU"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br>
            <a:endParaRPr lang="ru-RU"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4" name="Текст 3"/>
          <p:cNvSpPr>
            <a:spLocks noGrp="1"/>
          </p:cNvSpPr>
          <p:nvPr>
            <p:ph type="body" sz="half" idx="3"/>
          </p:nvPr>
        </p:nvSpPr>
        <p:spPr>
          <a:xfrm>
            <a:off x="4788024" y="5517232"/>
            <a:ext cx="4041775" cy="838200"/>
          </a:xfrm>
        </p:spPr>
        <p:txBody>
          <a:bodyPr>
            <a:normAutofit/>
          </a:bodyPr>
          <a:lstStyle/>
          <a:p>
            <a:pPr algn="ctr"/>
            <a:r>
              <a:rPr lang="ru-RU" b="0" dirty="0" smtClean="0">
                <a:ln w="10160">
                  <a:solidFill>
                    <a:schemeClr val="accent1"/>
                  </a:solidFill>
                  <a:prstDash val="solid"/>
                </a:ln>
                <a:solidFill>
                  <a:srgbClr val="FFFFFF"/>
                </a:solidFill>
                <a:effectLst>
                  <a:outerShdw blurRad="38100" dist="32000" dir="5400000" algn="tl">
                    <a:srgbClr val="000000">
                      <a:alpha val="30000"/>
                    </a:srgbClr>
                  </a:outerShdw>
                </a:effectLst>
              </a:rPr>
              <a:t>Геродот (</a:t>
            </a:r>
            <a:r>
              <a:rPr lang="ru-RU" b="0" dirty="0" err="1" smtClean="0">
                <a:ln w="10160">
                  <a:solidFill>
                    <a:schemeClr val="accent1"/>
                  </a:solidFill>
                  <a:prstDash val="solid"/>
                </a:ln>
                <a:solidFill>
                  <a:srgbClr val="FFFFFF"/>
                </a:solidFill>
                <a:effectLst>
                  <a:outerShdw blurRad="38100" dist="32000" dir="5400000" algn="tl">
                    <a:srgbClr val="000000">
                      <a:alpha val="30000"/>
                    </a:srgbClr>
                  </a:outerShdw>
                </a:effectLst>
              </a:rPr>
              <a:t>Herodotos</a:t>
            </a:r>
            <a:r>
              <a:rPr lang="ru-RU" b="0" dirty="0" smtClean="0">
                <a:ln w="10160">
                  <a:solidFill>
                    <a:schemeClr val="accent1"/>
                  </a:solidFill>
                  <a:prstDash val="solid"/>
                </a:ln>
                <a:solidFill>
                  <a:srgbClr val="FFFFFF"/>
                </a:solidFill>
                <a:effectLst>
                  <a:outerShdw blurRad="38100" dist="32000" dir="5400000" algn="tl">
                    <a:srgbClr val="000000">
                      <a:alpha val="30000"/>
                    </a:srgbClr>
                  </a:outerShdw>
                </a:effectLst>
              </a:rPr>
              <a:t>)  -греческий историк.</a:t>
            </a:r>
            <a:endParaRPr lang="ru-RU" b="0"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sp>
        <p:nvSpPr>
          <p:cNvPr id="5" name="Содержимое 4"/>
          <p:cNvSpPr>
            <a:spLocks noGrp="1"/>
          </p:cNvSpPr>
          <p:nvPr>
            <p:ph sz="quarter" idx="2"/>
          </p:nvPr>
        </p:nvSpPr>
        <p:spPr>
          <a:xfrm>
            <a:off x="457200" y="1516912"/>
            <a:ext cx="4690864" cy="5152448"/>
          </a:xfrm>
        </p:spPr>
        <p:txBody>
          <a:bodyPr>
            <a:normAutofit fontScale="62500" lnSpcReduction="20000"/>
          </a:bodyPr>
          <a:lstStyle/>
          <a:p>
            <a:pPr>
              <a:buNone/>
            </a:pPr>
            <a:r>
              <a:rPr lang="ru-RU" b="1" dirty="0" smtClean="0">
                <a:ln w="10541" cmpd="sng">
                  <a:solidFill>
                    <a:srgbClr val="7D7D7D">
                      <a:tint val="100000"/>
                      <a:shade val="100000"/>
                      <a:satMod val="110000"/>
                    </a:srgbClr>
                  </a:solidFill>
                  <a:prstDash val="solid"/>
                </a:ln>
                <a:solidFill>
                  <a:srgbClr val="FFFF00"/>
                </a:solidFill>
              </a:rPr>
              <a:t>Геометрия- наука, изучающая формы, размеры и взаимное расположение геометрических фигур. Она возникла и развивалась в связи с потребностями практической деятельности человека. С древних времён люди сталкивались с необходимостью находить расстояния между предметами, определять размеры участков земли, ориентироваться по расположению звёзд на небе и т. п. </a:t>
            </a:r>
          </a:p>
          <a:p>
            <a:pPr>
              <a:buNone/>
            </a:pPr>
            <a:r>
              <a:rPr lang="ru-RU" b="1" dirty="0" smtClean="0">
                <a:ln w="10541" cmpd="sng">
                  <a:solidFill>
                    <a:srgbClr val="7D7D7D">
                      <a:tint val="100000"/>
                      <a:shade val="100000"/>
                      <a:satMod val="110000"/>
                    </a:srgbClr>
                  </a:solidFill>
                  <a:prstDash val="solid"/>
                </a:ln>
                <a:solidFill>
                  <a:srgbClr val="FFFF00"/>
                </a:solidFill>
              </a:rPr>
              <a:t>О зарождении геометрии в Древнем Египте около 2000 лет до н. э. древнегреческий историк Геродот писал : " </a:t>
            </a:r>
            <a:r>
              <a:rPr lang="ru-RU" b="1" dirty="0" err="1" smtClean="0">
                <a:ln w="10541" cmpd="sng">
                  <a:solidFill>
                    <a:srgbClr val="7D7D7D">
                      <a:tint val="100000"/>
                      <a:shade val="100000"/>
                      <a:satMod val="110000"/>
                    </a:srgbClr>
                  </a:solidFill>
                  <a:prstDash val="solid"/>
                </a:ln>
                <a:solidFill>
                  <a:srgbClr val="FFFF00"/>
                </a:solidFill>
              </a:rPr>
              <a:t>Сезострис</a:t>
            </a:r>
            <a:r>
              <a:rPr lang="ru-RU" b="1" dirty="0" smtClean="0">
                <a:ln w="10541" cmpd="sng">
                  <a:solidFill>
                    <a:srgbClr val="7D7D7D">
                      <a:tint val="100000"/>
                      <a:shade val="100000"/>
                      <a:satMod val="110000"/>
                    </a:srgbClr>
                  </a:solidFill>
                  <a:prstDash val="solid"/>
                </a:ln>
                <a:solidFill>
                  <a:srgbClr val="FFFF00"/>
                </a:solidFill>
              </a:rPr>
              <a:t>, египетский фараон, разделил землю, дав каждому египтянину участок по жребию, и взимал соответствующим  образом налог с каждого участка. Случилось, что Нил заливал тот или иной участок, тогда пострадавший обращался к царю, а царь посылал землемеров, чтобы установить, на сколько уменьшился участок, и соответствующим образом уменьшить налог. Так возникла геометрия в Египте, а оттуда перешла в Грецию". </a:t>
            </a:r>
            <a:r>
              <a:rPr lang="ru-RU"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 </a:t>
            </a:r>
            <a:endParaRPr lang="ru-RU"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ndParaRPr>
          </a:p>
        </p:txBody>
      </p:sp>
      <p:pic>
        <p:nvPicPr>
          <p:cNvPr id="7" name="Содержимое 6" descr="Геродот.jpg"/>
          <p:cNvPicPr>
            <a:picLocks noGrp="1" noChangeAspect="1"/>
          </p:cNvPicPr>
          <p:nvPr>
            <p:ph sz="quarter" idx="4"/>
          </p:nvPr>
        </p:nvPicPr>
        <p:blipFill>
          <a:blip r:embed="rId2" cstate="print"/>
          <a:stretch>
            <a:fillRect/>
          </a:stretch>
        </p:blipFill>
        <p:spPr>
          <a:xfrm>
            <a:off x="5216625" y="1517650"/>
            <a:ext cx="2898574" cy="39417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1000"/>
                                        <p:tgtEl>
                                          <p:spTgt spid="5">
                                            <p:txEl>
                                              <p:pRg st="0" end="0"/>
                                            </p:txEl>
                                          </p:spTgt>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1000"/>
                                        <p:tgtEl>
                                          <p:spTgt spid="5">
                                            <p:txEl>
                                              <p:pRg st="1" end="1"/>
                                            </p:txEl>
                                          </p:spTgt>
                                        </p:tgtEl>
                                      </p:cBhvr>
                                    </p:animEffect>
                                  </p:childTnLst>
                                </p:cTn>
                              </p:par>
                            </p:childTnLst>
                          </p:cTn>
                        </p:par>
                        <p:par>
                          <p:cTn id="16" fill="hold">
                            <p:stCondLst>
                              <p:cond delay="2500"/>
                            </p:stCondLst>
                            <p:childTnLst>
                              <p:par>
                                <p:cTn id="17" presetID="10" presetClass="entr" presetSubtype="0" fill="hold" grpId="0" nodeType="after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1000"/>
                                        <p:tgtEl>
                                          <p:spTgt spid="4">
                                            <p:txEl>
                                              <p:pRg st="0" end="0"/>
                                            </p:txEl>
                                          </p:spTgt>
                                        </p:tgtEl>
                                      </p:cBhvr>
                                    </p:animEffect>
                                  </p:childTnLst>
                                </p:cTn>
                              </p:par>
                            </p:childTnLst>
                          </p:cTn>
                        </p:par>
                        <p:par>
                          <p:cTn id="20" fill="hold">
                            <p:stCondLst>
                              <p:cond delay="3500"/>
                            </p:stCondLst>
                            <p:childTnLst>
                              <p:par>
                                <p:cTn id="21" presetID="10" presetClass="entr" presetSubtype="0"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3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allAtOnce"/>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ru-RU" b="1" i="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Школы Древней Греции</a:t>
            </a:r>
            <a:br>
              <a:rPr lang="ru-RU" b="1" i="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br>
            <a:r>
              <a:rPr lang="ru-RU" b="1" i="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Фалес</a:t>
            </a:r>
            <a:endParaRPr lang="ru-RU" b="1" i="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4" name="Текст 3"/>
          <p:cNvSpPr>
            <a:spLocks noGrp="1"/>
          </p:cNvSpPr>
          <p:nvPr>
            <p:ph type="body" sz="half" idx="3"/>
          </p:nvPr>
        </p:nvSpPr>
        <p:spPr>
          <a:xfrm>
            <a:off x="4499992" y="5085184"/>
            <a:ext cx="4041775" cy="838200"/>
          </a:xfrm>
        </p:spPr>
        <p:txBody>
          <a:bodyPr/>
          <a:lstStyle/>
          <a:p>
            <a:pPr algn="ctr"/>
            <a:r>
              <a:rPr lang="ru-RU" b="0" dirty="0" smtClean="0">
                <a:ln w="10160">
                  <a:solidFill>
                    <a:schemeClr val="accent1"/>
                  </a:solidFill>
                  <a:prstDash val="solid"/>
                </a:ln>
                <a:solidFill>
                  <a:srgbClr val="FFFFFF"/>
                </a:solidFill>
                <a:effectLst>
                  <a:outerShdw blurRad="38100" dist="32000" dir="5400000" algn="tl">
                    <a:srgbClr val="000000">
                      <a:alpha val="30000"/>
                    </a:srgbClr>
                  </a:outerShdw>
                </a:effectLst>
              </a:rPr>
              <a:t>Фалес Милетский</a:t>
            </a:r>
            <a:endParaRPr lang="ru-RU" b="0"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sp>
        <p:nvSpPr>
          <p:cNvPr id="5" name="Содержимое 4"/>
          <p:cNvSpPr>
            <a:spLocks noGrp="1"/>
          </p:cNvSpPr>
          <p:nvPr>
            <p:ph sz="quarter" idx="2"/>
          </p:nvPr>
        </p:nvSpPr>
        <p:spPr>
          <a:xfrm>
            <a:off x="457200" y="1516912"/>
            <a:ext cx="4040188" cy="4864416"/>
          </a:xfrm>
        </p:spPr>
        <p:txBody>
          <a:bodyPr>
            <a:normAutofit fontScale="47500" lnSpcReduction="20000"/>
          </a:bodyPr>
          <a:lstStyle/>
          <a:p>
            <a:pPr>
              <a:buNone/>
            </a:pPr>
            <a:r>
              <a:rPr lang="ru-RU" sz="2500" b="1" dirty="0" smtClean="0">
                <a:ln w="10541" cmpd="sng">
                  <a:solidFill>
                    <a:srgbClr val="7D7D7D">
                      <a:tint val="100000"/>
                      <a:shade val="100000"/>
                      <a:satMod val="110000"/>
                    </a:srgbClr>
                  </a:solidFill>
                  <a:prstDash val="solid"/>
                </a:ln>
                <a:solidFill>
                  <a:srgbClr val="FFFF00"/>
                </a:solidFill>
              </a:rPr>
              <a:t>Начиная с 7 века до н. э. в Древней Греции создаются так называемые философские школы и приходит постепенный переход от практической к теоретической геометрии. Всё больше значение в этих школах приобретают рассуждения, при помощи которых удаётся получать новые геометрические свойства, исходя из некоторых положений, принимаемых без доказательств и названных аксиомами. В переводе с греческого слово аксиома означает "принятие положения".</a:t>
            </a:r>
          </a:p>
          <a:p>
            <a:pPr>
              <a:buNone/>
            </a:pPr>
            <a:r>
              <a:rPr lang="ru-RU" sz="2500" b="1" dirty="0" smtClean="0">
                <a:ln w="10541" cmpd="sng">
                  <a:solidFill>
                    <a:srgbClr val="7D7D7D">
                      <a:tint val="100000"/>
                      <a:shade val="100000"/>
                      <a:satMod val="110000"/>
                    </a:srgbClr>
                  </a:solidFill>
                  <a:prstDash val="solid"/>
                </a:ln>
                <a:solidFill>
                  <a:srgbClr val="FFFF00"/>
                </a:solidFill>
              </a:rPr>
              <a:t>Одной из первых школ была ионийская. Её основателем считаются Фалес Милетский . Он мог находить высоту предмета по его тени, пользуясь тем, что треугольник определяется одной стороной и двумя прилежащими к ней углами. Фалес измерил высоту пирамиды, " наблюдая тень пирамиды в тот момент, когда наша тень имеет такую же длину, как и мы сами". Он считал, что отношение высоты вертикально поставленной палки к длине её тени равно отношению высоты пирамиды к длине её тени.</a:t>
            </a:r>
          </a:p>
          <a:p>
            <a:pPr>
              <a:buNone/>
            </a:pPr>
            <a:r>
              <a:rPr lang="ru-RU" sz="2500" b="1" dirty="0" smtClean="0">
                <a:ln w="10541" cmpd="sng">
                  <a:solidFill>
                    <a:srgbClr val="7D7D7D">
                      <a:tint val="100000"/>
                      <a:shade val="100000"/>
                      <a:satMod val="110000"/>
                    </a:srgbClr>
                  </a:solidFill>
                  <a:prstDash val="solid"/>
                </a:ln>
                <a:solidFill>
                  <a:srgbClr val="FFFF00"/>
                </a:solidFill>
              </a:rPr>
              <a:t>Таким образом, Фалесу приписывают теорему о том, что равноугольные треугольники имеют пропорциональные стороны.</a:t>
            </a:r>
          </a:p>
          <a:p>
            <a:pPr>
              <a:buNone/>
            </a:pPr>
            <a:r>
              <a:rPr lang="ru-RU" sz="2500" b="1" dirty="0" smtClean="0">
                <a:ln w="10541" cmpd="sng">
                  <a:solidFill>
                    <a:srgbClr val="7D7D7D">
                      <a:tint val="100000"/>
                      <a:shade val="100000"/>
                      <a:satMod val="110000"/>
                    </a:srgbClr>
                  </a:solidFill>
                  <a:prstDash val="solid"/>
                </a:ln>
                <a:solidFill>
                  <a:srgbClr val="FFFF00"/>
                </a:solidFill>
              </a:rPr>
              <a:t>В 5 веке до н. э. центром дальнейшего развития математики становится Южная Италия.</a:t>
            </a:r>
          </a:p>
          <a:p>
            <a:endParaRPr lang="ru-RU"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ndParaRPr>
          </a:p>
        </p:txBody>
      </p:sp>
      <p:pic>
        <p:nvPicPr>
          <p:cNvPr id="7" name="Содержимое 6" descr="thales.jpg"/>
          <p:cNvPicPr>
            <a:picLocks noGrp="1" noChangeAspect="1"/>
          </p:cNvPicPr>
          <p:nvPr>
            <p:ph sz="quarter" idx="4"/>
          </p:nvPr>
        </p:nvPicPr>
        <p:blipFill>
          <a:blip r:embed="rId2" cstate="print"/>
          <a:stretch>
            <a:fillRect/>
          </a:stretch>
        </p:blipFill>
        <p:spPr>
          <a:xfrm>
            <a:off x="5148064" y="1556792"/>
            <a:ext cx="2690564" cy="35749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1000"/>
                                        <p:tgtEl>
                                          <p:spTgt spid="5">
                                            <p:txEl>
                                              <p:pRg st="0" end="0"/>
                                            </p:txEl>
                                          </p:spTgt>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1000"/>
                                        <p:tgtEl>
                                          <p:spTgt spid="5">
                                            <p:txEl>
                                              <p:pRg st="1" end="1"/>
                                            </p:txEl>
                                          </p:spTgt>
                                        </p:tgtEl>
                                      </p:cBhvr>
                                    </p:animEffect>
                                  </p:childTnLst>
                                </p:cTn>
                              </p:par>
                            </p:childTnLst>
                          </p:cTn>
                        </p:par>
                        <p:par>
                          <p:cTn id="16" fill="hold">
                            <p:stCondLst>
                              <p:cond delay="2500"/>
                            </p:stCondLst>
                            <p:childTnLst>
                              <p:par>
                                <p:cTn id="17" presetID="10" presetClass="entr" presetSubtype="0" fill="hold" grpId="0" nodeType="after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fade">
                                      <p:cBhvr>
                                        <p:cTn id="19" dur="1000"/>
                                        <p:tgtEl>
                                          <p:spTgt spid="5">
                                            <p:txEl>
                                              <p:pRg st="2" end="2"/>
                                            </p:txEl>
                                          </p:spTgt>
                                        </p:tgtEl>
                                      </p:cBhvr>
                                    </p:animEffect>
                                  </p:childTnLst>
                                </p:cTn>
                              </p:par>
                            </p:childTnLst>
                          </p:cTn>
                        </p:par>
                        <p:par>
                          <p:cTn id="20" fill="hold">
                            <p:stCondLst>
                              <p:cond delay="3500"/>
                            </p:stCondLst>
                            <p:childTnLst>
                              <p:par>
                                <p:cTn id="21" presetID="10" presetClass="entr" presetSubtype="0" fill="hold" grpId="0" nodeType="after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Effect transition="in" filter="fade">
                                      <p:cBhvr>
                                        <p:cTn id="23" dur="1000"/>
                                        <p:tgtEl>
                                          <p:spTgt spid="5">
                                            <p:txEl>
                                              <p:pRg st="3" end="3"/>
                                            </p:txEl>
                                          </p:spTgt>
                                        </p:tgtEl>
                                      </p:cBhvr>
                                    </p:animEffect>
                                  </p:childTnLst>
                                </p:cTn>
                              </p:par>
                            </p:childTnLst>
                          </p:cTn>
                        </p:par>
                        <p:par>
                          <p:cTn id="24" fill="hold">
                            <p:stCondLst>
                              <p:cond delay="4500"/>
                            </p:stCondLst>
                            <p:childTnLst>
                              <p:par>
                                <p:cTn id="25" presetID="10" presetClass="entr" presetSubtype="0" fill="hold" grpId="0" nodeType="after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Effect transition="in" filter="fade">
                                      <p:cBhvr>
                                        <p:cTn id="27" dur="1000"/>
                                        <p:tgtEl>
                                          <p:spTgt spid="4">
                                            <p:txEl>
                                              <p:pRg st="0" end="0"/>
                                            </p:txEl>
                                          </p:spTgt>
                                        </p:tgtEl>
                                      </p:cBhvr>
                                    </p:animEffect>
                                  </p:childTnLst>
                                </p:cTn>
                              </p:par>
                            </p:childTnLst>
                          </p:cTn>
                        </p:par>
                        <p:par>
                          <p:cTn id="28" fill="hold">
                            <p:stCondLst>
                              <p:cond delay="5500"/>
                            </p:stCondLst>
                            <p:childTnLst>
                              <p:par>
                                <p:cTn id="29" presetID="10" presetClass="entr" presetSubtype="0"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3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allAtOnce"/>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ru-RU" b="1" i="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Пифагор</a:t>
            </a:r>
            <a:endParaRPr lang="ru-RU" b="1" i="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4" name="Текст 3"/>
          <p:cNvSpPr>
            <a:spLocks noGrp="1"/>
          </p:cNvSpPr>
          <p:nvPr>
            <p:ph type="body" sz="half" idx="3"/>
          </p:nvPr>
        </p:nvSpPr>
        <p:spPr>
          <a:xfrm>
            <a:off x="4788024" y="5733256"/>
            <a:ext cx="4041775" cy="838200"/>
          </a:xfrm>
        </p:spPr>
        <p:txBody>
          <a:bodyPr>
            <a:normAutofit/>
          </a:bodyPr>
          <a:lstStyle/>
          <a:p>
            <a:r>
              <a:rPr lang="ru-RU" b="0" dirty="0" smtClean="0">
                <a:ln w="10160">
                  <a:solidFill>
                    <a:schemeClr val="accent1"/>
                  </a:solidFill>
                  <a:prstDash val="solid"/>
                </a:ln>
                <a:solidFill>
                  <a:srgbClr val="FFFFFF"/>
                </a:solidFill>
                <a:effectLst>
                  <a:outerShdw blurRad="38100" dist="32000" dir="5400000" algn="tl">
                    <a:srgbClr val="000000">
                      <a:alpha val="30000"/>
                    </a:srgbClr>
                  </a:outerShdw>
                </a:effectLst>
              </a:rPr>
              <a:t>Рафаэль Санти. Пифагор (деталь </a:t>
            </a:r>
            <a:r>
              <a:rPr lang="ru-RU" b="0" i="1" dirty="0" smtClean="0">
                <a:ln w="10160">
                  <a:solidFill>
                    <a:schemeClr val="accent1"/>
                  </a:solidFill>
                  <a:prstDash val="solid"/>
                </a:ln>
                <a:solidFill>
                  <a:srgbClr val="FFFFFF"/>
                </a:solidFill>
                <a:effectLst>
                  <a:outerShdw blurRad="38100" dist="32000" dir="5400000" algn="tl">
                    <a:srgbClr val="000000">
                      <a:alpha val="30000"/>
                    </a:srgbClr>
                  </a:outerShdw>
                </a:effectLst>
              </a:rPr>
              <a:t>Афинской школы</a:t>
            </a:r>
            <a:r>
              <a:rPr lang="ru-RU" b="0" dirty="0" smtClean="0">
                <a:ln w="10160">
                  <a:solidFill>
                    <a:schemeClr val="accent1"/>
                  </a:solidFill>
                  <a:prstDash val="solid"/>
                </a:ln>
                <a:solidFill>
                  <a:srgbClr val="FFFFFF"/>
                </a:solidFill>
                <a:effectLst>
                  <a:outerShdw blurRad="38100" dist="32000" dir="5400000" algn="tl">
                    <a:srgbClr val="000000">
                      <a:alpha val="30000"/>
                    </a:srgbClr>
                  </a:outerShdw>
                </a:effectLst>
              </a:rPr>
              <a:t>)</a:t>
            </a:r>
          </a:p>
          <a:p>
            <a:endParaRPr lang="ru-RU" b="0"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sp>
        <p:nvSpPr>
          <p:cNvPr id="5" name="Содержимое 4"/>
          <p:cNvSpPr>
            <a:spLocks noGrp="1"/>
          </p:cNvSpPr>
          <p:nvPr>
            <p:ph sz="quarter" idx="2"/>
          </p:nvPr>
        </p:nvSpPr>
        <p:spPr>
          <a:xfrm>
            <a:off x="457200" y="1340768"/>
            <a:ext cx="4040188" cy="5400600"/>
          </a:xfrm>
        </p:spPr>
        <p:txBody>
          <a:bodyPr>
            <a:normAutofit fontScale="40000" lnSpcReduction="20000"/>
          </a:bodyPr>
          <a:lstStyle/>
          <a:p>
            <a:pPr>
              <a:buNone/>
            </a:pPr>
            <a:r>
              <a:rPr lang="ru-RU" sz="3000" b="1" dirty="0" smtClean="0">
                <a:ln w="10541" cmpd="sng">
                  <a:solidFill>
                    <a:srgbClr val="7D7D7D">
                      <a:tint val="100000"/>
                      <a:shade val="100000"/>
                      <a:satMod val="110000"/>
                    </a:srgbClr>
                  </a:solidFill>
                  <a:prstDash val="solid"/>
                </a:ln>
                <a:solidFill>
                  <a:srgbClr val="FFFF00"/>
                </a:solidFill>
              </a:rPr>
              <a:t>Пифагор, основатель школы — личность легендарная, и достоверность дошедших до нас сведений о нём проверить невозможно.</a:t>
            </a:r>
          </a:p>
          <a:p>
            <a:pPr>
              <a:buNone/>
            </a:pPr>
            <a:r>
              <a:rPr lang="ru-RU" sz="3000" b="1" dirty="0" smtClean="0">
                <a:ln w="10541" cmpd="sng">
                  <a:solidFill>
                    <a:srgbClr val="7D7D7D">
                      <a:tint val="100000"/>
                      <a:shade val="100000"/>
                      <a:satMod val="110000"/>
                    </a:srgbClr>
                  </a:solidFill>
                  <a:prstDash val="solid"/>
                </a:ln>
                <a:solidFill>
                  <a:srgbClr val="FFFF00"/>
                </a:solidFill>
              </a:rPr>
              <a:t>В его честь была названа одна из самых известных школ 4-5 вв.до н.э. </a:t>
            </a:r>
          </a:p>
          <a:p>
            <a:pPr>
              <a:buNone/>
            </a:pPr>
            <a:r>
              <a:rPr lang="ru-RU" sz="3000" b="1" dirty="0" smtClean="0">
                <a:ln w="10541" cmpd="sng">
                  <a:solidFill>
                    <a:srgbClr val="7D7D7D">
                      <a:tint val="100000"/>
                      <a:shade val="100000"/>
                      <a:satMod val="110000"/>
                    </a:srgbClr>
                  </a:solidFill>
                  <a:prstDash val="solid"/>
                </a:ln>
                <a:solidFill>
                  <a:srgbClr val="FFFF00"/>
                </a:solidFill>
              </a:rPr>
              <a:t>Объясняя устройства мира, пифагорейцы опирались на математику. Так, выделяя первоосновы бытия, они приписывали их атомам форму правильных многогранников: атомам огня- форму тетраэдра, земли - гексаэдра (куба). воздуха - октаэдра, воды икосаэдра. Всей Вселенной приписывалась форма додекаэдра. В названиях этих многогранников указывается число граней ( от греческого </a:t>
            </a:r>
            <a:r>
              <a:rPr lang="ru-RU" sz="3000" b="1" dirty="0" err="1" smtClean="0">
                <a:ln w="10541" cmpd="sng">
                  <a:solidFill>
                    <a:srgbClr val="7D7D7D">
                      <a:tint val="100000"/>
                      <a:shade val="100000"/>
                      <a:satMod val="110000"/>
                    </a:srgbClr>
                  </a:solidFill>
                  <a:prstDash val="solid"/>
                </a:ln>
                <a:solidFill>
                  <a:srgbClr val="FFFF00"/>
                </a:solidFill>
              </a:rPr>
              <a:t>эдра</a:t>
            </a:r>
            <a:r>
              <a:rPr lang="ru-RU" sz="3000" b="1" dirty="0" smtClean="0">
                <a:ln w="10541" cmpd="sng">
                  <a:solidFill>
                    <a:srgbClr val="7D7D7D">
                      <a:tint val="100000"/>
                      <a:shade val="100000"/>
                      <a:satMod val="110000"/>
                    </a:srgbClr>
                  </a:solidFill>
                  <a:prstDash val="solid"/>
                </a:ln>
                <a:solidFill>
                  <a:srgbClr val="FFFF00"/>
                </a:solidFill>
              </a:rPr>
              <a:t>- "грань"): тетра - "четыре", </a:t>
            </a:r>
            <a:r>
              <a:rPr lang="ru-RU" sz="3000" b="1" dirty="0" err="1" smtClean="0">
                <a:ln w="10541" cmpd="sng">
                  <a:solidFill>
                    <a:srgbClr val="7D7D7D">
                      <a:tint val="100000"/>
                      <a:shade val="100000"/>
                      <a:satMod val="110000"/>
                    </a:srgbClr>
                  </a:solidFill>
                  <a:prstDash val="solid"/>
                </a:ln>
                <a:solidFill>
                  <a:srgbClr val="FFFF00"/>
                </a:solidFill>
              </a:rPr>
              <a:t>гекса</a:t>
            </a:r>
            <a:r>
              <a:rPr lang="ru-RU" sz="3000" b="1" dirty="0" smtClean="0">
                <a:ln w="10541" cmpd="sng">
                  <a:solidFill>
                    <a:srgbClr val="7D7D7D">
                      <a:tint val="100000"/>
                      <a:shade val="100000"/>
                      <a:satMod val="110000"/>
                    </a:srgbClr>
                  </a:solidFill>
                  <a:prstDash val="solid"/>
                </a:ln>
                <a:solidFill>
                  <a:srgbClr val="FFFF00"/>
                </a:solidFill>
              </a:rPr>
              <a:t> - "шесть". окта - "восемь", икоса - "двадцать", додекан- "двенадцать".</a:t>
            </a:r>
          </a:p>
          <a:p>
            <a:pPr>
              <a:buNone/>
            </a:pPr>
            <a:r>
              <a:rPr lang="ru-RU" sz="3000" b="1" dirty="0" smtClean="0">
                <a:ln w="10541" cmpd="sng">
                  <a:solidFill>
                    <a:srgbClr val="7D7D7D">
                      <a:tint val="100000"/>
                      <a:shade val="100000"/>
                      <a:satMod val="110000"/>
                    </a:srgbClr>
                  </a:solidFill>
                  <a:prstDash val="solid"/>
                </a:ln>
                <a:solidFill>
                  <a:srgbClr val="FFFF00"/>
                </a:solidFill>
              </a:rPr>
              <a:t>Многие достижения, приписываемые Пифагору, вероятно, на самом деле являются заслугой его учеников. Пифагорейцы занимались астрономией, геометрией, арифметикой (теорией чисел), создали </a:t>
            </a:r>
            <a:r>
              <a:rPr lang="ru-RU" sz="3000" b="1" u="sng" dirty="0" smtClean="0">
                <a:ln w="10541" cmpd="sng">
                  <a:solidFill>
                    <a:srgbClr val="7D7D7D">
                      <a:tint val="100000"/>
                      <a:shade val="100000"/>
                      <a:satMod val="110000"/>
                    </a:srgbClr>
                  </a:solidFill>
                  <a:prstDash val="solid"/>
                </a:ln>
                <a:solidFill>
                  <a:srgbClr val="FFFF00"/>
                </a:solidFill>
              </a:rPr>
              <a:t>теорию музыки</a:t>
            </a:r>
            <a:r>
              <a:rPr lang="ru-RU" sz="3000" b="1" dirty="0" smtClean="0">
                <a:ln w="10541" cmpd="sng">
                  <a:solidFill>
                    <a:srgbClr val="7D7D7D">
                      <a:tint val="100000"/>
                      <a:shade val="100000"/>
                      <a:satMod val="110000"/>
                    </a:srgbClr>
                  </a:solidFill>
                  <a:prstDash val="solid"/>
                </a:ln>
                <a:solidFill>
                  <a:srgbClr val="FFFF00"/>
                </a:solidFill>
              </a:rPr>
              <a:t>. Пифагор первый из европейцев понял значение аксиоматического метода, чётко выделяя базовые предположения (аксиомы, постулаты) и дедуктивно-выводимые из них теоремы.</a:t>
            </a:r>
          </a:p>
          <a:p>
            <a:pPr>
              <a:buNone/>
            </a:pPr>
            <a:r>
              <a:rPr lang="ru-RU" sz="3000" b="1" dirty="0" smtClean="0">
                <a:ln w="10541" cmpd="sng">
                  <a:solidFill>
                    <a:srgbClr val="7D7D7D">
                      <a:tint val="100000"/>
                      <a:shade val="100000"/>
                      <a:satMod val="110000"/>
                    </a:srgbClr>
                  </a:solidFill>
                  <a:prstDash val="solid"/>
                </a:ln>
                <a:solidFill>
                  <a:srgbClr val="FFFF00"/>
                </a:solidFill>
              </a:rPr>
              <a:t>Геометрия пифагорейцев в основном ограничивалась планиметрией (судя по дошедшим до нас позднейшим трудам, очень полно изложенной) и завершалась доказательством «теоремы Пифагора». </a:t>
            </a:r>
          </a:p>
          <a:p>
            <a:endParaRPr lang="ru-RU" b="1" dirty="0">
              <a:ln w="10541" cmpd="sng">
                <a:solidFill>
                  <a:srgbClr val="7D7D7D">
                    <a:tint val="100000"/>
                    <a:shade val="100000"/>
                    <a:satMod val="110000"/>
                  </a:srgbClr>
                </a:solidFill>
                <a:prstDash val="solid"/>
              </a:ln>
              <a:solidFill>
                <a:srgbClr val="FFFF00"/>
              </a:solidFill>
            </a:endParaRPr>
          </a:p>
        </p:txBody>
      </p:sp>
      <p:pic>
        <p:nvPicPr>
          <p:cNvPr id="7" name="Содержимое 6" descr="Sanzio_01_Pythagoras.jpg"/>
          <p:cNvPicPr>
            <a:picLocks noGrp="1" noChangeAspect="1"/>
          </p:cNvPicPr>
          <p:nvPr>
            <p:ph sz="quarter" idx="4"/>
          </p:nvPr>
        </p:nvPicPr>
        <p:blipFill>
          <a:blip r:embed="rId2" cstate="print"/>
          <a:stretch>
            <a:fillRect/>
          </a:stretch>
        </p:blipFill>
        <p:spPr>
          <a:xfrm>
            <a:off x="4860032" y="1484784"/>
            <a:ext cx="3377119" cy="39604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1000"/>
                                        <p:tgtEl>
                                          <p:spTgt spid="5">
                                            <p:txEl>
                                              <p:pRg st="0" end="0"/>
                                            </p:txEl>
                                          </p:spTgt>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1000"/>
                                        <p:tgtEl>
                                          <p:spTgt spid="5">
                                            <p:txEl>
                                              <p:pRg st="1" end="1"/>
                                            </p:txEl>
                                          </p:spTgt>
                                        </p:tgtEl>
                                      </p:cBhvr>
                                    </p:animEffect>
                                  </p:childTnLst>
                                </p:cTn>
                              </p:par>
                            </p:childTnLst>
                          </p:cTn>
                        </p:par>
                        <p:par>
                          <p:cTn id="16" fill="hold">
                            <p:stCondLst>
                              <p:cond delay="2500"/>
                            </p:stCondLst>
                            <p:childTnLst>
                              <p:par>
                                <p:cTn id="17" presetID="10" presetClass="entr" presetSubtype="0" fill="hold" grpId="0" nodeType="after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fade">
                                      <p:cBhvr>
                                        <p:cTn id="19" dur="1000"/>
                                        <p:tgtEl>
                                          <p:spTgt spid="5">
                                            <p:txEl>
                                              <p:pRg st="2" end="2"/>
                                            </p:txEl>
                                          </p:spTgt>
                                        </p:tgtEl>
                                      </p:cBhvr>
                                    </p:animEffect>
                                  </p:childTnLst>
                                </p:cTn>
                              </p:par>
                            </p:childTnLst>
                          </p:cTn>
                        </p:par>
                        <p:par>
                          <p:cTn id="20" fill="hold">
                            <p:stCondLst>
                              <p:cond delay="3500"/>
                            </p:stCondLst>
                            <p:childTnLst>
                              <p:par>
                                <p:cTn id="21" presetID="10" presetClass="entr" presetSubtype="0" fill="hold" grpId="0" nodeType="after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Effect transition="in" filter="fade">
                                      <p:cBhvr>
                                        <p:cTn id="23" dur="1000"/>
                                        <p:tgtEl>
                                          <p:spTgt spid="5">
                                            <p:txEl>
                                              <p:pRg st="3" end="3"/>
                                            </p:txEl>
                                          </p:spTgt>
                                        </p:tgtEl>
                                      </p:cBhvr>
                                    </p:animEffect>
                                  </p:childTnLst>
                                </p:cTn>
                              </p:par>
                            </p:childTnLst>
                          </p:cTn>
                        </p:par>
                        <p:par>
                          <p:cTn id="24" fill="hold">
                            <p:stCondLst>
                              <p:cond delay="4500"/>
                            </p:stCondLst>
                            <p:childTnLst>
                              <p:par>
                                <p:cTn id="25" presetID="10" presetClass="entr" presetSubtype="0" fill="hold" grpId="0" nodeType="after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1000"/>
                                        <p:tgtEl>
                                          <p:spTgt spid="5">
                                            <p:txEl>
                                              <p:pRg st="4" end="4"/>
                                            </p:txEl>
                                          </p:spTgt>
                                        </p:tgtEl>
                                      </p:cBhvr>
                                    </p:animEffect>
                                  </p:childTnLst>
                                </p:cTn>
                              </p:par>
                            </p:childTnLst>
                          </p:cTn>
                        </p:par>
                        <p:par>
                          <p:cTn id="28" fill="hold">
                            <p:stCondLst>
                              <p:cond delay="5500"/>
                            </p:stCondLst>
                            <p:childTnLst>
                              <p:par>
                                <p:cTn id="29" presetID="10" presetClass="entr" presetSubtype="0" fill="hold" grpId="0" nodeType="after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animEffect transition="in" filter="fade">
                                      <p:cBhvr>
                                        <p:cTn id="31" dur="1000"/>
                                        <p:tgtEl>
                                          <p:spTgt spid="4">
                                            <p:txEl>
                                              <p:pRg st="0" end="0"/>
                                            </p:txEl>
                                          </p:spTgt>
                                        </p:tgtEl>
                                      </p:cBhvr>
                                    </p:animEffect>
                                  </p:childTnLst>
                                </p:cTn>
                              </p:par>
                            </p:childTnLst>
                          </p:cTn>
                        </p:par>
                        <p:par>
                          <p:cTn id="32" fill="hold">
                            <p:stCondLst>
                              <p:cond delay="6500"/>
                            </p:stCondLst>
                            <p:childTnLst>
                              <p:par>
                                <p:cTn id="33" presetID="10" presetClass="entr" presetSubtype="0" fill="hold" nodeType="after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3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allAtOnce"/>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ru-RU" b="1" i="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Платон</a:t>
            </a:r>
            <a:endParaRPr lang="ru-RU" b="1" i="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4" name="Текст 3"/>
          <p:cNvSpPr>
            <a:spLocks noGrp="1"/>
          </p:cNvSpPr>
          <p:nvPr>
            <p:ph type="body" sz="half" idx="3"/>
          </p:nvPr>
        </p:nvSpPr>
        <p:spPr>
          <a:xfrm>
            <a:off x="4644008" y="5445224"/>
            <a:ext cx="4041775" cy="838200"/>
          </a:xfrm>
        </p:spPr>
        <p:txBody>
          <a:bodyPr/>
          <a:lstStyle/>
          <a:p>
            <a:pPr algn="ctr"/>
            <a:r>
              <a:rPr lang="ru-RU" b="0" dirty="0" smtClean="0">
                <a:ln w="10160">
                  <a:solidFill>
                    <a:schemeClr val="accent1"/>
                  </a:solidFill>
                  <a:prstDash val="solid"/>
                </a:ln>
                <a:solidFill>
                  <a:srgbClr val="FFFFFF"/>
                </a:solidFill>
                <a:effectLst>
                  <a:outerShdw blurRad="38100" dist="32000" dir="5400000" algn="tl">
                    <a:srgbClr val="000000">
                      <a:alpha val="30000"/>
                    </a:srgbClr>
                  </a:outerShdw>
                </a:effectLst>
              </a:rPr>
              <a:t>Статуя Платона в Дельфах</a:t>
            </a:r>
            <a:endParaRPr lang="ru-RU" b="0"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sp>
        <p:nvSpPr>
          <p:cNvPr id="5" name="Содержимое 4"/>
          <p:cNvSpPr>
            <a:spLocks noGrp="1"/>
          </p:cNvSpPr>
          <p:nvPr>
            <p:ph sz="quarter" idx="2"/>
          </p:nvPr>
        </p:nvSpPr>
        <p:spPr>
          <a:xfrm>
            <a:off x="457200" y="1516912"/>
            <a:ext cx="4040188" cy="5008432"/>
          </a:xfrm>
        </p:spPr>
        <p:txBody>
          <a:bodyPr>
            <a:normAutofit fontScale="85000" lnSpcReduction="20000"/>
          </a:bodyPr>
          <a:lstStyle/>
          <a:p>
            <a:pPr>
              <a:buNone/>
            </a:pPr>
            <a:r>
              <a:rPr lang="ru-RU" b="1" dirty="0" smtClean="0">
                <a:ln w="10541" cmpd="sng">
                  <a:solidFill>
                    <a:srgbClr val="7D7D7D">
                      <a:tint val="100000"/>
                      <a:shade val="100000"/>
                      <a:satMod val="110000"/>
                    </a:srgbClr>
                  </a:solidFill>
                  <a:prstDash val="solid"/>
                </a:ln>
                <a:solidFill>
                  <a:srgbClr val="FFFF00"/>
                </a:solidFill>
              </a:rPr>
              <a:t>Другой знаменитый </a:t>
            </a:r>
            <a:r>
              <a:rPr lang="ru-RU" b="1" dirty="0" err="1" smtClean="0">
                <a:ln w="10541" cmpd="sng">
                  <a:solidFill>
                    <a:srgbClr val="7D7D7D">
                      <a:tint val="100000"/>
                      <a:shade val="100000"/>
                      <a:satMod val="110000"/>
                    </a:srgbClr>
                  </a:solidFill>
                  <a:prstDash val="solid"/>
                </a:ln>
                <a:solidFill>
                  <a:srgbClr val="FFFF00"/>
                </a:solidFill>
              </a:rPr>
              <a:t>филосовской</a:t>
            </a:r>
            <a:r>
              <a:rPr lang="ru-RU" b="1" dirty="0" smtClean="0">
                <a:ln w="10541" cmpd="sng">
                  <a:solidFill>
                    <a:srgbClr val="7D7D7D">
                      <a:tint val="100000"/>
                      <a:shade val="100000"/>
                      <a:satMod val="110000"/>
                    </a:srgbClr>
                  </a:solidFill>
                  <a:prstDash val="solid"/>
                </a:ln>
                <a:solidFill>
                  <a:srgbClr val="FFFF00"/>
                </a:solidFill>
              </a:rPr>
              <a:t> школой того времени была школа Платона (5-6 вв. до н. э.). Платон не был математиком и не получил никаких результатов в этой науки, но в своих произведениях любил говорить о математике. В </a:t>
            </a:r>
            <a:r>
              <a:rPr lang="ru-RU" b="1" dirty="0" err="1" smtClean="0">
                <a:ln w="10541" cmpd="sng">
                  <a:solidFill>
                    <a:srgbClr val="7D7D7D">
                      <a:tint val="100000"/>
                      <a:shade val="100000"/>
                      <a:satMod val="110000"/>
                    </a:srgbClr>
                  </a:solidFill>
                  <a:prstDash val="solid"/>
                </a:ln>
                <a:solidFill>
                  <a:srgbClr val="FFFF00"/>
                </a:solidFill>
              </a:rPr>
              <a:t>часитности</a:t>
            </a:r>
            <a:r>
              <a:rPr lang="ru-RU" b="1" dirty="0" smtClean="0">
                <a:ln w="10541" cmpd="sng">
                  <a:solidFill>
                    <a:srgbClr val="7D7D7D">
                      <a:tint val="100000"/>
                      <a:shade val="100000"/>
                      <a:satMod val="110000"/>
                    </a:srgbClr>
                  </a:solidFill>
                  <a:prstDash val="solid"/>
                </a:ln>
                <a:solidFill>
                  <a:srgbClr val="FFFF00"/>
                </a:solidFill>
              </a:rPr>
              <a:t>, </a:t>
            </a:r>
            <a:r>
              <a:rPr lang="ru-RU" b="1" dirty="0" err="1" smtClean="0">
                <a:ln w="10541" cmpd="sng">
                  <a:solidFill>
                    <a:srgbClr val="7D7D7D">
                      <a:tint val="100000"/>
                      <a:shade val="100000"/>
                      <a:satMod val="110000"/>
                    </a:srgbClr>
                  </a:solidFill>
                  <a:prstDash val="solid"/>
                </a:ln>
                <a:solidFill>
                  <a:srgbClr val="FFFF00"/>
                </a:solidFill>
              </a:rPr>
              <a:t>в</a:t>
            </a:r>
            <a:r>
              <a:rPr lang="ru-RU" b="1" dirty="0" smtClean="0">
                <a:ln w="10541" cmpd="sng">
                  <a:solidFill>
                    <a:srgbClr val="7D7D7D">
                      <a:tint val="100000"/>
                      <a:shade val="100000"/>
                      <a:satMod val="110000"/>
                    </a:srgbClr>
                  </a:solidFill>
                  <a:prstDash val="solid"/>
                </a:ln>
                <a:solidFill>
                  <a:srgbClr val="FFFF00"/>
                </a:solidFill>
              </a:rPr>
              <a:t> трактате "</a:t>
            </a:r>
            <a:r>
              <a:rPr lang="ru-RU" b="1" dirty="0" err="1" smtClean="0">
                <a:ln w="10541" cmpd="sng">
                  <a:solidFill>
                    <a:srgbClr val="7D7D7D">
                      <a:tint val="100000"/>
                      <a:shade val="100000"/>
                      <a:satMod val="110000"/>
                    </a:srgbClr>
                  </a:solidFill>
                  <a:prstDash val="solid"/>
                </a:ln>
                <a:solidFill>
                  <a:srgbClr val="FFFF00"/>
                </a:solidFill>
              </a:rPr>
              <a:t>Тимей</a:t>
            </a:r>
            <a:r>
              <a:rPr lang="ru-RU" b="1" dirty="0" smtClean="0">
                <a:ln w="10541" cmpd="sng">
                  <a:solidFill>
                    <a:srgbClr val="7D7D7D">
                      <a:tint val="100000"/>
                      <a:shade val="100000"/>
                      <a:satMod val="110000"/>
                    </a:srgbClr>
                  </a:solidFill>
                  <a:prstDash val="solid"/>
                </a:ln>
                <a:solidFill>
                  <a:srgbClr val="FFFF00"/>
                </a:solidFill>
              </a:rPr>
              <a:t>" он изложил ученья </a:t>
            </a:r>
            <a:r>
              <a:rPr lang="ru-RU" b="1" dirty="0" err="1" smtClean="0">
                <a:ln w="10541" cmpd="sng">
                  <a:solidFill>
                    <a:srgbClr val="7D7D7D">
                      <a:tint val="100000"/>
                      <a:shade val="100000"/>
                      <a:satMod val="110000"/>
                    </a:srgbClr>
                  </a:solidFill>
                  <a:prstDash val="solid"/>
                </a:ln>
                <a:solidFill>
                  <a:srgbClr val="FFFF00"/>
                </a:solidFill>
              </a:rPr>
              <a:t>пифагорцев</a:t>
            </a:r>
            <a:r>
              <a:rPr lang="ru-RU" b="1" dirty="0" smtClean="0">
                <a:ln w="10541" cmpd="sng">
                  <a:solidFill>
                    <a:srgbClr val="7D7D7D">
                      <a:tint val="100000"/>
                      <a:shade val="100000"/>
                      <a:satMod val="110000"/>
                    </a:srgbClr>
                  </a:solidFill>
                  <a:prstDash val="solid"/>
                </a:ln>
                <a:solidFill>
                  <a:srgbClr val="FFFF00"/>
                </a:solidFill>
              </a:rPr>
              <a:t> о </a:t>
            </a:r>
            <a:r>
              <a:rPr lang="ru-RU" b="1" dirty="0" err="1" smtClean="0">
                <a:ln w="10541" cmpd="sng">
                  <a:solidFill>
                    <a:srgbClr val="7D7D7D">
                      <a:tint val="100000"/>
                      <a:shade val="100000"/>
                      <a:satMod val="110000"/>
                    </a:srgbClr>
                  </a:solidFill>
                  <a:prstDash val="solid"/>
                </a:ln>
                <a:solidFill>
                  <a:srgbClr val="FFFF00"/>
                </a:solidFill>
              </a:rPr>
              <a:t>прввильных</a:t>
            </a:r>
            <a:r>
              <a:rPr lang="ru-RU" b="1" dirty="0" smtClean="0">
                <a:ln w="10541" cmpd="sng">
                  <a:solidFill>
                    <a:srgbClr val="7D7D7D">
                      <a:tint val="100000"/>
                      <a:shade val="100000"/>
                      <a:satMod val="110000"/>
                    </a:srgbClr>
                  </a:solidFill>
                  <a:prstDash val="solid"/>
                </a:ln>
                <a:solidFill>
                  <a:srgbClr val="FFFF00"/>
                </a:solidFill>
              </a:rPr>
              <a:t> многогранниках, которые благодаря этому впоследствии получили название "Платоновых тел".</a:t>
            </a:r>
            <a:endParaRPr lang="ru-RU" b="1" dirty="0">
              <a:ln w="10541" cmpd="sng">
                <a:solidFill>
                  <a:srgbClr val="7D7D7D">
                    <a:tint val="100000"/>
                    <a:shade val="100000"/>
                    <a:satMod val="110000"/>
                  </a:srgbClr>
                </a:solidFill>
                <a:prstDash val="solid"/>
              </a:ln>
              <a:solidFill>
                <a:srgbClr val="FFFF00"/>
              </a:solidFill>
            </a:endParaRPr>
          </a:p>
        </p:txBody>
      </p:sp>
      <p:pic>
        <p:nvPicPr>
          <p:cNvPr id="9" name="Содержимое 8" descr="Delphi_Platon_statue_1.jpg"/>
          <p:cNvPicPr>
            <a:picLocks noGrp="1" noChangeAspect="1"/>
          </p:cNvPicPr>
          <p:nvPr>
            <p:ph sz="quarter" idx="4"/>
          </p:nvPr>
        </p:nvPicPr>
        <p:blipFill>
          <a:blip r:embed="rId2" cstate="print"/>
          <a:stretch>
            <a:fillRect/>
          </a:stretch>
        </p:blipFill>
        <p:spPr>
          <a:xfrm>
            <a:off x="5148064" y="1412776"/>
            <a:ext cx="3024336" cy="40324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1000"/>
                                        <p:tgtEl>
                                          <p:spTgt spid="5">
                                            <p:txEl>
                                              <p:pRg st="0" end="0"/>
                                            </p:txEl>
                                          </p:spTgt>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1000"/>
                                        <p:tgtEl>
                                          <p:spTgt spid="4">
                                            <p:txEl>
                                              <p:pRg st="0" end="0"/>
                                            </p:txEl>
                                          </p:spTgt>
                                        </p:tgtEl>
                                      </p:cBhvr>
                                    </p:animEffect>
                                  </p:childTnLst>
                                </p:cTn>
                              </p:par>
                            </p:childTnLst>
                          </p:cTn>
                        </p:par>
                        <p:par>
                          <p:cTn id="16" fill="hold">
                            <p:stCondLst>
                              <p:cond delay="2500"/>
                            </p:stCondLst>
                            <p:childTnLst>
                              <p:par>
                                <p:cTn id="17" presetID="10"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3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allAtOnce"/>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ru-RU" b="1" i="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Александрийская школа</a:t>
            </a:r>
            <a:br>
              <a:rPr lang="ru-RU" b="1" i="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br>
            <a:r>
              <a:rPr lang="ru-RU" b="1" i="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Евклид</a:t>
            </a:r>
            <a:endParaRPr lang="ru-RU" b="1" i="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4" name="Текст 3"/>
          <p:cNvSpPr>
            <a:spLocks noGrp="1"/>
          </p:cNvSpPr>
          <p:nvPr>
            <p:ph type="body" sz="half" idx="3"/>
          </p:nvPr>
        </p:nvSpPr>
        <p:spPr/>
        <p:txBody>
          <a:bodyPr>
            <a:normAutofit/>
          </a:bodyPr>
          <a:lstStyle/>
          <a:p>
            <a:pPr algn="ctr"/>
            <a:r>
              <a:rPr lang="ru-RU" b="0" dirty="0" smtClean="0">
                <a:ln w="10160">
                  <a:solidFill>
                    <a:schemeClr val="accent1"/>
                  </a:solidFill>
                  <a:prstDash val="solid"/>
                </a:ln>
                <a:solidFill>
                  <a:srgbClr val="FFFFFF"/>
                </a:solidFill>
                <a:effectLst>
                  <a:outerShdw blurRad="38100" dist="32000" dir="5400000" algn="tl">
                    <a:srgbClr val="000000">
                      <a:alpha val="30000"/>
                    </a:srgbClr>
                  </a:outerShdw>
                </a:effectLst>
              </a:rPr>
              <a:t>Портрет </a:t>
            </a:r>
            <a:r>
              <a:rPr lang="ru-RU" b="0" dirty="0" smtClean="0">
                <a:ln w="10160">
                  <a:solidFill>
                    <a:schemeClr val="accent1"/>
                  </a:solidFill>
                  <a:prstDash val="solid"/>
                </a:ln>
                <a:solidFill>
                  <a:srgbClr val="FFFFFF"/>
                </a:solidFill>
                <a:effectLst>
                  <a:outerShdw blurRad="38100" dist="32000" dir="5400000" algn="tl">
                    <a:srgbClr val="000000">
                      <a:alpha val="30000"/>
                    </a:srgbClr>
                  </a:outerShdw>
                </a:effectLst>
              </a:rPr>
              <a:t>Евклида</a:t>
            </a:r>
            <a:endParaRPr lang="ru-RU" b="0"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sp>
        <p:nvSpPr>
          <p:cNvPr id="5" name="Содержимое 4"/>
          <p:cNvSpPr>
            <a:spLocks noGrp="1"/>
          </p:cNvSpPr>
          <p:nvPr>
            <p:ph sz="quarter" idx="2"/>
          </p:nvPr>
        </p:nvSpPr>
        <p:spPr>
          <a:xfrm>
            <a:off x="457200" y="1516912"/>
            <a:ext cx="4040188" cy="4864416"/>
          </a:xfrm>
        </p:spPr>
        <p:txBody>
          <a:bodyPr>
            <a:normAutofit fontScale="55000" lnSpcReduction="20000"/>
          </a:bodyPr>
          <a:lstStyle/>
          <a:p>
            <a:pPr>
              <a:buNone/>
            </a:pPr>
            <a:r>
              <a:rPr lang="ru-RU" b="1" dirty="0" smtClean="0">
                <a:ln w="10541" cmpd="sng">
                  <a:solidFill>
                    <a:srgbClr val="7D7D7D">
                      <a:tint val="100000"/>
                      <a:shade val="100000"/>
                      <a:satMod val="110000"/>
                    </a:srgbClr>
                  </a:solidFill>
                  <a:prstDash val="solid"/>
                </a:ln>
                <a:solidFill>
                  <a:srgbClr val="FFFF00"/>
                </a:solidFill>
              </a:rPr>
              <a:t>Более поздняя философская школа - александрийская - интересна тем, что дала миру известного математика Евклида, который жил около 300 года до н. э. К сожалению, жизни его мало что известно. В одном из своих сочинений математик Папп (3 век до н. э.) изображает его как человека исключительно честного, тихого и скромного, которому были чужды гордость и эгоизм. Насколько серьёзно и строго он относился к изучению математики, можно ссудить по следующий легенде: царь Птолемей спросил у Евклида, нельзя ли найти более короткий и менее утомительный путь к изучению геометрии, чем его "Начала"? Евклид ответил: "В геометрии нет царского пути".</a:t>
            </a:r>
          </a:p>
          <a:p>
            <a:pPr>
              <a:buNone/>
            </a:pPr>
            <a:r>
              <a:rPr lang="ru-RU" b="1" dirty="0" smtClean="0">
                <a:ln w="10541" cmpd="sng">
                  <a:solidFill>
                    <a:srgbClr val="7D7D7D">
                      <a:tint val="100000"/>
                      <a:shade val="100000"/>
                      <a:satMod val="110000"/>
                    </a:srgbClr>
                  </a:solidFill>
                  <a:prstDash val="solid"/>
                </a:ln>
                <a:solidFill>
                  <a:srgbClr val="FFFF00"/>
                </a:solidFill>
              </a:rPr>
              <a:t>Слава Евклиду принесли его "Начала", в котором впервые было представлено стройное аксиоматическое построение геометрии. На протяжение около двух тысячелетий  они остаются основой изучения систематического курса геометрии.</a:t>
            </a:r>
          </a:p>
          <a:p>
            <a:endParaRPr lang="ru-RU"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ndParaRPr>
          </a:p>
        </p:txBody>
      </p:sp>
      <p:pic>
        <p:nvPicPr>
          <p:cNvPr id="8" name="Содержимое 7" descr="evklid_evklid_iz_megari3.jpg"/>
          <p:cNvPicPr>
            <a:picLocks noGrp="1" noChangeAspect="1"/>
          </p:cNvPicPr>
          <p:nvPr>
            <p:ph sz="quarter" idx="4"/>
          </p:nvPr>
        </p:nvPicPr>
        <p:blipFill>
          <a:blip r:embed="rId2" cstate="print"/>
          <a:stretch>
            <a:fillRect/>
          </a:stretch>
        </p:blipFill>
        <p:spPr>
          <a:xfrm>
            <a:off x="4932040" y="1556792"/>
            <a:ext cx="3268701" cy="398111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1000"/>
                                        <p:tgtEl>
                                          <p:spTgt spid="5">
                                            <p:txEl>
                                              <p:pRg st="0" end="0"/>
                                            </p:txEl>
                                          </p:spTgt>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1000"/>
                                        <p:tgtEl>
                                          <p:spTgt spid="5">
                                            <p:txEl>
                                              <p:pRg st="1" end="1"/>
                                            </p:txEl>
                                          </p:spTgt>
                                        </p:tgtEl>
                                      </p:cBhvr>
                                    </p:animEffect>
                                  </p:childTnLst>
                                </p:cTn>
                              </p:par>
                            </p:childTnLst>
                          </p:cTn>
                        </p:par>
                        <p:par>
                          <p:cTn id="16" fill="hold">
                            <p:stCondLst>
                              <p:cond delay="2500"/>
                            </p:stCondLst>
                            <p:childTnLst>
                              <p:par>
                                <p:cTn id="17" presetID="10" presetClass="entr" presetSubtype="0" fill="hold" grpId="0" nodeType="after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1000"/>
                                        <p:tgtEl>
                                          <p:spTgt spid="4">
                                            <p:txEl>
                                              <p:pRg st="0" end="0"/>
                                            </p:txEl>
                                          </p:spTgt>
                                        </p:tgtEl>
                                      </p:cBhvr>
                                    </p:animEffect>
                                  </p:childTnLst>
                                </p:cTn>
                              </p:par>
                            </p:childTnLst>
                          </p:cTn>
                        </p:par>
                        <p:par>
                          <p:cTn id="20" fill="hold">
                            <p:stCondLst>
                              <p:cond delay="3500"/>
                            </p:stCondLst>
                            <p:childTnLst>
                              <p:par>
                                <p:cTn id="21" presetID="10" presetClass="entr" presetSubtype="0"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3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allAtOnce"/>
      <p:bldP spid="5" grpId="0" build="p"/>
    </p:bldLst>
  </p:timing>
</p:sld>
</file>

<file path=ppt/theme/theme1.xml><?xml version="1.0" encoding="utf-8"?>
<a:theme xmlns:a="http://schemas.openxmlformats.org/drawingml/2006/main" name="Техническая">
  <a:themeElements>
    <a:clrScheme name="Техническая">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Литейная">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Техническая">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150</TotalTime>
  <Words>561</Words>
  <Application>Microsoft Office PowerPoint</Application>
  <PresentationFormat>Экран (4:3)</PresentationFormat>
  <Paragraphs>56</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Техническая</vt:lpstr>
      <vt:lpstr>Истоки алгебры. Геометрия древних греков</vt:lpstr>
      <vt:lpstr>Математика в Древней Греции </vt:lpstr>
      <vt:lpstr>Начальный период</vt:lpstr>
      <vt:lpstr>Алгебра</vt:lpstr>
      <vt:lpstr>История возникновения геометрии </vt:lpstr>
      <vt:lpstr>Школы Древней Греции Фалес</vt:lpstr>
      <vt:lpstr>Пифагор</vt:lpstr>
      <vt:lpstr>Платон</vt:lpstr>
      <vt:lpstr>Александрийская школа Евклид</vt:lpstr>
      <vt:lpstr>Архимед</vt:lpstr>
      <vt:lpstr>Архимед</vt:lpstr>
      <vt:lpstr>Могила Архимела </vt:lpstr>
      <vt:lpstr>Слайд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Истоки алгебры. Геометрия древних греков</dc:title>
  <dc:creator>Юлия</dc:creator>
  <cp:lastModifiedBy>leimon</cp:lastModifiedBy>
  <cp:revision>24</cp:revision>
  <dcterms:created xsi:type="dcterms:W3CDTF">2012-12-16T14:38:44Z</dcterms:created>
  <dcterms:modified xsi:type="dcterms:W3CDTF">2015-03-31T17:45:41Z</dcterms:modified>
</cp:coreProperties>
</file>