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56" r:id="rId2"/>
    <p:sldId id="257" r:id="rId3"/>
    <p:sldId id="258" r:id="rId4"/>
    <p:sldId id="294" r:id="rId5"/>
    <p:sldId id="259" r:id="rId6"/>
    <p:sldId id="260" r:id="rId7"/>
    <p:sldId id="261" r:id="rId8"/>
    <p:sldId id="266" r:id="rId9"/>
    <p:sldId id="265" r:id="rId10"/>
    <p:sldId id="263" r:id="rId11"/>
    <p:sldId id="270" r:id="rId12"/>
    <p:sldId id="295" r:id="rId13"/>
    <p:sldId id="273" r:id="rId14"/>
    <p:sldId id="291" r:id="rId15"/>
    <p:sldId id="293" r:id="rId16"/>
    <p:sldId id="292" r:id="rId17"/>
    <p:sldId id="272" r:id="rId18"/>
    <p:sldId id="278" r:id="rId19"/>
    <p:sldId id="284" r:id="rId20"/>
    <p:sldId id="285" r:id="rId21"/>
    <p:sldId id="287" r:id="rId22"/>
    <p:sldId id="289" r:id="rId23"/>
    <p:sldId id="271" r:id="rId24"/>
    <p:sldId id="267" r:id="rId25"/>
    <p:sldId id="275" r:id="rId26"/>
    <p:sldId id="281" r:id="rId27"/>
    <p:sldId id="282" r:id="rId28"/>
    <p:sldId id="283" r:id="rId29"/>
    <p:sldId id="286" r:id="rId30"/>
    <p:sldId id="288" r:id="rId31"/>
    <p:sldId id="290" r:id="rId32"/>
    <p:sldId id="274" r:id="rId33"/>
    <p:sldId id="277" r:id="rId34"/>
    <p:sldId id="26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0F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85728"/>
            <a:ext cx="7772400" cy="635798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ГОУ СПО Полиграфический колледж № 56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ОТЧЁТ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 результатах экспериментальной деятельности</a:t>
            </a:r>
            <a:b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2010/2011 учебный год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b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b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b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b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Москва, 2011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364373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just">
              <a:lnSpc>
                <a:spcPct val="114000"/>
              </a:lnSpc>
            </a:pPr>
            <a:r>
              <a:rPr lang="ru-RU" sz="3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 мониторинг соответствия используемых учебников, учебных пособий и иных средств информации для реализации программ профессионального образования при переходе на ФГОС.</a:t>
            </a:r>
            <a:endParaRPr lang="ru-RU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42852"/>
            <a:ext cx="8229600" cy="50006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экспериментальной деятельности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36437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just">
              <a:lnSpc>
                <a:spcPct val="114000"/>
              </a:lnSpc>
            </a:pPr>
            <a:r>
              <a:rPr lang="ru-RU" sz="3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Разработаны методические рекомендации по определению нормативного оснащения кабинетов, лабораторий, мастерских по обеспечению ФГОС по укрупнённой группе полиграфической отрасли.</a:t>
            </a:r>
            <a:endParaRPr lang="ru-RU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42852"/>
            <a:ext cx="8229600" cy="50006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экспериментальной деятельности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36437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just">
              <a:lnSpc>
                <a:spcPct val="114000"/>
              </a:lnSpc>
            </a:pPr>
            <a:r>
              <a:rPr lang="ru-RU" sz="3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Разработаны методические рекомендации по созданию ЭОР в рамках ФГОС по укрупнённой группе полиграфической отрасли.</a:t>
            </a:r>
            <a:endParaRPr lang="ru-RU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42852"/>
            <a:ext cx="8229600" cy="50006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экспериментальной деятельности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364373"/>
          </a:xfrm>
        </p:spPr>
        <p:txBody>
          <a:bodyPr>
            <a:normAutofit lnSpcReduction="10000"/>
          </a:bodyPr>
          <a:lstStyle/>
          <a:p>
            <a:pPr marL="88900" indent="-3175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Три направления создания электронных образовательных ресурсов:</a:t>
            </a:r>
          </a:p>
          <a:p>
            <a:pPr marL="88900" indent="-3175" algn="just">
              <a:buNone/>
            </a:pPr>
            <a:endParaRPr lang="ru-RU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создание контрольно-измерительного материала, выполненного с помощью программного продукта </a:t>
            </a: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My Test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My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Test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это система программ, включающая в себя: программу тестирования обучающихся, редактор тестов и журнал результатов;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создание электронного учебного пособия по профессии «Оператор электронного набора и верстки», размещенного на образовательном портале УМЦ ПО </a:t>
            </a:r>
            <a:r>
              <a:rPr lang="ru-RU" sz="20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ДОгМ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(Учебно-методического центра по профессиональному образованию Департамента образования города Москвы);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создание электронных пособий по дисциплине «Информационные технологии в издательском деле» и раздела МДК «Создание оригинал-макета» —  «Основы художественного оформления печатной продукции» по специальности 035002 «Издательское дело».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42852"/>
            <a:ext cx="8229600" cy="50006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экспериментальной деятельности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857720" y="285728"/>
            <a:ext cx="4143436" cy="3786190"/>
          </a:xfrm>
        </p:spPr>
        <p:txBody>
          <a:bodyPr>
            <a:noAutofit/>
          </a:bodyPr>
          <a:lstStyle/>
          <a:p>
            <a:pPr marL="3175" indent="177800" algn="just"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1B10F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базе программы </a:t>
            </a:r>
            <a:r>
              <a:rPr lang="ru-RU" sz="2000" b="1" dirty="0" err="1" smtClean="0">
                <a:solidFill>
                  <a:srgbClr val="1B10F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MyTest</a:t>
            </a:r>
            <a:r>
              <a:rPr lang="ru-RU" sz="15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5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нами подготовлены тесты для итоговой государственной аттестации по специальности  «Издательское дело» (повышенный уровень). Предложены три варианта теста, содержащих по девяносто вопросов, носящих междисциплинарный характер. Представлена тематика следующих дисциплин: «Основы редактирования», «Корректура», «Редакторская подготовка изданий»</a:t>
            </a:r>
          </a:p>
          <a:p>
            <a:pPr marL="3175" indent="177800" algn="just"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ru-RU" sz="15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профессии «Оператор электронного набора и верстки» в настоящее время ведётся </a:t>
            </a:r>
            <a:r>
              <a:rPr lang="ru-RU" sz="150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подготовка </a:t>
            </a:r>
            <a:r>
              <a:rPr lang="ru-RU" sz="150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комплекта </a:t>
            </a:r>
            <a:r>
              <a:rPr lang="ru-RU" sz="15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тестов по </a:t>
            </a:r>
            <a:r>
              <a:rPr lang="ru-RU" sz="15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общепрофессиональным</a:t>
            </a:r>
            <a:r>
              <a:rPr lang="ru-RU" sz="15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профессиональным дисциплинам.</a:t>
            </a:r>
          </a:p>
          <a:p>
            <a:pPr algn="just">
              <a:buNone/>
            </a:pPr>
            <a:endParaRPr lang="ru-RU" sz="15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Рисунок 1" descr="E:\Мудрова Н.В\Эксперимент 2010\скрин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0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4071942"/>
            <a:ext cx="8786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15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профессии «Печатник» по курсу «Технологические процессы печати» подготовлен банк тестовых заданий, содержащий четыре варианта, каждый из которых состоит из ста вопросов.</a:t>
            </a:r>
          </a:p>
          <a:p>
            <a:pPr indent="180975" algn="just">
              <a:buFont typeface="Wingdings" pitchFamily="2" charset="2"/>
              <a:buChar char="§"/>
            </a:pPr>
            <a:r>
              <a:rPr lang="ru-RU" sz="15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профессии «Переплётчик» по курсу «Технология брошюровочно-переплётных процессов» подготовлен банк тестовых заданий, содержащий четыре варианта, каждый из которых состоит из двадцати семи вопросов, а по курсу «Материаловедение» на данный момент создано два варианта тестовых заданий.</a:t>
            </a:r>
          </a:p>
          <a:p>
            <a:pPr indent="180975" algn="just">
              <a:buFont typeface="Wingdings" pitchFamily="2" charset="2"/>
              <a:buChar char="§"/>
            </a:pPr>
            <a:r>
              <a:rPr lang="ru-RU" sz="15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специальности «Полиграфическое производство» по курсу «Оборудование полиграфического производства» составлен тест, содержащий 60 вопросов.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3071810"/>
            <a:ext cx="8229600" cy="3143272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marL="3175" lvl="0" indent="177800" algn="just">
              <a:buNone/>
            </a:pPr>
            <a:r>
              <a:rPr lang="ru-RU" sz="3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Разработана структура трех электронных учебных модулей по профессии «Оператор электронного набора и верстки»</a:t>
            </a:r>
            <a:endParaRPr lang="en-US" sz="34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175" lvl="0" indent="177800" algn="just">
              <a:buNone/>
            </a:pPr>
            <a:endParaRPr lang="ru-RU" sz="34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175" indent="177800" algn="just"/>
            <a:r>
              <a:rPr lang="ru-RU" sz="34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Электронный набор текста "слепым" десятипальцевым методом.</a:t>
            </a:r>
          </a:p>
          <a:p>
            <a:pPr marL="3175" indent="177800" algn="just"/>
            <a:r>
              <a:rPr lang="ru-RU" sz="34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Электронный набор и правка текста.</a:t>
            </a:r>
          </a:p>
          <a:p>
            <a:pPr marL="3175" indent="177800" algn="just"/>
            <a:r>
              <a:rPr lang="ru-RU" sz="34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Верстка текста с использованием программных продуктов полиграфического производства.</a:t>
            </a:r>
            <a:endParaRPr lang="en-US" sz="3400" i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175" indent="177800" algn="just">
              <a:buNone/>
              <a:tabLst>
                <a:tab pos="266700" algn="l"/>
              </a:tabLst>
            </a:pPr>
            <a:endParaRPr lang="en-US" sz="34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175" indent="-3175" algn="just">
              <a:buNone/>
              <a:tabLst>
                <a:tab pos="266700" algn="l"/>
              </a:tabLst>
            </a:pPr>
            <a:r>
              <a:rPr lang="ru-RU" sz="3400" dirty="0" smtClean="0">
                <a:solidFill>
                  <a:srgbClr val="002060"/>
                </a:solidFill>
              </a:rPr>
              <a:t>и произведено частичное наполнение</a:t>
            </a:r>
            <a:r>
              <a:rPr lang="en-US" sz="3400" dirty="0" smtClean="0">
                <a:solidFill>
                  <a:srgbClr val="002060"/>
                </a:solidFill>
              </a:rPr>
              <a:t> </a:t>
            </a:r>
            <a:r>
              <a:rPr lang="ru-RU" sz="3400" dirty="0" err="1" smtClean="0">
                <a:solidFill>
                  <a:srgbClr val="002060"/>
                </a:solidFill>
              </a:rPr>
              <a:t>контента</a:t>
            </a:r>
            <a:r>
              <a:rPr lang="ru-RU" sz="3400" dirty="0" smtClean="0">
                <a:solidFill>
                  <a:srgbClr val="002060"/>
                </a:solidFill>
              </a:rPr>
              <a:t> на образовательном портале УМЦ ПО на базе системы </a:t>
            </a:r>
            <a:r>
              <a:rPr lang="en-US" sz="3400" dirty="0" err="1" smtClean="0">
                <a:solidFill>
                  <a:srgbClr val="002060"/>
                </a:solidFill>
              </a:rPr>
              <a:t>Moodle</a:t>
            </a:r>
            <a:r>
              <a:rPr lang="ru-RU" sz="3400" dirty="0" smtClean="0">
                <a:solidFill>
                  <a:srgbClr val="002060"/>
                </a:solidFill>
              </a:rPr>
              <a:t>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Рисунок 0" descr="порта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59372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28694"/>
          </a:xfrm>
        </p:spPr>
        <p:txBody>
          <a:bodyPr>
            <a:noAutofit/>
          </a:bodyPr>
          <a:lstStyle/>
          <a:p>
            <a:pPr lvl="0"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Созданы электронные пособия для специальности 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 smtClean="0"/>
              <a:t>035002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«Издательское дело»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400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2"/>
          </p:nvPr>
        </p:nvSpPr>
        <p:spPr>
          <a:xfrm>
            <a:off x="0" y="1285860"/>
            <a:ext cx="4040188" cy="264320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дисциплине </a:t>
            </a:r>
            <a:r>
              <a:rPr lang="ru-RU" b="1" dirty="0" smtClean="0">
                <a:solidFill>
                  <a:srgbClr val="1B10F4"/>
                </a:solidFill>
              </a:rPr>
              <a:t>«Информационные технологии в издательском деле»</a:t>
            </a:r>
            <a:endParaRPr lang="ru-RU" dirty="0" smtClean="0">
              <a:solidFill>
                <a:srgbClr val="1B10F4"/>
              </a:solidFill>
            </a:endParaRP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429124" y="3643314"/>
            <a:ext cx="4429156" cy="30003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раздела МДК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«Создание оригинал-макета» -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1B10F4"/>
                </a:solidFill>
              </a:rPr>
              <a:t>«Основы художественного оформления печатной продукции»</a:t>
            </a:r>
            <a:endParaRPr lang="ru-RU" dirty="0">
              <a:solidFill>
                <a:srgbClr val="1B10F4"/>
              </a:solidFill>
            </a:endParaRPr>
          </a:p>
        </p:txBody>
      </p:sp>
      <p:pic>
        <p:nvPicPr>
          <p:cNvPr id="3074" name="Рисунок 2" descr="элу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357298"/>
            <a:ext cx="4651367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8" descr="охопп2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143248"/>
            <a:ext cx="4530749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36437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Разработано содержание БУП, БУП (рабочих), программ ОПД и ПМ в рамках ФГОС по следующим профессиям и специальностям:</a:t>
            </a:r>
          </a:p>
          <a:p>
            <a:pPr algn="just">
              <a:buNone/>
            </a:pPr>
            <a:endParaRPr lang="ru-RU" dirty="0" smtClean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ru-RU" i="1" dirty="0" smtClean="0">
                <a:solidFill>
                  <a:srgbClr val="1B10F4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«Оператор электронного набора и верстки»</a:t>
            </a:r>
          </a:p>
          <a:p>
            <a:pPr algn="just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ru-RU" i="1" dirty="0" smtClean="0">
                <a:solidFill>
                  <a:srgbClr val="1B10F4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«Печатник»</a:t>
            </a:r>
          </a:p>
          <a:p>
            <a:pPr algn="just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ru-RU" i="1" dirty="0" smtClean="0">
                <a:solidFill>
                  <a:srgbClr val="1B10F4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«Переплётчик»</a:t>
            </a:r>
          </a:p>
          <a:p>
            <a:pPr algn="just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ru-RU" i="1" dirty="0" smtClean="0">
                <a:solidFill>
                  <a:srgbClr val="1B10F4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«Издательское дело»</a:t>
            </a:r>
          </a:p>
          <a:p>
            <a:pPr algn="just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ru-RU" i="1" dirty="0" smtClean="0">
                <a:solidFill>
                  <a:srgbClr val="1B10F4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«Полиграфическое производство»</a:t>
            </a:r>
            <a:endParaRPr lang="ru-RU" i="1" dirty="0">
              <a:solidFill>
                <a:srgbClr val="1B10F4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42852"/>
            <a:ext cx="8229600" cy="50006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экспериментальной деятельности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864307"/>
          </a:xfrm>
        </p:spPr>
        <p:txBody>
          <a:bodyPr>
            <a:normAutofit/>
          </a:bodyPr>
          <a:lstStyle/>
          <a:p>
            <a:pPr marL="1117854" lvl="2" indent="-514350">
              <a:buClr>
                <a:srgbClr val="1B10F4"/>
              </a:buClr>
              <a:buSzPct val="75000"/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БУП</a:t>
            </a:r>
          </a:p>
          <a:p>
            <a:pPr marL="1117854" lvl="2" indent="-514350">
              <a:buClr>
                <a:srgbClr val="1B10F4"/>
              </a:buClr>
              <a:buSzPct val="75000"/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БУП (рабочий)</a:t>
            </a:r>
          </a:p>
          <a:p>
            <a:pPr marL="1117854" lvl="2" indent="-514350">
              <a:buClr>
                <a:srgbClr val="1B10F4"/>
              </a:buClr>
              <a:buSzPct val="75000"/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Программы ОПД и ПМ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42852"/>
            <a:ext cx="8229600" cy="50006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экспериментальной деятельности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44" y="642918"/>
            <a:ext cx="8515352" cy="500066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00000"/>
              <a:buBlip>
                <a:blip r:embed="rId2"/>
              </a:buBlip>
              <a:tabLst/>
              <a:defRPr/>
            </a:pPr>
            <a:r>
              <a:rPr kumimoji="0" lang="ru-RU" sz="2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035002 Издательское</a:t>
            </a:r>
            <a:r>
              <a:rPr kumimoji="0" lang="ru-RU" sz="2000" b="1" i="0" u="none" strike="noStrike" kern="1200" cap="all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дело</a:t>
            </a:r>
            <a:r>
              <a:rPr kumimoji="0" lang="ru-RU" sz="2000" b="1" i="0" u="none" strike="noStrike" kern="1200" cap="all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200" b="1" i="0" u="none" strike="noStrike" kern="1200" cap="all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(базовая и углубленная подготовка)</a:t>
            </a:r>
            <a:endParaRPr kumimoji="0" lang="ru-RU" sz="12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00100" y="2214554"/>
          <a:ext cx="7786742" cy="345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018"/>
                <a:gridCol w="669172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ОП.01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Документационное обеспечение управления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ОП.02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Информационные технологии в издательском деле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ОП.03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Технология производства печатных и электронных средств информации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ОП.04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Материаловедение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ОП.05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Правовое обеспечение профессиональной деятельности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ПМ.01</a:t>
                      </a:r>
                      <a:endParaRPr lang="ru-RU" sz="13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Корректура</a:t>
                      </a:r>
                      <a:endParaRPr lang="ru-RU" sz="13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ПМ.02 </a:t>
                      </a:r>
                      <a:endParaRPr lang="ru-RU" sz="13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Художественно-техническое редактирование изданий</a:t>
                      </a:r>
                      <a:endParaRPr lang="ru-RU" sz="13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ПМ.03 </a:t>
                      </a:r>
                      <a:endParaRPr lang="ru-RU" sz="13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Управление и организация деятельности производственного подразделения</a:t>
                      </a:r>
                      <a:endParaRPr lang="ru-RU" sz="13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ПМ.04</a:t>
                      </a:r>
                      <a:endParaRPr lang="ru-RU" sz="13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Вариативная часть</a:t>
                      </a:r>
                      <a:endParaRPr lang="ru-RU" sz="13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864307"/>
          </a:xfrm>
        </p:spPr>
        <p:txBody>
          <a:bodyPr>
            <a:normAutofit/>
          </a:bodyPr>
          <a:lstStyle/>
          <a:p>
            <a:pPr marL="1117854" lvl="2" indent="-514350">
              <a:spcBef>
                <a:spcPts val="0"/>
              </a:spcBef>
              <a:buClr>
                <a:srgbClr val="1B10F4"/>
              </a:buClr>
              <a:buSzPct val="75000"/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БУП</a:t>
            </a:r>
          </a:p>
          <a:p>
            <a:pPr marL="1117854" lvl="2" indent="-514350">
              <a:spcBef>
                <a:spcPts val="0"/>
              </a:spcBef>
              <a:buClr>
                <a:srgbClr val="1B10F4"/>
              </a:buClr>
              <a:buSzPct val="75000"/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БУП (рабочий)</a:t>
            </a:r>
          </a:p>
          <a:p>
            <a:pPr marL="1117854" lvl="2" indent="-514350">
              <a:spcBef>
                <a:spcPts val="0"/>
              </a:spcBef>
              <a:buClr>
                <a:srgbClr val="1B10F4"/>
              </a:buClr>
              <a:buSzPct val="75000"/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Программы ОПД и ПМ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42852"/>
            <a:ext cx="8229600" cy="50006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экспериментальной деятельности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44" y="642918"/>
            <a:ext cx="8515352" cy="500066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00000"/>
              <a:buBlip>
                <a:blip r:embed="rId2"/>
              </a:buBlip>
              <a:tabLst/>
              <a:defRPr/>
            </a:pPr>
            <a:r>
              <a:rPr kumimoji="0" lang="ru-RU" sz="2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261701 Полиграфическое</a:t>
            </a:r>
            <a:r>
              <a:rPr kumimoji="0" lang="ru-RU" sz="2000" b="1" i="0" u="none" strike="noStrike" kern="1200" cap="all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производство</a:t>
            </a:r>
            <a:endParaRPr kumimoji="0" lang="ru-RU" sz="12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2071678"/>
          <a:ext cx="8429684" cy="45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7643866"/>
              </a:tblGrid>
              <a:tr h="30654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ОП.01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Материаловедение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0654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ОП.02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Основы полиграфического производства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0654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ОП.03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Основы экономики,</a:t>
                      </a:r>
                      <a:r>
                        <a:rPr lang="ru-RU" sz="1300" b="1" baseline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менеджмента и маркетинга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0654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ОП.04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Правовые основы профессиональной деятельности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0654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ОП.05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Метрология, стандартизация и подтверждение</a:t>
                      </a:r>
                      <a:r>
                        <a:rPr lang="ru-RU" sz="1300" b="1" baseline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качества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0654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ОП.06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Информационные технологии в издательском деле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0654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ОП.07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Охрана труда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0654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ОП.08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Безопасность жизнедеятельности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78397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ПМ.01</a:t>
                      </a:r>
                      <a:endParaRPr lang="ru-RU" sz="13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Участие в разработке технологических</a:t>
                      </a:r>
                      <a:r>
                        <a:rPr lang="ru-RU" sz="1300" b="1" baseline="0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процессов в полиграфическом производстве, разработка и оформление технической документации</a:t>
                      </a:r>
                      <a:endParaRPr lang="ru-RU" sz="13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478397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ПМ.02 </a:t>
                      </a:r>
                      <a:endParaRPr lang="ru-RU" sz="13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Технологический контроль в полиграфическом производстве, контроль</a:t>
                      </a:r>
                      <a:r>
                        <a:rPr lang="ru-RU" sz="1300" b="1" baseline="0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качества материалов, полуфабрикатов и готовой продукции</a:t>
                      </a:r>
                      <a:endParaRPr lang="ru-RU" sz="13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0654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ПМ.03 </a:t>
                      </a:r>
                      <a:endParaRPr lang="ru-RU" sz="13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Управление</a:t>
                      </a:r>
                      <a:r>
                        <a:rPr lang="ru-RU" sz="1300" b="1" baseline="0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работой структурного подразделения предприятия отрасли</a:t>
                      </a:r>
                      <a:endParaRPr lang="ru-RU" sz="13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478397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ПМ.04</a:t>
                      </a:r>
                      <a:endParaRPr lang="ru-RU" sz="13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Выполнение работ по одной или нескольким профессиям</a:t>
                      </a:r>
                      <a:r>
                        <a:rPr lang="ru-RU" sz="1300" b="1" baseline="0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рабочих, должностям служащих</a:t>
                      </a:r>
                      <a:endParaRPr lang="ru-RU" sz="13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0654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ПМ.05</a:t>
                      </a:r>
                      <a:endParaRPr lang="ru-RU" sz="13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Вариативная часть</a:t>
                      </a:r>
                      <a:endParaRPr lang="ru-RU" sz="13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607223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Тема экспериментальной работы: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4138" indent="1588" algn="just">
              <a:buNone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«Разработка учебно-методического комплекса для ФГОС нового поколения по укрупненной группе полиграфической отрасли».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just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Научный руководитель НИЭД: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8900" indent="-3175" algn="just">
              <a:buNone/>
            </a:pPr>
            <a:r>
              <a:rPr lang="ru-RU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Бурмистрова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А.С., к.п.н., зав. лабораторией НИИРПО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just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Цель эксперимента: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8900" indent="-3175" algn="just">
              <a:buNone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Разработать УМК для ФГОС нового поколения по укрупненной группе полиграфической отрасли, способствующий наиболее эффективному освоению учебного материала и позволяющий достичь необходимого качества профессиональной подготовки.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864307"/>
          </a:xfrm>
        </p:spPr>
        <p:txBody>
          <a:bodyPr>
            <a:normAutofit/>
          </a:bodyPr>
          <a:lstStyle/>
          <a:p>
            <a:pPr marL="1117854" lvl="2" indent="-514350">
              <a:spcBef>
                <a:spcPts val="0"/>
              </a:spcBef>
              <a:buClr>
                <a:srgbClr val="1B10F4"/>
              </a:buClr>
              <a:buSzPct val="75000"/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БУП</a:t>
            </a:r>
          </a:p>
          <a:p>
            <a:pPr marL="1117854" lvl="2" indent="-514350">
              <a:spcBef>
                <a:spcPts val="0"/>
              </a:spcBef>
              <a:buClr>
                <a:srgbClr val="1B10F4"/>
              </a:buClr>
              <a:buSzPct val="75000"/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БУП (рабочий)</a:t>
            </a:r>
          </a:p>
          <a:p>
            <a:pPr marL="1117854" lvl="2" indent="-514350">
              <a:spcBef>
                <a:spcPts val="0"/>
              </a:spcBef>
              <a:buClr>
                <a:srgbClr val="1B10F4"/>
              </a:buClr>
              <a:buSzPct val="75000"/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Программы ОПД и ПМ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42852"/>
            <a:ext cx="8229600" cy="50006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экспериментальной деятельности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44" y="642918"/>
            <a:ext cx="8515352" cy="500066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00000"/>
              <a:buBlip>
                <a:blip r:embed="rId2"/>
              </a:buBlip>
              <a:tabLst/>
              <a:defRPr/>
            </a:pPr>
            <a:r>
              <a:rPr kumimoji="0" lang="ru-RU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261701.02 Оператор электронного набора и</a:t>
            </a:r>
            <a:r>
              <a:rPr kumimoji="0" lang="ru-RU" b="1" i="0" u="none" strike="noStrike" kern="1200" cap="all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верстки</a:t>
            </a:r>
            <a:endParaRPr kumimoji="0" lang="ru-RU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2071678"/>
          <a:ext cx="8429684" cy="3525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7500990"/>
              </a:tblGrid>
              <a:tr h="3065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ОП.01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Основы технологии и организации полиграфического производства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065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ОП.02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Виды и</a:t>
                      </a:r>
                      <a:r>
                        <a:rPr lang="ru-RU" sz="1400" b="1" baseline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элементы печатного текста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065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ОП.03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Информатика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065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ОП.04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Безопасность жизнедеятельности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7839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ПМ.01</a:t>
                      </a:r>
                      <a:endParaRPr lang="ru-RU" sz="14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Электронный</a:t>
                      </a:r>
                      <a:r>
                        <a:rPr lang="ru-RU" sz="1400" b="1" baseline="0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набор и правка текста</a:t>
                      </a:r>
                      <a:endParaRPr lang="ru-RU" sz="14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47839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ПМ.02</a:t>
                      </a:r>
                      <a:endParaRPr lang="ru-RU" sz="14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Верстка текста с использованием</a:t>
                      </a:r>
                      <a:r>
                        <a:rPr lang="ru-RU" sz="1400" b="1" baseline="0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программных продуктов полиграфического производства</a:t>
                      </a:r>
                      <a:endParaRPr lang="ru-RU" sz="14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478397">
                <a:tc gridSpan="2"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ru-RU" sz="1300" b="1" dirty="0" smtClean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3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Программы дополнительного профессионального</a:t>
                      </a:r>
                      <a:r>
                        <a:rPr lang="ru-RU" sz="1300" b="1" baseline="0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образования: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1300" b="1" baseline="0" dirty="0" smtClean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q"/>
                      </a:pPr>
                      <a:r>
                        <a:rPr lang="ru-RU" sz="1300" b="1" baseline="0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Программа «Освоение клавиатуры «слепым» десятипальцевым методом»</a:t>
                      </a:r>
                      <a:endParaRPr lang="ru-RU" sz="1300" b="1" baseline="0" dirty="0" smtClean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300" b="0" baseline="0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Модульное обучение для обучающихся общеобразовательных учреждений, взрослого населения</a:t>
                      </a:r>
                      <a:endParaRPr lang="ru-RU" sz="1300" b="0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864307"/>
          </a:xfrm>
        </p:spPr>
        <p:txBody>
          <a:bodyPr>
            <a:normAutofit/>
          </a:bodyPr>
          <a:lstStyle/>
          <a:p>
            <a:pPr marL="1117854" lvl="2" indent="-514350">
              <a:spcBef>
                <a:spcPts val="0"/>
              </a:spcBef>
              <a:buClr>
                <a:srgbClr val="1B10F4"/>
              </a:buClr>
              <a:buSzPct val="75000"/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БУП</a:t>
            </a:r>
          </a:p>
          <a:p>
            <a:pPr marL="1117854" lvl="2" indent="-514350">
              <a:spcBef>
                <a:spcPts val="0"/>
              </a:spcBef>
              <a:buClr>
                <a:srgbClr val="1B10F4"/>
              </a:buClr>
              <a:buSzPct val="75000"/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БУП (рабочий)</a:t>
            </a:r>
          </a:p>
          <a:p>
            <a:pPr marL="1117854" lvl="2" indent="-514350">
              <a:spcBef>
                <a:spcPts val="0"/>
              </a:spcBef>
              <a:buClr>
                <a:srgbClr val="1B10F4"/>
              </a:buClr>
              <a:buSzPct val="75000"/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Программы ОПД и ПМ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42852"/>
            <a:ext cx="8229600" cy="50006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экспериментальной деятельности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44" y="785794"/>
            <a:ext cx="8515352" cy="500066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lvl="0" algn="ctr">
              <a:spcBef>
                <a:spcPct val="0"/>
              </a:spcBef>
              <a:buSzPct val="200000"/>
              <a:buBlip>
                <a:blip r:embed="rId2"/>
              </a:buBlip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261701.03 переплётчик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2071678"/>
          <a:ext cx="8429684" cy="3235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7429552"/>
              </a:tblGrid>
              <a:tr h="306540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ОП.01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Основы технологии</a:t>
                      </a:r>
                      <a:r>
                        <a:rPr lang="ru-RU" sz="1400" b="1" baseline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и организации полиграфического производства</a:t>
                      </a:r>
                      <a:endParaRPr lang="ru-RU" sz="1400" b="1" dirty="0" smtClean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06540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ОП.02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Основы инженерной графики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06540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ОП.03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Основы электротехники и электрооборудования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06540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ОП.04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Информационные технологии в профессиональной деятельности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06540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ОП.05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Безопасность жизнедеятельности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24688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ПМ.01</a:t>
                      </a:r>
                      <a:endParaRPr lang="ru-RU" sz="14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Брошюровка печатных изданий</a:t>
                      </a:r>
                      <a:endParaRPr lang="ru-RU" sz="14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ПМ.02 </a:t>
                      </a:r>
                      <a:endParaRPr lang="ru-RU" sz="14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Переплёт</a:t>
                      </a:r>
                      <a:r>
                        <a:rPr lang="ru-RU" sz="1400" b="1" baseline="0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печатных изданий</a:t>
                      </a:r>
                      <a:endParaRPr lang="ru-RU" sz="14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ПМ.03 </a:t>
                      </a:r>
                      <a:endParaRPr lang="ru-RU" sz="14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Отделка полиграфической</a:t>
                      </a:r>
                      <a:r>
                        <a:rPr lang="ru-RU" sz="1400" b="1" baseline="0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продукции</a:t>
                      </a:r>
                      <a:endParaRPr lang="ru-RU" sz="1400" b="1" dirty="0" smtClean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ПМ.04</a:t>
                      </a:r>
                      <a:endParaRPr lang="ru-RU" sz="14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Ремонт печатных изделий</a:t>
                      </a:r>
                      <a:endParaRPr lang="ru-RU" sz="14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06540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ПМ.05</a:t>
                      </a:r>
                      <a:endParaRPr lang="ru-RU" sz="14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Вариативная часть</a:t>
                      </a:r>
                      <a:endParaRPr lang="ru-RU" sz="14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864307"/>
          </a:xfrm>
        </p:spPr>
        <p:txBody>
          <a:bodyPr>
            <a:normAutofit/>
          </a:bodyPr>
          <a:lstStyle/>
          <a:p>
            <a:pPr marL="1117854" lvl="2" indent="-514350">
              <a:spcBef>
                <a:spcPts val="0"/>
              </a:spcBef>
              <a:buClr>
                <a:srgbClr val="1B10F4"/>
              </a:buClr>
              <a:buSzPct val="75000"/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БУП</a:t>
            </a:r>
          </a:p>
          <a:p>
            <a:pPr marL="1117854" lvl="2" indent="-514350">
              <a:spcBef>
                <a:spcPts val="0"/>
              </a:spcBef>
              <a:buClr>
                <a:srgbClr val="1B10F4"/>
              </a:buClr>
              <a:buSzPct val="75000"/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БУП (рабочий)</a:t>
            </a:r>
          </a:p>
          <a:p>
            <a:pPr marL="1117854" lvl="2" indent="-514350">
              <a:spcBef>
                <a:spcPts val="0"/>
              </a:spcBef>
              <a:buClr>
                <a:srgbClr val="1B10F4"/>
              </a:buClr>
              <a:buSzPct val="75000"/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Программы ОПД и ПМ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42852"/>
            <a:ext cx="8229600" cy="50006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экспериментальной деятельности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44" y="714356"/>
            <a:ext cx="8515352" cy="500066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lvl="0" algn="ctr">
              <a:spcBef>
                <a:spcPct val="0"/>
              </a:spcBef>
              <a:buSzPct val="200000"/>
              <a:buBlip>
                <a:blip r:embed="rId2"/>
              </a:buBlip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261701.04 Печатник плоской печати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2071678"/>
          <a:ext cx="8429684" cy="321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7429552"/>
              </a:tblGrid>
              <a:tr h="342367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ОП.01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Основы технологии</a:t>
                      </a:r>
                      <a:r>
                        <a:rPr lang="ru-RU" sz="1400" b="1" baseline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и организации полиграфического производства</a:t>
                      </a:r>
                      <a:endParaRPr lang="ru-RU" sz="1400" b="1" dirty="0" smtClean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42367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ОП.02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Основы инженерной графики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42367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ОП.03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Основы электротехники и электрооборудования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42367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ОП.04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Информационные технологии в профессиональной деятельности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42367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ОП.05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Безопасность жизнедеятельности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62636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ПМ.01</a:t>
                      </a:r>
                      <a:endParaRPr lang="ru-RU" sz="14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Настройка печатного</a:t>
                      </a:r>
                      <a:r>
                        <a:rPr lang="ru-RU" sz="1400" b="1" baseline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оборудования</a:t>
                      </a:r>
                      <a:endParaRPr lang="ru-RU" sz="14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98937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ПМ.02 </a:t>
                      </a:r>
                      <a:endParaRPr lang="ru-RU" sz="14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Печатание продукции на листовых и рулонных печатных машинах</a:t>
                      </a:r>
                      <a:endParaRPr lang="ru-RU" sz="14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98937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ПМ.03 </a:t>
                      </a:r>
                      <a:endParaRPr lang="ru-RU" sz="14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Контроль параметров печатного процесса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42367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ПМ.04</a:t>
                      </a:r>
                      <a:endParaRPr lang="ru-RU" sz="14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1B10F4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Вариативная часть</a:t>
                      </a:r>
                      <a:endParaRPr lang="ru-RU" sz="1400" b="1" dirty="0">
                        <a:solidFill>
                          <a:srgbClr val="1B10F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5364373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Разработано содержание вариативной части с учётом требований работодателей по следующим профессиям и специальностям:</a:t>
            </a:r>
          </a:p>
          <a:p>
            <a:pPr algn="just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ru-RU" i="1" dirty="0" smtClean="0">
                <a:solidFill>
                  <a:srgbClr val="1B10F4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«Оператор электронного набора и верстки»</a:t>
            </a:r>
          </a:p>
          <a:p>
            <a:pPr algn="just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ru-RU" i="1" dirty="0" smtClean="0">
                <a:solidFill>
                  <a:srgbClr val="1B10F4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«Печатник»</a:t>
            </a:r>
          </a:p>
          <a:p>
            <a:pPr algn="just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ru-RU" i="1" dirty="0" smtClean="0">
                <a:solidFill>
                  <a:srgbClr val="1B10F4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«Переплётчик»</a:t>
            </a:r>
          </a:p>
          <a:p>
            <a:pPr algn="just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ru-RU" i="1" dirty="0" smtClean="0">
                <a:solidFill>
                  <a:srgbClr val="1B10F4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«Издательское дело»</a:t>
            </a:r>
          </a:p>
          <a:p>
            <a:pPr algn="just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ru-RU" i="1" dirty="0" smtClean="0">
                <a:solidFill>
                  <a:srgbClr val="1B10F4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«Полиграфическое производство»</a:t>
            </a:r>
            <a:endParaRPr lang="ru-RU" i="1" dirty="0">
              <a:solidFill>
                <a:srgbClr val="1B10F4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42852"/>
            <a:ext cx="8229600" cy="50006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экспериментальной деятельности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500726"/>
          </a:xfrm>
        </p:spPr>
        <p:txBody>
          <a:bodyPr/>
          <a:lstStyle/>
          <a:p>
            <a:pPr algn="ctr">
              <a:lnSpc>
                <a:spcPct val="114000"/>
              </a:lnSpc>
              <a:buNone/>
            </a:pPr>
            <a:r>
              <a:rPr lang="ru-RU" sz="2800" i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Основополагающие факторы формирования вариативной части</a:t>
            </a:r>
          </a:p>
          <a:p>
            <a:pPr marL="624078" indent="-514350" algn="just">
              <a:spcAft>
                <a:spcPts val="400"/>
              </a:spcAft>
              <a:buClr>
                <a:srgbClr val="1B10F4"/>
              </a:buClr>
              <a:buSzPct val="80000"/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Сравнение профессионального (классификаторов профессий и специальностей, справочников квалификационных характеристик) и образовательного стандарта.</a:t>
            </a:r>
          </a:p>
          <a:p>
            <a:pPr marL="624078" indent="-514350" algn="just">
              <a:buClr>
                <a:srgbClr val="1B10F4"/>
              </a:buClr>
              <a:buSzPct val="80000"/>
              <a:buFont typeface="+mj-lt"/>
              <a:buAutoNum type="arabicPeriod"/>
            </a:pPr>
            <a:r>
              <a:rPr lang="ru-RU" sz="28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Критериальная</a:t>
            </a:r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оценка работодателями профессиональных и общих компетенций.</a:t>
            </a:r>
          </a:p>
          <a:p>
            <a:pPr marL="624078" indent="-514350" algn="just">
              <a:lnSpc>
                <a:spcPct val="114000"/>
              </a:lnSpc>
              <a:buClr>
                <a:srgbClr val="1B10F4"/>
              </a:buClr>
              <a:buSzPct val="80000"/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Выявление дополнительных компетенций.</a:t>
            </a:r>
            <a:endParaRPr lang="ru-RU" sz="28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42852"/>
            <a:ext cx="8229600" cy="50006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Распределение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часов вариативной части ОПОП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643602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14000"/>
              </a:lnSpc>
              <a:buNone/>
            </a:pPr>
            <a:r>
              <a:rPr lang="ru-RU" sz="2800" u="sng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Этапы разработки вариативной части</a:t>
            </a:r>
          </a:p>
          <a:p>
            <a:pPr algn="ctr">
              <a:lnSpc>
                <a:spcPct val="114000"/>
              </a:lnSpc>
              <a:buNone/>
            </a:pPr>
            <a:endParaRPr lang="ru-RU" sz="2800" i="1" u="sng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42365" lvl="3" indent="-255588" algn="just">
              <a:lnSpc>
                <a:spcPct val="114000"/>
              </a:lnSpc>
              <a:buNone/>
            </a:pPr>
            <a:r>
              <a:rPr lang="ru-RU" sz="21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Прогностический:</a:t>
            </a:r>
            <a:endParaRPr lang="ru-RU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42365" lvl="3" indent="-255588" algn="just">
              <a:lnSpc>
                <a:spcPct val="120000"/>
              </a:lnSpc>
              <a:buClr>
                <a:srgbClr val="1B10F4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анализ рынка труда;</a:t>
            </a:r>
          </a:p>
          <a:p>
            <a:pPr marL="1142365" lvl="3" indent="-255588" algn="just">
              <a:lnSpc>
                <a:spcPct val="120000"/>
              </a:lnSpc>
              <a:buClr>
                <a:srgbClr val="1B10F4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анализ рынка образовательных услуг.</a:t>
            </a:r>
          </a:p>
          <a:p>
            <a:pPr marL="1142365" lvl="3" indent="-255588" algn="just">
              <a:lnSpc>
                <a:spcPct val="114000"/>
              </a:lnSpc>
              <a:buFont typeface="Wingdings" pitchFamily="2" charset="2"/>
              <a:buChar char="ü"/>
            </a:pPr>
            <a:endParaRPr lang="ru-RU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42365" lvl="3" indent="-255588" algn="just">
              <a:lnSpc>
                <a:spcPct val="114000"/>
              </a:lnSpc>
              <a:buNone/>
            </a:pPr>
            <a:r>
              <a:rPr lang="ru-RU" sz="21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Целевой:</a:t>
            </a:r>
          </a:p>
          <a:p>
            <a:pPr marL="1142365" lvl="3" indent="-255588" algn="just">
              <a:lnSpc>
                <a:spcPct val="120000"/>
              </a:lnSpc>
              <a:buClr>
                <a:srgbClr val="1B10F4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профессиональных компетенций выпускника, востребованных рынком труда.</a:t>
            </a:r>
          </a:p>
          <a:p>
            <a:pPr marL="1142365" lvl="3" indent="-255588" algn="just">
              <a:lnSpc>
                <a:spcPct val="114000"/>
              </a:lnSpc>
              <a:buFont typeface="Wingdings" pitchFamily="2" charset="2"/>
              <a:buChar char="ü"/>
            </a:pPr>
            <a:endParaRPr lang="ru-RU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42365" lvl="3" indent="-255588" algn="just">
              <a:lnSpc>
                <a:spcPct val="114000"/>
              </a:lnSpc>
              <a:buNone/>
            </a:pPr>
            <a:r>
              <a:rPr lang="ru-RU" sz="21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Структурный:</a:t>
            </a:r>
          </a:p>
          <a:p>
            <a:pPr marL="1142365" lvl="3" indent="-255588" algn="just">
              <a:lnSpc>
                <a:spcPct val="120000"/>
              </a:lnSpc>
              <a:buClr>
                <a:srgbClr val="1B10F4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анкетирование работодателей и выпускников;</a:t>
            </a:r>
          </a:p>
          <a:p>
            <a:pPr marL="1142365" lvl="3" indent="-255588" algn="just">
              <a:lnSpc>
                <a:spcPct val="120000"/>
              </a:lnSpc>
              <a:buClr>
                <a:srgbClr val="1B10F4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интервьюирование работодателей и выпускников;</a:t>
            </a:r>
          </a:p>
          <a:p>
            <a:pPr marL="1142365" lvl="3" indent="-255588" algn="just">
              <a:lnSpc>
                <a:spcPct val="120000"/>
              </a:lnSpc>
              <a:buClr>
                <a:srgbClr val="1B10F4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 проекта «Содружество полиграфистов»;</a:t>
            </a:r>
          </a:p>
          <a:p>
            <a:pPr marL="1142365" lvl="3" indent="-255588" algn="just">
              <a:lnSpc>
                <a:spcPct val="120000"/>
              </a:lnSpc>
              <a:buClr>
                <a:srgbClr val="1B10F4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изучение рынка труда;</a:t>
            </a:r>
          </a:p>
          <a:p>
            <a:pPr marL="1142365" lvl="3" indent="-255588" algn="just">
              <a:lnSpc>
                <a:spcPct val="120000"/>
              </a:lnSpc>
              <a:buClr>
                <a:srgbClr val="1B10F4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анализ образовательных ресурсов;</a:t>
            </a:r>
          </a:p>
          <a:p>
            <a:pPr marL="1142365" lvl="3" indent="-255588" algn="just">
              <a:lnSpc>
                <a:spcPct val="120000"/>
              </a:lnSpc>
              <a:buClr>
                <a:srgbClr val="1B10F4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анализ интересов выпускников.</a:t>
            </a:r>
            <a:endParaRPr lang="ru-RU" sz="20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42852"/>
            <a:ext cx="8229600" cy="50006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Распределение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часов вариативной части ОПОП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435811"/>
          </a:xfrm>
        </p:spPr>
        <p:txBody>
          <a:bodyPr>
            <a:normAutofit/>
          </a:bodyPr>
          <a:lstStyle/>
          <a:p>
            <a:pPr marL="88900" lvl="2" indent="-3175" algn="ctr">
              <a:buClr>
                <a:srgbClr val="1B10F4"/>
              </a:buClr>
              <a:buSzPct val="75000"/>
              <a:buNone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часов на вариативную часть по профессии/специальности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1020/680/320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4282" y="142852"/>
            <a:ext cx="8515352" cy="500066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00000"/>
              <a:buBlip>
                <a:blip r:embed="rId2"/>
              </a:buBlip>
              <a:tabLst/>
              <a:defRPr/>
            </a:pPr>
            <a:r>
              <a:rPr kumimoji="0" lang="ru-RU" sz="2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035002 Издательское</a:t>
            </a:r>
            <a:r>
              <a:rPr kumimoji="0" lang="ru-RU" sz="2000" b="1" i="0" u="none" strike="noStrike" kern="1200" cap="all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дело</a:t>
            </a:r>
            <a:r>
              <a:rPr kumimoji="0" lang="ru-RU" sz="2000" b="1" i="0" u="none" strike="noStrike" kern="1200" cap="all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200" b="1" i="0" u="none" strike="noStrike" kern="1200" cap="all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(базовая подготовка)</a:t>
            </a:r>
            <a:endParaRPr kumimoji="0" lang="ru-RU" sz="12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1214422"/>
          <a:ext cx="7786742" cy="20878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5752"/>
                <a:gridCol w="6143668"/>
                <a:gridCol w="1357322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Увеличение нагрузки по профессиональным</a:t>
                      </a:r>
                      <a:r>
                        <a:rPr lang="ru-RU" sz="1300" b="1" baseline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модулям (введение дополнительных МДК, тем (разделов) инвариантной части: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FFFF00"/>
                          </a:solidFill>
                        </a:rPr>
                        <a:t>№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профессиональных модулей инвариантной части (наименование вводимых МДК, тем (разделов)</a:t>
                      </a:r>
                      <a:endParaRPr lang="ru-RU" sz="1300" b="0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Кол-во часов</a:t>
                      </a:r>
                      <a:endParaRPr lang="ru-RU" sz="1300" b="0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ПМ.01 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Корректура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227/134/80</a:t>
                      </a:r>
                      <a:endParaRPr lang="ru-RU" sz="13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3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МДК</a:t>
                      </a:r>
                      <a:r>
                        <a:rPr lang="ru-RU" sz="130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01.01 Технология комплексной работы с текстом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227/134/80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ИТОГО: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227/134/80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2910" y="3500438"/>
          <a:ext cx="7786742" cy="27127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5752"/>
                <a:gridCol w="6143668"/>
                <a:gridCol w="1357322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Введение новых элементов ОПОП ОУ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FFFF00"/>
                          </a:solidFill>
                        </a:rPr>
                        <a:t>№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дополнительных учебных дисциплин и/или профессиональных</a:t>
                      </a:r>
                      <a:r>
                        <a:rPr lang="ru-RU" sz="1300" b="0" baseline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модулей</a:t>
                      </a:r>
                      <a:endParaRPr lang="ru-RU" sz="1300" b="0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Кол-во часов</a:t>
                      </a:r>
                      <a:endParaRPr lang="ru-RU" sz="1300" b="0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ПМ.05 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Книгоиздание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793/546/240</a:t>
                      </a:r>
                      <a:endParaRPr lang="ru-RU" sz="13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3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МДК</a:t>
                      </a:r>
                      <a:r>
                        <a:rPr lang="ru-RU" sz="130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05.01 Активные процессы в современном русском языке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281/200/100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3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МДК</a:t>
                      </a:r>
                      <a:r>
                        <a:rPr lang="ru-RU" sz="130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05.02 Современное издательское дело 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256/170/70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3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МДК</a:t>
                      </a:r>
                      <a:r>
                        <a:rPr lang="ru-RU" sz="130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05.03 Электронные издания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256/170/70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ИТОГО: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793/546/240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435811"/>
          </a:xfrm>
        </p:spPr>
        <p:txBody>
          <a:bodyPr>
            <a:normAutofit/>
          </a:bodyPr>
          <a:lstStyle/>
          <a:p>
            <a:pPr marL="88900" lvl="2" indent="-3175" algn="ctr">
              <a:buClr>
                <a:srgbClr val="1B10F4"/>
              </a:buClr>
              <a:buSzPct val="75000"/>
              <a:buNone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часов на вариативную часть по профессии/специальности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1571/1048/503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4282" y="142852"/>
            <a:ext cx="8515352" cy="500066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00000"/>
              <a:buBlip>
                <a:blip r:embed="rId2"/>
              </a:buBlip>
              <a:tabLst/>
              <a:defRPr/>
            </a:pPr>
            <a:r>
              <a:rPr kumimoji="0" lang="ru-RU" sz="2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035002 Издательское</a:t>
            </a:r>
            <a:r>
              <a:rPr kumimoji="0" lang="ru-RU" sz="2000" b="1" i="0" u="none" strike="noStrike" kern="1200" cap="all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дело</a:t>
            </a:r>
            <a:r>
              <a:rPr kumimoji="0" lang="ru-RU" sz="2000" b="1" i="0" u="none" strike="noStrike" kern="1200" cap="all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200" b="1" i="0" u="none" strike="noStrike" kern="1200" cap="all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(углубленная подготовка)</a:t>
            </a:r>
            <a:endParaRPr kumimoji="0" lang="ru-RU" sz="12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1214422"/>
          <a:ext cx="7786742" cy="1844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5752"/>
                <a:gridCol w="6000792"/>
                <a:gridCol w="1500198"/>
              </a:tblGrid>
              <a:tr h="46041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Увеличение нагрузки по профессиональным</a:t>
                      </a:r>
                      <a:r>
                        <a:rPr lang="ru-RU" sz="1300" b="1" baseline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модулям (введение дополнительных МДК, тем (разделов) инвариантной части: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46041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FFFF00"/>
                          </a:solidFill>
                        </a:rPr>
                        <a:t>№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профессиональных модулей инвариантной части (наименование вводимых МДК, тем (разделов)</a:t>
                      </a:r>
                      <a:endParaRPr lang="ru-RU" sz="1300" b="0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Кол-во часов</a:t>
                      </a:r>
                      <a:endParaRPr lang="ru-RU" sz="1300" b="0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837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ПМ.01 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Корректура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227/134/80</a:t>
                      </a:r>
                      <a:endParaRPr lang="ru-RU" sz="13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71">
                <a:tc>
                  <a:txBody>
                    <a:bodyPr/>
                    <a:lstStyle/>
                    <a:p>
                      <a:endParaRPr lang="ru-RU" sz="13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МДК</a:t>
                      </a:r>
                      <a:r>
                        <a:rPr lang="ru-RU" sz="130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01.01 Технология комплексной работы с текстом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227/134/80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71">
                <a:tc>
                  <a:txBody>
                    <a:bodyPr/>
                    <a:lstStyle/>
                    <a:p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ИТОГО: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227/134/80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2910" y="3214686"/>
          <a:ext cx="7786742" cy="322873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5752"/>
                <a:gridCol w="6072230"/>
                <a:gridCol w="1428760"/>
              </a:tblGrid>
              <a:tr h="34263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Введение новых элементов ОПОП ОУ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47365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FFFF00"/>
                          </a:solidFill>
                        </a:rPr>
                        <a:t>№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дополнительных учебных дисциплин и/или профессиональных</a:t>
                      </a:r>
                      <a:r>
                        <a:rPr lang="ru-RU" sz="1300" b="0" baseline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модулей</a:t>
                      </a:r>
                      <a:endParaRPr lang="ru-RU" sz="1300" b="0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Кол-во часов</a:t>
                      </a:r>
                      <a:endParaRPr lang="ru-RU" sz="1300" b="0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42632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ПМ.06 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Книгоиздание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793/546/240</a:t>
                      </a:r>
                      <a:endParaRPr lang="ru-RU" sz="13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632">
                <a:tc>
                  <a:txBody>
                    <a:bodyPr/>
                    <a:lstStyle/>
                    <a:p>
                      <a:endParaRPr lang="ru-RU" sz="13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МДК</a:t>
                      </a:r>
                      <a:r>
                        <a:rPr lang="ru-RU" sz="130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06.01 Активные процессы в современном русском языке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281/200/100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632">
                <a:tc>
                  <a:txBody>
                    <a:bodyPr/>
                    <a:lstStyle/>
                    <a:p>
                      <a:endParaRPr lang="ru-RU" sz="13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МДК</a:t>
                      </a:r>
                      <a:r>
                        <a:rPr lang="ru-RU" sz="130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06.02 Современное издательское дело 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256/170/70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632">
                <a:tc>
                  <a:txBody>
                    <a:bodyPr/>
                    <a:lstStyle/>
                    <a:p>
                      <a:endParaRPr lang="ru-RU" sz="13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МДК</a:t>
                      </a:r>
                      <a:r>
                        <a:rPr lang="ru-RU" sz="130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06.03 Электронные издания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256/170/70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632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13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ПМ.07 </a:t>
                      </a: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Литературное</a:t>
                      </a:r>
                      <a:r>
                        <a:rPr lang="ru-RU" sz="1300" b="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редактирование</a:t>
                      </a:r>
                      <a:endParaRPr lang="ru-RU" sz="1300" b="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551/368/183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632">
                <a:tc>
                  <a:txBody>
                    <a:bodyPr/>
                    <a:lstStyle/>
                    <a:p>
                      <a:endParaRPr lang="ru-RU" sz="13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МДК.07.01 Языково-стилистическая</a:t>
                      </a:r>
                      <a:r>
                        <a:rPr lang="ru-RU" sz="1300" b="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правка текста</a:t>
                      </a:r>
                      <a:endParaRPr lang="ru-RU" sz="1300" b="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551/368/183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632">
                <a:tc>
                  <a:txBody>
                    <a:bodyPr/>
                    <a:lstStyle/>
                    <a:p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ИТОГО: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1344/914/423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435811"/>
          </a:xfrm>
        </p:spPr>
        <p:txBody>
          <a:bodyPr>
            <a:normAutofit/>
          </a:bodyPr>
          <a:lstStyle/>
          <a:p>
            <a:pPr marL="88900" lvl="2" indent="-3175" algn="ctr">
              <a:buClr>
                <a:srgbClr val="1B10F4"/>
              </a:buClr>
              <a:buSzPct val="75000"/>
              <a:buNone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часов на вариативную часть по профессии/специальности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1404/936/468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4282" y="142852"/>
            <a:ext cx="8515352" cy="500066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lvl="0" algn="ctr">
              <a:spcBef>
                <a:spcPct val="0"/>
              </a:spcBef>
              <a:buSzPct val="200000"/>
              <a:buBlip>
                <a:blip r:embed="rId2"/>
              </a:buBlip>
              <a:defRPr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261701 Полиграфическое производство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8" y="1214422"/>
          <a:ext cx="7786742" cy="24688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5752"/>
                <a:gridCol w="6143668"/>
                <a:gridCol w="1357322"/>
              </a:tblGrid>
              <a:tr h="42333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Увеличение нагрузки по профессиональным</a:t>
                      </a:r>
                      <a:r>
                        <a:rPr lang="ru-RU" sz="1300" b="1" baseline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модулям (введение дополнительных МДК, тем (разделов) инвариантной части: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42333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FFFF00"/>
                          </a:solidFill>
                        </a:rPr>
                        <a:t>№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профессиональных модулей инвариантной части (наименование вводимых МДК, тем (разделов)</a:t>
                      </a:r>
                      <a:endParaRPr lang="ru-RU" sz="1300" b="0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Кол-во часов</a:t>
                      </a:r>
                      <a:endParaRPr lang="ru-RU" sz="1300" b="0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9687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ПМ.01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Участие в разработке технологических процессов в полиграфическом производстве, разработка и оформление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542/492/266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878">
                <a:tc>
                  <a:txBody>
                    <a:bodyPr/>
                    <a:lstStyle/>
                    <a:p>
                      <a:endParaRPr lang="ru-RU" sz="13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МДК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01.01 Основы разработки технологических процессов изготовления полиграфической продукции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376/356/116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56">
                <a:tc>
                  <a:txBody>
                    <a:bodyPr/>
                    <a:lstStyle/>
                    <a:p>
                      <a:endParaRPr lang="ru-RU" sz="13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МДК.01.02 Технико-экономический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анализ полиграфических технологий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166/136/150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56">
                <a:tc>
                  <a:txBody>
                    <a:bodyPr/>
                    <a:lstStyle/>
                    <a:p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ИТОГО: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542/492/266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348" y="3786190"/>
          <a:ext cx="7786742" cy="2804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5752"/>
                <a:gridCol w="6143668"/>
                <a:gridCol w="1357322"/>
              </a:tblGrid>
              <a:tr h="23792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Введение новых элементов ОПОП ОУ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40071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FFFF00"/>
                          </a:solidFill>
                        </a:rPr>
                        <a:t>№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дополнительных учебных дисциплин и/или профессиональных</a:t>
                      </a:r>
                      <a:r>
                        <a:rPr lang="ru-RU" sz="1300" b="0" baseline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модулей</a:t>
                      </a:r>
                      <a:endParaRPr lang="ru-RU" sz="1300" b="0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Кол-во часов</a:t>
                      </a:r>
                      <a:endParaRPr lang="ru-RU" sz="1300" b="0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37923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ОП.08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Инженерная графика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140/102/46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23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13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ОП.09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Электротехника и электроника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102/78/34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23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ru-RU" sz="13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ОП.10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Техническая механика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122/98/44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23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ru-RU" sz="13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ОП.11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Основы светотехники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60/40/20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23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ru-RU" sz="13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ОП.12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Материаловедение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90/56/22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23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ru-RU" sz="13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ОП.13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Физико-химические основы полиграфического производства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108/72/36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23">
                <a:tc>
                  <a:txBody>
                    <a:bodyPr/>
                    <a:lstStyle/>
                    <a:p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ИТОГО: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622/444/202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435811"/>
          </a:xfrm>
        </p:spPr>
        <p:txBody>
          <a:bodyPr>
            <a:normAutofit/>
          </a:bodyPr>
          <a:lstStyle/>
          <a:p>
            <a:pPr marL="88900" lvl="2" indent="-3175" algn="ctr">
              <a:buClr>
                <a:srgbClr val="1B10F4"/>
              </a:buClr>
              <a:buSzPct val="75000"/>
              <a:buNone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часов на вариативную часть по профессии/специальности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216/144/72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4282" y="142852"/>
            <a:ext cx="8515352" cy="500066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lvl="0">
              <a:spcBef>
                <a:spcPct val="0"/>
              </a:spcBef>
              <a:buSzPct val="200000"/>
              <a:buBlip>
                <a:blip r:embed="rId2"/>
              </a:buBlip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261701.02 Оператор электронного набора и верстки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8" y="1214422"/>
          <a:ext cx="7786742" cy="341439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5752"/>
                <a:gridCol w="6143668"/>
                <a:gridCol w="1357322"/>
              </a:tblGrid>
              <a:tr h="42333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Увеличение нагрузки по профессиональным</a:t>
                      </a:r>
                      <a:r>
                        <a:rPr lang="ru-RU" sz="1300" b="1" baseline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модулям (введение дополнительных МДК, тем (разделов) инвариантной части: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42333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FFFF00"/>
                          </a:solidFill>
                        </a:rPr>
                        <a:t>№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профессиональных модулей инвариантной части (наименование вводимых МДК, тем (разделов)</a:t>
                      </a:r>
                      <a:endParaRPr lang="ru-RU" sz="1300" b="0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Кол-во часов</a:t>
                      </a:r>
                      <a:endParaRPr lang="ru-RU" sz="1300" b="0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9687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ПМ.01 </a:t>
                      </a: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Электронный</a:t>
                      </a:r>
                      <a:r>
                        <a:rPr lang="ru-RU" sz="1300" b="0" baseline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набор и правка текста</a:t>
                      </a:r>
                      <a:endParaRPr lang="ru-RU" sz="13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72/72/-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878">
                <a:tc>
                  <a:txBody>
                    <a:bodyPr/>
                    <a:lstStyle/>
                    <a:p>
                      <a:endParaRPr lang="ru-RU" sz="13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МДК</a:t>
                      </a:r>
                      <a:r>
                        <a:rPr lang="ru-RU" sz="130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01.01 Программное обеспечение электронного набора и правки текста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6/6/-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56">
                <a:tc>
                  <a:txBody>
                    <a:bodyPr/>
                    <a:lstStyle/>
                    <a:p>
                      <a:endParaRPr lang="ru-RU" sz="13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МДК.01.02 Технология </a:t>
                      </a: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электронного</a:t>
                      </a:r>
                      <a:r>
                        <a:rPr lang="ru-RU" sz="1300" b="0" baseline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набора и правки текста</a:t>
                      </a:r>
                      <a:endParaRPr lang="ru-RU" sz="1300" b="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66/66/18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5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13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ПМ.02</a:t>
                      </a: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Верстка текста с использованием программных продуктов полиграфического производства</a:t>
                      </a:r>
                      <a:endParaRPr lang="ru-RU" sz="1300" b="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102/66/54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56">
                <a:tc>
                  <a:txBody>
                    <a:bodyPr/>
                    <a:lstStyle/>
                    <a:p>
                      <a:endParaRPr lang="ru-RU" sz="13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МДК.02.03</a:t>
                      </a:r>
                      <a:r>
                        <a:rPr lang="ru-RU" sz="1300" b="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30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Программное обеспечение для </a:t>
                      </a:r>
                      <a:r>
                        <a:rPr lang="ru-RU" sz="1300" baseline="0" dirty="0" err="1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отрисовки</a:t>
                      </a:r>
                      <a:r>
                        <a:rPr lang="ru-RU" sz="130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и обработки изображений</a:t>
                      </a:r>
                      <a:endParaRPr lang="ru-RU" sz="1300" b="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102/66/54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56">
                <a:tc>
                  <a:txBody>
                    <a:bodyPr/>
                    <a:lstStyle/>
                    <a:p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ИТОГО: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174/138/72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348" y="4714884"/>
          <a:ext cx="7786742" cy="12649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5752"/>
                <a:gridCol w="6143668"/>
                <a:gridCol w="1357322"/>
              </a:tblGrid>
              <a:tr h="23792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Введение новых элементов ОПОП ОУ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40071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FFFF00"/>
                          </a:solidFill>
                        </a:rPr>
                        <a:t>№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дополнительных учебных дисциплин и/или профессиональных</a:t>
                      </a:r>
                      <a:r>
                        <a:rPr lang="ru-RU" sz="1300" b="0" baseline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модулей</a:t>
                      </a:r>
                      <a:endParaRPr lang="ru-RU" sz="1300" b="0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Кол-во часов</a:t>
                      </a:r>
                      <a:endParaRPr lang="ru-RU" sz="1300" b="0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37923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ПМ.00 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Электронный набор текста «слепым» десятипальцевым методом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42/6/-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357298"/>
            <a:ext cx="7929618" cy="5072098"/>
          </a:xfrm>
        </p:spPr>
        <p:txBody>
          <a:bodyPr>
            <a:normAutofit fontScale="92500" lnSpcReduction="10000"/>
          </a:bodyPr>
          <a:lstStyle/>
          <a:p>
            <a:pPr marL="717550" indent="-536575">
              <a:lnSpc>
                <a:spcPct val="134000"/>
              </a:lnSpc>
              <a:buFont typeface="Wingdings" pitchFamily="2" charset="2"/>
              <a:buChar char="§"/>
            </a:pPr>
            <a:r>
              <a:rPr lang="ru-RU" sz="43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Подготовительный</a:t>
            </a:r>
          </a:p>
          <a:p>
            <a:pPr>
              <a:lnSpc>
                <a:spcPct val="134000"/>
              </a:lnSpc>
              <a:buNone/>
            </a:pPr>
            <a:r>
              <a:rPr lang="ru-RU" sz="4300" dirty="0" smtClean="0">
                <a:solidFill>
                  <a:srgbClr val="00206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1.09.2010 г. – 01.12.2010 г.</a:t>
            </a:r>
          </a:p>
          <a:p>
            <a:pPr marL="717550" indent="-536575">
              <a:lnSpc>
                <a:spcPct val="134000"/>
              </a:lnSpc>
              <a:buFont typeface="Wingdings" pitchFamily="2" charset="2"/>
              <a:buChar char="§"/>
            </a:pPr>
            <a:r>
              <a:rPr lang="ru-RU" sz="43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Формирующий </a:t>
            </a:r>
          </a:p>
          <a:p>
            <a:pPr>
              <a:lnSpc>
                <a:spcPct val="134000"/>
              </a:lnSpc>
              <a:buNone/>
            </a:pPr>
            <a:r>
              <a:rPr lang="ru-RU" sz="4300" dirty="0" smtClean="0">
                <a:solidFill>
                  <a:srgbClr val="00206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01.12.2010 г. – 01.06.2011 г.</a:t>
            </a:r>
          </a:p>
          <a:p>
            <a:pPr marL="717550" indent="-536575">
              <a:lnSpc>
                <a:spcPct val="134000"/>
              </a:lnSpc>
              <a:buFont typeface="Wingdings" pitchFamily="2" charset="2"/>
              <a:buChar char="§"/>
            </a:pPr>
            <a:r>
              <a:rPr lang="ru-RU" sz="43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Корректирующий</a:t>
            </a:r>
          </a:p>
          <a:p>
            <a:pPr>
              <a:lnSpc>
                <a:spcPct val="134000"/>
              </a:lnSpc>
              <a:buNone/>
            </a:pPr>
            <a:r>
              <a:rPr lang="ru-RU" sz="4300" dirty="0" smtClean="0">
                <a:solidFill>
                  <a:srgbClr val="00206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1.09.2011 г. – 01.06.2012 г.</a:t>
            </a:r>
          </a:p>
          <a:p>
            <a:pPr algn="just">
              <a:lnSpc>
                <a:spcPct val="134000"/>
              </a:lnSpc>
              <a:buNone/>
            </a:pPr>
            <a:endParaRPr lang="ru-RU" sz="4300" dirty="0" smtClean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72547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Этапы экспериментальной деятельности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435811"/>
          </a:xfrm>
        </p:spPr>
        <p:txBody>
          <a:bodyPr>
            <a:normAutofit/>
          </a:bodyPr>
          <a:lstStyle/>
          <a:p>
            <a:pPr marL="88900" lvl="2" indent="-3175" algn="ctr">
              <a:buClr>
                <a:srgbClr val="1B10F4"/>
              </a:buClr>
              <a:buSzPct val="75000"/>
              <a:buNone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часов на вариативную часть по профессии/специальности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486/324/194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4282" y="142852"/>
            <a:ext cx="8515352" cy="357190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lvl="0" algn="ctr">
              <a:spcBef>
                <a:spcPct val="0"/>
              </a:spcBef>
              <a:buSzPct val="200000"/>
              <a:buBlip>
                <a:blip r:embed="rId2"/>
              </a:buBlip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261701.03 переплётчик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1000108"/>
          <a:ext cx="8286808" cy="381026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4103"/>
                <a:gridCol w="6768259"/>
                <a:gridCol w="1214446"/>
              </a:tblGrid>
              <a:tr h="30655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Увеличение нагрузки по профессиональным</a:t>
                      </a:r>
                      <a:r>
                        <a:rPr lang="ru-RU" sz="1100" b="1" baseline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модулям (введение дополнительных МДК, тем (разделов) инвариантной части:</a:t>
                      </a:r>
                      <a:endParaRPr lang="ru-RU" sz="11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30655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FFFF00"/>
                          </a:solidFill>
                        </a:rPr>
                        <a:t>№</a:t>
                      </a:r>
                      <a:endParaRPr lang="ru-RU" sz="11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профессиональных модулей инвариантной части (наименование вводимых МДК, тем (разделов)</a:t>
                      </a:r>
                      <a:endParaRPr lang="ru-RU" sz="1100" b="0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Кол-во часов</a:t>
                      </a:r>
                      <a:endParaRPr lang="ru-RU" sz="1100" b="0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8612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ПМ.02 </a:t>
                      </a: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Переплёт печатных изданий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69/43/25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22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МДК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02.01 Технология обработки блока печатного издания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69/43/25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22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ПМ.03</a:t>
                      </a: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Отделка</a:t>
                      </a:r>
                      <a:r>
                        <a:rPr lang="ru-RU" sz="1100" b="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полиграфической продукции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132/87/52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22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МДК.03.03 Технология </a:t>
                      </a: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изготовления современной</a:t>
                      </a:r>
                      <a:r>
                        <a:rPr lang="ru-RU" sz="1100" b="0" baseline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тары и упаковки</a:t>
                      </a:r>
                      <a:endParaRPr lang="ru-RU" sz="1100" b="0" dirty="0" smtClean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132/87/52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22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ПМ.04</a:t>
                      </a: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Ремонт печатных изделий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29/24/10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22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МДК.04.01</a:t>
                      </a:r>
                      <a:r>
                        <a:rPr lang="ru-RU" sz="1100" b="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Технология ремонта печатных изданий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29/24/10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86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ПМ.05</a:t>
                      </a: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Контроль свойств и параметров полиграфических материалов, полуфабрикатов и готовой продукции </a:t>
                      </a:r>
                      <a:r>
                        <a:rPr lang="ru-RU" sz="1100" b="0" dirty="0" err="1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послепечатного</a:t>
                      </a:r>
                      <a:r>
                        <a:rPr lang="ru-RU" sz="1100" b="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производства полиграфической продукции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50/32/13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22"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МДК.05.01 Документация </a:t>
                      </a:r>
                      <a:r>
                        <a:rPr lang="ru-RU" sz="1100" b="0" dirty="0" err="1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послепечатных</a:t>
                      </a: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процессов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25/16/7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554"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МДК.05.02 Обеспечение параметров технологического процесса </a:t>
                      </a:r>
                      <a:r>
                        <a:rPr lang="ru-RU" sz="1100" b="0" dirty="0" err="1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послепечатной</a:t>
                      </a: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обработки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25/16/6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19">
                <a:tc>
                  <a:txBody>
                    <a:bodyPr/>
                    <a:lstStyle/>
                    <a:p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ИТОГО: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280/186/100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34" y="4857760"/>
          <a:ext cx="8286808" cy="1554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4103"/>
                <a:gridCol w="6768259"/>
                <a:gridCol w="1214446"/>
              </a:tblGrid>
              <a:tr h="13097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Введение новых элементов ОПОП ОУ</a:t>
                      </a:r>
                      <a:endParaRPr lang="ru-RU" sz="11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13097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FFFF00"/>
                          </a:solidFill>
                        </a:rPr>
                        <a:t>№</a:t>
                      </a:r>
                      <a:endParaRPr lang="ru-RU" sz="11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дополнительных учебных дисциплин и/или профессиональных</a:t>
                      </a:r>
                      <a:r>
                        <a:rPr lang="ru-RU" sz="1100" b="0" baseline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модулей</a:t>
                      </a:r>
                      <a:endParaRPr lang="ru-RU" sz="1100" b="0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Кол-во часов</a:t>
                      </a:r>
                      <a:endParaRPr lang="ru-RU" sz="1100" b="0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3097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ОП.05</a:t>
                      </a: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Информационные</a:t>
                      </a:r>
                      <a:r>
                        <a:rPr lang="ru-RU" sz="1100" b="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технологии в профессиональной деятельности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72/48/40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97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ПМ.06</a:t>
                      </a: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Изготовление беловых товаров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134/72/54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970"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МДК.06.01 Технология изготовления</a:t>
                      </a:r>
                      <a:r>
                        <a:rPr lang="ru-RU" sz="1100" b="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беловых товаров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134/72/54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970"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ИТОГО: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206/120/94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3"/>
            <a:ext cx="8229600" cy="571503"/>
          </a:xfrm>
        </p:spPr>
        <p:txBody>
          <a:bodyPr>
            <a:noAutofit/>
          </a:bodyPr>
          <a:lstStyle/>
          <a:p>
            <a:pPr marL="88900" lvl="2" indent="-3175" algn="ctr">
              <a:buClr>
                <a:srgbClr val="1B10F4"/>
              </a:buClr>
              <a:buSzPct val="75000"/>
              <a:buNone/>
            </a:pPr>
            <a:r>
              <a:rPr lang="ru-RU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часов на вариативную часть по профессии/специальности</a:t>
            </a:r>
          </a:p>
          <a:p>
            <a:pPr marL="88900" lvl="2" indent="-3175" algn="ctr">
              <a:buClr>
                <a:srgbClr val="1B10F4"/>
              </a:buClr>
              <a:buSzPct val="75000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216/144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1285860"/>
          <a:ext cx="8286808" cy="512005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4103"/>
                <a:gridCol w="6768259"/>
                <a:gridCol w="1214446"/>
              </a:tblGrid>
              <a:tr h="53913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Увеличение нагрузки по профессиональным</a:t>
                      </a:r>
                      <a:r>
                        <a:rPr lang="ru-RU" sz="1400" b="1" baseline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модулям (введение дополнительных МДК, тем (разделов) инвариантной части: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5391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</a:rPr>
                        <a:t>№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профессиональных модулей инвариантной части (наименование вводимых МДК, тем (разделов)</a:t>
                      </a:r>
                      <a:endParaRPr lang="ru-RU" sz="1400" b="0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Кол-во часов</a:t>
                      </a:r>
                      <a:endParaRPr lang="ru-RU" sz="1400" b="0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3913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ПМ.01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Настройка печатного оборудования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Раздел 1. Подготовка листовых печатных машин к работе.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 ч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31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Тема 1.2.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Основные технологические материалы, применяемые в печатных процессах.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31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ПМ.02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Печатные продукции на листовых и рулонных машинах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 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31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Тема 2.1.1. Физико-химические явления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в зоне печатного контакта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 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31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Тема 2.1.3.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Принципы воспроизведения цвета в полиграфии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 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31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Тема 2.1.5. Технология отделки оттисков офсетной печати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 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31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Тема 2.1.6.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Печатание продукции красками </a:t>
                      </a:r>
                      <a:r>
                        <a:rPr lang="ru-RU" sz="1400" b="0" baseline="0" dirty="0" err="1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УФ-отверждения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 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31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ПМ.03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Контроль параметров печатного процесса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 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31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Тема 3.2.1. Основы </a:t>
                      </a:r>
                      <a:r>
                        <a:rPr lang="ru-RU" sz="1400" b="0" dirty="0" err="1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цветоведения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 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31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Тема 3.2.3. Технология специальных видов печати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 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41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FF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ИТОГО: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144 ч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42844" y="142852"/>
            <a:ext cx="8515352" cy="500066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lvl="0" algn="ctr">
              <a:spcBef>
                <a:spcPct val="0"/>
              </a:spcBef>
              <a:buSzPct val="200000"/>
              <a:buBlip>
                <a:blip r:embed="rId2"/>
              </a:buBlip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261701.04 Печатник плоской печати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36437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Опубликованы статьи в журнале</a:t>
            </a:r>
          </a:p>
          <a:p>
            <a:pPr algn="just"/>
            <a:endParaRPr lang="ru-RU" dirty="0" smtClean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dirty="0" smtClean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Clr>
                <a:srgbClr val="1B10F4"/>
              </a:buClr>
              <a:buSzPct val="70000"/>
              <a:buFont typeface="Wingdings" pitchFamily="2" charset="2"/>
              <a:buChar char="q"/>
            </a:pPr>
            <a:r>
              <a:rPr lang="ru-RU" b="1" i="1" dirty="0" err="1" smtClean="0">
                <a:solidFill>
                  <a:srgbClr val="002060"/>
                </a:solidFill>
                <a:latin typeface="Courier New" pitchFamily="49" charset="0"/>
                <a:ea typeface="Tahoma" pitchFamily="34" charset="0"/>
                <a:cs typeface="Courier New" pitchFamily="49" charset="0"/>
              </a:rPr>
              <a:t>Шиманов</a:t>
            </a:r>
            <a:r>
              <a:rPr lang="ru-RU" b="1" i="1" dirty="0" smtClean="0">
                <a:solidFill>
                  <a:srgbClr val="002060"/>
                </a:solidFill>
                <a:latin typeface="Courier New" pitchFamily="49" charset="0"/>
                <a:ea typeface="Tahoma" pitchFamily="34" charset="0"/>
                <a:cs typeface="Courier New" pitchFamily="49" charset="0"/>
              </a:rPr>
              <a:t> А.Е. </a:t>
            </a:r>
          </a:p>
          <a:p>
            <a:pPr marL="3175" indent="-3175" algn="just">
              <a:buClr>
                <a:srgbClr val="1B10F4"/>
              </a:buClr>
              <a:buSzPct val="70000"/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Courier New" pitchFamily="49" charset="0"/>
                <a:ea typeface="Tahoma" pitchFamily="34" charset="0"/>
                <a:cs typeface="Courier New" pitchFamily="49" charset="0"/>
              </a:rPr>
              <a:t>Редакторский анализ текста при подготовке его к изданию как междисциплинарный учебный курс в рамках профессионального модуля «Редакторская подготовка изданий»</a:t>
            </a:r>
          </a:p>
          <a:p>
            <a:pPr algn="just">
              <a:buClr>
                <a:srgbClr val="1B10F4"/>
              </a:buClr>
              <a:buSzPct val="70000"/>
              <a:buFont typeface="Wingdings" pitchFamily="2" charset="2"/>
              <a:buChar char="q"/>
            </a:pPr>
            <a:r>
              <a:rPr lang="ru-RU" b="1" i="1" dirty="0" smtClean="0">
                <a:solidFill>
                  <a:srgbClr val="002060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Смирнова О.В.</a:t>
            </a:r>
          </a:p>
          <a:p>
            <a:pPr marL="3175" indent="-3175" algn="just">
              <a:buClr>
                <a:srgbClr val="1B10F4"/>
              </a:buClr>
              <a:buSzPct val="70000"/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Влияние новой формы образования на производственную (профессиональную) практику.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42852"/>
            <a:ext cx="8229600" cy="50006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экспериментальной деятельности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 descr="проф.обра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804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07223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Выводы и планы дальнейшей экспериментальной работы с учетом полученных результатов 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175" indent="-3175" algn="ctr">
              <a:buNone/>
            </a:pPr>
            <a:r>
              <a:rPr lang="ru-RU" sz="3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Задачи, которые необходимо решить в дальнейшем следующие:</a:t>
            </a:r>
          </a:p>
          <a:p>
            <a:pPr marL="3175" indent="-3175" algn="just">
              <a:buNone/>
            </a:pPr>
            <a:endParaRPr lang="ru-RU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4078" lvl="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ru-RU" sz="3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Корректировка содержания УМК.</a:t>
            </a:r>
          </a:p>
          <a:p>
            <a:pPr marL="624078" lvl="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ru-RU" sz="3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Сравнительный анализ нормативно-правовых документов.</a:t>
            </a:r>
          </a:p>
          <a:p>
            <a:pPr marL="624078" lvl="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ru-RU" sz="3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Корректировка содержания программ ОПД, ПМ с учетом требований работодателей.</a:t>
            </a:r>
          </a:p>
          <a:p>
            <a:pPr marL="624078" lvl="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ru-RU" sz="3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Создание центра информационных ресурсов для обеспечения качественной профессиональной подготовки в условиях перехода на ФГОС.</a:t>
            </a:r>
          </a:p>
          <a:p>
            <a:pPr marL="624078" lvl="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ru-RU" sz="3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Создание (продолжить накопление) банка данных ЭОР для ФГОС по укрупненной группе полиграфической отрасли.</a:t>
            </a:r>
          </a:p>
          <a:p>
            <a:pPr marL="624078" lvl="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ru-RU" sz="3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Разработка методических рекомендаций по проведению практики в рамках ФГОС.</a:t>
            </a:r>
          </a:p>
          <a:p>
            <a:pPr algn="just">
              <a:buNone/>
            </a:pPr>
            <a:endParaRPr lang="ru-RU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>
            <a:scene3d>
              <a:camera prst="orthographicFront"/>
              <a:lightRig rig="morning" dir="t"/>
            </a:scene3d>
            <a:sp3d prstMaterial="dkEdge"/>
          </a:bodyPr>
          <a:lstStyle/>
          <a:p>
            <a:pPr algn="ctr">
              <a:buNone/>
            </a:pPr>
            <a:endParaRPr lang="ru-RU" dirty="0" smtClean="0">
              <a:latin typeface="Franklin Gothic Heavy" pitchFamily="34" charset="0"/>
              <a:cs typeface="CordiaUPC" pitchFamily="34" charset="-34"/>
            </a:endParaRPr>
          </a:p>
          <a:p>
            <a:pPr algn="ctr">
              <a:buNone/>
            </a:pPr>
            <a:endParaRPr lang="ru-RU" dirty="0" smtClean="0">
              <a:latin typeface="Franklin Gothic Heavy" pitchFamily="34" charset="0"/>
              <a:cs typeface="CordiaUPC" pitchFamily="34" charset="-34"/>
            </a:endParaRPr>
          </a:p>
          <a:p>
            <a:pPr algn="ctr">
              <a:buNone/>
            </a:pPr>
            <a:endParaRPr lang="ru-RU" dirty="0" smtClean="0">
              <a:latin typeface="Franklin Gothic Heavy" pitchFamily="34" charset="0"/>
              <a:cs typeface="CordiaUPC" pitchFamily="34" charset="-34"/>
            </a:endParaRPr>
          </a:p>
          <a:p>
            <a:pPr algn="ctr">
              <a:buNone/>
            </a:pPr>
            <a:endParaRPr lang="ru-RU" dirty="0" smtClean="0">
              <a:latin typeface="Franklin Gothic Heavy" pitchFamily="34" charset="0"/>
              <a:cs typeface="CordiaUPC" pitchFamily="34" charset="-34"/>
            </a:endParaRPr>
          </a:p>
          <a:p>
            <a:pPr algn="ctr">
              <a:buNone/>
            </a:pPr>
            <a:endParaRPr lang="ru-RU" dirty="0" smtClean="0">
              <a:latin typeface="Franklin Gothic Heavy" pitchFamily="34" charset="0"/>
              <a:cs typeface="CordiaUPC" pitchFamily="34" charset="-34"/>
            </a:endParaRPr>
          </a:p>
          <a:p>
            <a:pPr algn="ctr">
              <a:buNone/>
            </a:pP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Franklin Gothic Heavy" pitchFamily="34" charset="0"/>
                <a:cs typeface="CordiaUPC" pitchFamily="34" charset="-34"/>
              </a:rPr>
              <a:t>Спасибо за внимание!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Franklin Gothic Heavy" pitchFamily="34" charset="0"/>
              <a:cs typeface="CordiaUPC" pitchFamily="34" charset="-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72164"/>
          </a:xfrm>
        </p:spPr>
        <p:txBody>
          <a:bodyPr>
            <a:noAutofit/>
          </a:bodyPr>
          <a:lstStyle/>
          <a:p>
            <a:pPr marL="476250" indent="-476250" algn="just">
              <a:lnSpc>
                <a:spcPct val="114000"/>
              </a:lnSpc>
              <a:buClr>
                <a:schemeClr val="accent5">
                  <a:lumMod val="50000"/>
                </a:schemeClr>
              </a:buClr>
              <a:buSzPct val="85000"/>
              <a:buFont typeface="+mj-lt"/>
              <a:buAutoNum type="arabicPeriod"/>
            </a:pPr>
            <a:r>
              <a:rPr lang="ru-RU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Определение базовых методологических подходов к разработке УМК для ФГОС по укрупненной группе полиграфической отрасли.</a:t>
            </a:r>
          </a:p>
          <a:p>
            <a:pPr marL="476250" indent="-476250" algn="just">
              <a:lnSpc>
                <a:spcPct val="114000"/>
              </a:lnSpc>
              <a:buClr>
                <a:schemeClr val="accent5">
                  <a:lumMod val="50000"/>
                </a:schemeClr>
              </a:buClr>
              <a:buSzPct val="85000"/>
              <a:buFont typeface="+mj-lt"/>
              <a:buAutoNum type="arabicPeriod"/>
            </a:pPr>
            <a:r>
              <a:rPr lang="ru-RU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Определение содержания УМК в рамках ФГОС НПО и СПО.</a:t>
            </a:r>
          </a:p>
          <a:p>
            <a:pPr marL="476250" indent="-476250" algn="just">
              <a:lnSpc>
                <a:spcPct val="114000"/>
              </a:lnSpc>
              <a:buClr>
                <a:schemeClr val="accent5">
                  <a:lumMod val="50000"/>
                </a:schemeClr>
              </a:buClr>
              <a:buSzPct val="85000"/>
              <a:buFont typeface="+mj-lt"/>
              <a:buAutoNum type="arabicPeriod"/>
            </a:pPr>
            <a:r>
              <a:rPr lang="ru-RU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Мониторинг соответствия используемых учебников, учебных пособий и иных средств информации для реализации программ профессионального образования при переходе на ФГОС.</a:t>
            </a:r>
          </a:p>
          <a:p>
            <a:pPr marL="476250" indent="-476250" algn="just">
              <a:lnSpc>
                <a:spcPct val="114000"/>
              </a:lnSpc>
              <a:buClr>
                <a:schemeClr val="accent5">
                  <a:lumMod val="50000"/>
                </a:schemeClr>
              </a:buClr>
              <a:buSzPct val="85000"/>
              <a:buFont typeface="+mj-lt"/>
              <a:buAutoNum type="arabicPeriod"/>
            </a:pPr>
            <a:r>
              <a:rPr lang="ru-RU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Разработка методических рекомендаций по определению нормативного оснащения кабинетов, лабораторий, мастерских по обеспечению ФГОС по укрупненной группе полиграфической отрасли.</a:t>
            </a:r>
          </a:p>
          <a:p>
            <a:pPr marL="476250" indent="-476250" algn="just">
              <a:lnSpc>
                <a:spcPct val="114000"/>
              </a:lnSpc>
              <a:buClr>
                <a:schemeClr val="accent5">
                  <a:lumMod val="50000"/>
                </a:schemeClr>
              </a:buClr>
              <a:buSzPct val="85000"/>
              <a:buFont typeface="+mj-lt"/>
              <a:buAutoNum type="arabicPeriod"/>
            </a:pPr>
            <a:r>
              <a:rPr lang="ru-RU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ЭОР в рамках ФГОС НПО и СПО по укрупненной группе полиграфической отрасли.</a:t>
            </a:r>
          </a:p>
          <a:p>
            <a:pPr marL="476250" indent="-476250" algn="just">
              <a:lnSpc>
                <a:spcPct val="114000"/>
              </a:lnSpc>
              <a:buClr>
                <a:schemeClr val="accent5">
                  <a:lumMod val="50000"/>
                </a:schemeClr>
              </a:buClr>
              <a:buSzPct val="85000"/>
              <a:buFont typeface="+mj-lt"/>
              <a:buAutoNum type="arabicPeriod"/>
            </a:pPr>
            <a:r>
              <a:rPr lang="ru-RU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Разработка содержания БУП, программ ОПД и ПМ в рамках ФГОС по профессиям «Оператор электронного набора и верстки», «Печатник», «Переплетчик» и специальностям «Издательское дело», «Полиграфическое производство». Разработка содержания вариативной части с учетом требований работодателей.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Задачи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78647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9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Объект эксперимента:</a:t>
            </a:r>
            <a:endParaRPr lang="ru-RU" sz="2900" dirty="0" smtClean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5125" indent="-3175" algn="just">
              <a:buNone/>
            </a:pPr>
            <a:r>
              <a:rPr lang="ru-RU" sz="29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ФГОС НПО и СПО по укрупненной группе полиграфической отрасли.</a:t>
            </a:r>
          </a:p>
          <a:p>
            <a:pPr algn="just">
              <a:buNone/>
            </a:pPr>
            <a:r>
              <a:rPr lang="ru-RU" sz="29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pPr algn="just"/>
            <a:r>
              <a:rPr lang="ru-RU" sz="29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Предмет эксперимента:</a:t>
            </a:r>
            <a:endParaRPr lang="ru-RU" sz="2900" dirty="0" smtClean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5125" indent="-3175" algn="just">
              <a:buNone/>
            </a:pPr>
            <a:r>
              <a:rPr lang="ru-RU" sz="29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Содержание УМК в рамках ФГОС НПО и СПО по укрупненной группе полиграфической отрасли.</a:t>
            </a:r>
          </a:p>
          <a:p>
            <a:pPr marL="365125" indent="-3175" algn="just">
              <a:buNone/>
            </a:pPr>
            <a:r>
              <a:rPr lang="ru-RU" sz="29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pPr algn="just"/>
            <a:r>
              <a:rPr lang="ru-RU" sz="29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Педагогическая цель:</a:t>
            </a:r>
            <a:endParaRPr lang="ru-RU" sz="2900" dirty="0" smtClean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5125" indent="-3175" algn="just">
              <a:buNone/>
            </a:pPr>
            <a:r>
              <a:rPr lang="ru-RU" sz="29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Подготовить инженерно-педагогический коллектив к реализации обучения по ФГОС НПО и СПО.</a:t>
            </a:r>
          </a:p>
          <a:p>
            <a:pPr algn="just">
              <a:buNone/>
            </a:pPr>
            <a:r>
              <a:rPr lang="ru-RU" sz="29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pPr algn="just"/>
            <a:r>
              <a:rPr lang="ru-RU" sz="29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Диагностический инструментарий</a:t>
            </a:r>
            <a:endParaRPr lang="ru-RU" sz="2900" dirty="0" smtClean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5125" indent="-3175" algn="just">
              <a:buNone/>
            </a:pPr>
            <a:r>
              <a:rPr lang="ru-RU" sz="29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Анкетирование, собеседование с работодателями и выпускниками, тестирование.</a:t>
            </a:r>
          </a:p>
          <a:p>
            <a:pPr algn="just"/>
            <a:r>
              <a:rPr lang="ru-RU" sz="29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Критерии оценки ожидаемых результатов</a:t>
            </a:r>
            <a:endParaRPr lang="ru-RU" sz="2900" dirty="0" smtClean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5125" indent="-3175" algn="just">
              <a:buNone/>
            </a:pPr>
            <a:r>
              <a:rPr lang="ru-RU" sz="29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Качество обучения, отзывы работодателей об уровне квалификации подготовленных выпускников, </a:t>
            </a:r>
            <a:r>
              <a:rPr lang="ru-RU" sz="29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востребованность</a:t>
            </a:r>
            <a:r>
              <a:rPr lang="ru-RU" sz="29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 </a:t>
            </a:r>
            <a:r>
              <a:rPr lang="ru-RU" sz="29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закрепляемость</a:t>
            </a:r>
            <a:r>
              <a:rPr lang="ru-RU" sz="29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на рабочем месте, карьерный рост.</a:t>
            </a:r>
          </a:p>
          <a:p>
            <a:pPr algn="just"/>
            <a:endParaRPr lang="ru-RU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00066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Разработанные материалы позволят обеспечить качественное методическое сопровождение учебного процесса по ФГОС по укрупненной группе полиграфической отрасли с целью достижения необходимого качества профессиональной подготовки.</a:t>
            </a:r>
          </a:p>
          <a:p>
            <a:pPr algn="just"/>
            <a:endParaRPr lang="ru-RU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Разработанные материалы могут использоваться как внутри колледжа, так и иными колледжами Москвы и РФ.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Методические рекомендации по разработке ЭОР и нормативному оснащению кабинетов, лабораторий, мастерских обладают значительной степенью </a:t>
            </a:r>
            <a:r>
              <a:rPr lang="ru-RU" sz="28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технологизации</a:t>
            </a:r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могут быть внедрены в массовую практику.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Практическая значимость и новизна полученных результатов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3200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00660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Определены базовые методологические подходы к разработке УМК</a:t>
            </a:r>
          </a:p>
          <a:p>
            <a:pPr algn="just">
              <a:buNone/>
            </a:pPr>
            <a:endParaRPr lang="en-US" sz="36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ru-RU" sz="3600" dirty="0" smtClean="0">
                <a:solidFill>
                  <a:srgbClr val="002060"/>
                </a:solidFill>
              </a:rPr>
              <a:t>Разработано содержание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и структура УМК в рамках ФГОС</a:t>
            </a:r>
          </a:p>
          <a:p>
            <a:pPr algn="just"/>
            <a:endParaRPr lang="ru-RU" sz="3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экспериментальной деятельности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Группа 125"/>
          <p:cNvGrpSpPr/>
          <p:nvPr/>
        </p:nvGrpSpPr>
        <p:grpSpPr>
          <a:xfrm>
            <a:off x="214282" y="785794"/>
            <a:ext cx="8715436" cy="5286412"/>
            <a:chOff x="214282" y="785794"/>
            <a:chExt cx="8715436" cy="52864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Прямоугольник 3"/>
            <p:cNvSpPr/>
            <p:nvPr/>
          </p:nvSpPr>
          <p:spPr>
            <a:xfrm>
              <a:off x="5786446" y="3429000"/>
              <a:ext cx="2357454" cy="71438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Компьютерные и </a:t>
              </a:r>
              <a:r>
                <a:rPr lang="ru-RU" sz="1400" dirty="0" err="1" smtClean="0"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мультимедийные</a:t>
              </a:r>
              <a:r>
                <a:rPr lang="ru-RU" sz="1400" dirty="0" smtClean="0"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 программы обучения</a:t>
              </a:r>
              <a:endParaRPr lang="ru-RU" sz="14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000100" y="3429000"/>
              <a:ext cx="2643206" cy="7858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dirty="0" smtClean="0"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Сборник учебных кейсов (ситуаций)</a:t>
              </a:r>
              <a:endParaRPr lang="ru-RU" sz="15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357950" y="2285992"/>
              <a:ext cx="2357454" cy="92869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dirty="0" smtClean="0"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Место курса в системе профессиональных знаний (компетенции)</a:t>
              </a:r>
              <a:endParaRPr lang="ru-RU" sz="15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28596" y="2285992"/>
              <a:ext cx="2357454" cy="92869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dirty="0" smtClean="0"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Методические рекомендации по самостоятельной работе</a:t>
              </a:r>
              <a:endParaRPr lang="ru-RU" sz="15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786050" y="1643050"/>
              <a:ext cx="3571900" cy="57150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Учебник по дисциплине (учебное пособие)</a:t>
              </a:r>
              <a:endParaRPr lang="ru-RU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786050" y="785794"/>
              <a:ext cx="3571900" cy="57150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Программы учебного курса (дисциплины, модуля, …)</a:t>
              </a:r>
              <a:endParaRPr lang="ru-RU" sz="16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143240" y="4500570"/>
              <a:ext cx="2857520" cy="57150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dirty="0" smtClean="0"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Структурированные по разделам тесты</a:t>
              </a:r>
              <a:endParaRPr lang="ru-RU" sz="15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143240" y="5500702"/>
              <a:ext cx="2857520" cy="57150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Методические рекомендации</a:t>
              </a:r>
              <a:endParaRPr lang="ru-RU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cxnSp>
          <p:nvCxnSpPr>
            <p:cNvPr id="13" name="Прямая со стрелкой 12"/>
            <p:cNvCxnSpPr>
              <a:stCxn id="9" idx="3"/>
            </p:cNvCxnSpPr>
            <p:nvPr/>
          </p:nvCxnSpPr>
          <p:spPr>
            <a:xfrm>
              <a:off x="6357950" y="1071546"/>
              <a:ext cx="1071570" cy="10001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16" name="Прямая со стрелкой 15"/>
            <p:cNvCxnSpPr>
              <a:stCxn id="9" idx="1"/>
            </p:cNvCxnSpPr>
            <p:nvPr/>
          </p:nvCxnSpPr>
          <p:spPr>
            <a:xfrm rot="10800000" flipV="1">
              <a:off x="1714480" y="1071546"/>
              <a:ext cx="1071570" cy="107157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rot="5400000">
              <a:off x="4464843" y="1464455"/>
              <a:ext cx="21431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20" name="Прямая со стрелкой 19"/>
            <p:cNvCxnSpPr>
              <a:stCxn id="8" idx="1"/>
            </p:cNvCxnSpPr>
            <p:nvPr/>
          </p:nvCxnSpPr>
          <p:spPr>
            <a:xfrm rot="10800000" flipV="1">
              <a:off x="1857356" y="1928802"/>
              <a:ext cx="928694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24" name="Прямая со стрелкой 23"/>
            <p:cNvCxnSpPr>
              <a:stCxn id="8" idx="3"/>
            </p:cNvCxnSpPr>
            <p:nvPr/>
          </p:nvCxnSpPr>
          <p:spPr>
            <a:xfrm>
              <a:off x="6357950" y="1928802"/>
              <a:ext cx="1000132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26" name="Прямая со стрелкой 25"/>
            <p:cNvCxnSpPr>
              <a:stCxn id="8" idx="2"/>
            </p:cNvCxnSpPr>
            <p:nvPr/>
          </p:nvCxnSpPr>
          <p:spPr>
            <a:xfrm rot="5400000">
              <a:off x="3464710" y="3321844"/>
              <a:ext cx="221458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28" name="Прямая со стрелкой 27"/>
            <p:cNvCxnSpPr>
              <a:stCxn id="8" idx="2"/>
            </p:cNvCxnSpPr>
            <p:nvPr/>
          </p:nvCxnSpPr>
          <p:spPr>
            <a:xfrm rot="16200000" flipH="1">
              <a:off x="4929190" y="1857364"/>
              <a:ext cx="1143008" cy="18573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30" name="Прямая со стрелкой 29"/>
            <p:cNvCxnSpPr>
              <a:stCxn id="8" idx="2"/>
            </p:cNvCxnSpPr>
            <p:nvPr/>
          </p:nvCxnSpPr>
          <p:spPr>
            <a:xfrm rot="5400000">
              <a:off x="3214679" y="2000241"/>
              <a:ext cx="1143008" cy="157163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32" name="Прямая со стрелкой 31"/>
            <p:cNvCxnSpPr>
              <a:stCxn id="10" idx="2"/>
            </p:cNvCxnSpPr>
            <p:nvPr/>
          </p:nvCxnSpPr>
          <p:spPr>
            <a:xfrm rot="5400000">
              <a:off x="4392611" y="5250669"/>
              <a:ext cx="357984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34" name="Shape 33"/>
            <p:cNvCxnSpPr>
              <a:stCxn id="7" idx="1"/>
              <a:endCxn id="11" idx="1"/>
            </p:cNvCxnSpPr>
            <p:nvPr/>
          </p:nvCxnSpPr>
          <p:spPr>
            <a:xfrm rot="10800000" flipH="1" flipV="1">
              <a:off x="428596" y="2750338"/>
              <a:ext cx="2714644" cy="3036115"/>
            </a:xfrm>
            <a:prstGeom prst="bentConnector3">
              <a:avLst>
                <a:gd name="adj1" fmla="val -8421"/>
              </a:avLst>
            </a:prstGeom>
            <a:ln>
              <a:tailEnd type="arrow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41" name="Shape 40"/>
            <p:cNvCxnSpPr>
              <a:stCxn id="6" idx="3"/>
              <a:endCxn id="11" idx="3"/>
            </p:cNvCxnSpPr>
            <p:nvPr/>
          </p:nvCxnSpPr>
          <p:spPr>
            <a:xfrm flipH="1">
              <a:off x="6000760" y="2750339"/>
              <a:ext cx="2714644" cy="3036115"/>
            </a:xfrm>
            <a:prstGeom prst="bentConnector3">
              <a:avLst>
                <a:gd name="adj1" fmla="val -8421"/>
              </a:avLst>
            </a:prstGeom>
            <a:ln>
              <a:tailEnd type="arrow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43" name="Прямая со стрелкой 42"/>
            <p:cNvCxnSpPr>
              <a:endCxn id="10" idx="1"/>
            </p:cNvCxnSpPr>
            <p:nvPr/>
          </p:nvCxnSpPr>
          <p:spPr>
            <a:xfrm>
              <a:off x="214282" y="4786322"/>
              <a:ext cx="292895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45" name="Прямая со стрелкой 44"/>
            <p:cNvCxnSpPr>
              <a:endCxn id="10" idx="3"/>
            </p:cNvCxnSpPr>
            <p:nvPr/>
          </p:nvCxnSpPr>
          <p:spPr>
            <a:xfrm rot="10800000">
              <a:off x="6000760" y="4786322"/>
              <a:ext cx="292895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48" name="Прямая со стрелкой 47"/>
            <p:cNvCxnSpPr>
              <a:stCxn id="7" idx="2"/>
            </p:cNvCxnSpPr>
            <p:nvPr/>
          </p:nvCxnSpPr>
          <p:spPr>
            <a:xfrm rot="16200000" flipH="1">
              <a:off x="1839496" y="2982512"/>
              <a:ext cx="142876" cy="60722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50" name="Прямая со стрелкой 49"/>
            <p:cNvCxnSpPr>
              <a:stCxn id="6" idx="2"/>
            </p:cNvCxnSpPr>
            <p:nvPr/>
          </p:nvCxnSpPr>
          <p:spPr>
            <a:xfrm rot="5400000">
              <a:off x="7233065" y="3053952"/>
              <a:ext cx="142878" cy="46434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52" name="Прямая со стрелкой 51"/>
            <p:cNvCxnSpPr>
              <a:stCxn id="5" idx="2"/>
            </p:cNvCxnSpPr>
            <p:nvPr/>
          </p:nvCxnSpPr>
          <p:spPr>
            <a:xfrm rot="16200000" flipH="1">
              <a:off x="2982504" y="3554016"/>
              <a:ext cx="214316" cy="153591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54" name="Прямая со стрелкой 53"/>
            <p:cNvCxnSpPr>
              <a:stCxn id="4" idx="2"/>
            </p:cNvCxnSpPr>
            <p:nvPr/>
          </p:nvCxnSpPr>
          <p:spPr>
            <a:xfrm rot="5400000">
              <a:off x="5982900" y="3446861"/>
              <a:ext cx="285754" cy="167879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cxnSp>
      </p:grp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Структура УМК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00726"/>
          </a:xfrm>
        </p:spPr>
        <p:txBody>
          <a:bodyPr>
            <a:noAutofit/>
          </a:bodyPr>
          <a:lstStyle/>
          <a:p>
            <a:pPr marL="624078" indent="-514350" algn="just">
              <a:spcBef>
                <a:spcPts val="200"/>
              </a:spcBef>
              <a:buClr>
                <a:srgbClr val="1B10F4"/>
              </a:buClr>
              <a:buSzPct val="75000"/>
              <a:buFont typeface="+mj-lt"/>
              <a:buAutoNum type="arabicPeriod"/>
            </a:pPr>
            <a:r>
              <a:rPr lang="ru-RU" sz="19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Учебник или учебное пособие по данному курсу.</a:t>
            </a:r>
          </a:p>
          <a:p>
            <a:pPr marL="624078" indent="-514350" algn="just">
              <a:spcBef>
                <a:spcPts val="200"/>
              </a:spcBef>
              <a:buClr>
                <a:srgbClr val="1B10F4"/>
              </a:buClr>
              <a:buSzPct val="75000"/>
              <a:buFont typeface="+mj-lt"/>
              <a:buAutoNum type="arabicPeriod"/>
            </a:pPr>
            <a:r>
              <a:rPr lang="ru-RU" sz="19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Учебная программа курса.</a:t>
            </a:r>
          </a:p>
          <a:p>
            <a:pPr marL="624078" indent="-514350" algn="just">
              <a:spcBef>
                <a:spcPts val="200"/>
              </a:spcBef>
              <a:buClr>
                <a:srgbClr val="1B10F4"/>
              </a:buClr>
              <a:buSzPct val="75000"/>
              <a:buFont typeface="+mj-lt"/>
              <a:buAutoNum type="arabicPeriod"/>
            </a:pPr>
            <a:r>
              <a:rPr lang="ru-RU" sz="19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Перечень базовой и рекомендованной литературы.</a:t>
            </a:r>
          </a:p>
          <a:p>
            <a:pPr marL="624078" indent="-514350" algn="just">
              <a:spcBef>
                <a:spcPts val="200"/>
              </a:spcBef>
              <a:buClr>
                <a:srgbClr val="1B10F4"/>
              </a:buClr>
              <a:buSzPct val="75000"/>
              <a:buFont typeface="+mj-lt"/>
              <a:buAutoNum type="arabicPeriod"/>
            </a:pPr>
            <a:r>
              <a:rPr lang="ru-RU" sz="19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Методические рекомендации студентам по самостоятельной работе и изучению дисциплины (раздела, темы).</a:t>
            </a:r>
          </a:p>
          <a:p>
            <a:pPr marL="624078" indent="-514350" algn="just">
              <a:spcBef>
                <a:spcPts val="200"/>
              </a:spcBef>
              <a:buClr>
                <a:srgbClr val="1B10F4"/>
              </a:buClr>
              <a:buSzPct val="75000"/>
              <a:buFont typeface="+mj-lt"/>
              <a:buAutoNum type="arabicPeriod"/>
            </a:pPr>
            <a:r>
              <a:rPr lang="ru-RU" sz="19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Методические рекомендации (указания) по выполнению практических заданий, упражнений, занятий.</a:t>
            </a:r>
          </a:p>
          <a:p>
            <a:pPr marL="624078" indent="-514350" algn="just">
              <a:spcBef>
                <a:spcPts val="200"/>
              </a:spcBef>
              <a:buClr>
                <a:srgbClr val="1B10F4"/>
              </a:buClr>
              <a:buSzPct val="75000"/>
              <a:buFont typeface="+mj-lt"/>
              <a:buAutoNum type="arabicPeriod"/>
            </a:pPr>
            <a:r>
              <a:rPr lang="ru-RU" sz="19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Методические материалы, обеспечивающие возможность самоконтроля и систематического контроля преподавателем результативности изучения дисциплины.</a:t>
            </a:r>
          </a:p>
          <a:p>
            <a:pPr marL="624078" indent="-514350" algn="just">
              <a:spcBef>
                <a:spcPts val="200"/>
              </a:spcBef>
              <a:buClr>
                <a:srgbClr val="1B10F4"/>
              </a:buClr>
              <a:buSzPct val="75000"/>
              <a:buFont typeface="+mj-lt"/>
              <a:buAutoNum type="arabicPeriod"/>
            </a:pPr>
            <a:r>
              <a:rPr lang="ru-RU" sz="19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Рекомендации (курсового) итогового экзамена по дисциплине в виде перечня вопросов или батареи тестов.</a:t>
            </a:r>
          </a:p>
          <a:p>
            <a:pPr marL="624078" indent="-514350" algn="just">
              <a:spcBef>
                <a:spcPts val="200"/>
              </a:spcBef>
              <a:buClr>
                <a:srgbClr val="1B10F4"/>
              </a:buClr>
              <a:buSzPct val="75000"/>
              <a:buFont typeface="+mj-lt"/>
              <a:buAutoNum type="arabicPeriod"/>
            </a:pPr>
            <a:r>
              <a:rPr lang="ru-RU" sz="19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Раздаточный материал и наглядные пособия, которые включают рабочие тетради, справочные и хрестоматийные издания, компьютерные учебники, аудио- и видеоматериалы.</a:t>
            </a:r>
            <a:endParaRPr lang="ru-RU" sz="19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Состав учебно-методического комплекса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584</TotalTime>
  <Words>2315</Words>
  <PresentationFormat>Экран (4:3)</PresentationFormat>
  <Paragraphs>491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Открытая</vt:lpstr>
      <vt:lpstr> </vt:lpstr>
      <vt:lpstr>Слайд 2</vt:lpstr>
      <vt:lpstr>Этапы экспериментальной деятельности </vt:lpstr>
      <vt:lpstr>Задачи</vt:lpstr>
      <vt:lpstr>Слайд 5</vt:lpstr>
      <vt:lpstr>Практическая значимость и новизна полученных результатов </vt:lpstr>
      <vt:lpstr>Результаты экспериментальной деятельности</vt:lpstr>
      <vt:lpstr>Структура УМК</vt:lpstr>
      <vt:lpstr>Состав учебно-методического комплекса</vt:lpstr>
      <vt:lpstr>Слайд 10</vt:lpstr>
      <vt:lpstr>Слайд 11</vt:lpstr>
      <vt:lpstr>Слайд 12</vt:lpstr>
      <vt:lpstr>Слайд 13</vt:lpstr>
      <vt:lpstr>Слайд 14</vt:lpstr>
      <vt:lpstr>Слайд 15</vt:lpstr>
      <vt:lpstr>Созданы электронные пособия для специальности  035002«Издательское дело» 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Мудрова</dc:creator>
  <cp:lastModifiedBy>Senokosova</cp:lastModifiedBy>
  <cp:revision>81</cp:revision>
  <dcterms:created xsi:type="dcterms:W3CDTF">2011-05-11T11:48:33Z</dcterms:created>
  <dcterms:modified xsi:type="dcterms:W3CDTF">2011-05-16T11:04:00Z</dcterms:modified>
</cp:coreProperties>
</file>