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73" r:id="rId12"/>
    <p:sldId id="267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0000"/>
    <a:srgbClr val="DA103B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AA2FB7-5E9D-4965-9E48-8BCAA256DA47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491BD8C-D184-4B7F-ADBD-B3AFE325B1F6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ОАО «Газпромнефть – МНПЗ»</a:t>
          </a:r>
          <a:endParaRPr lang="ru-RU" dirty="0"/>
        </a:p>
      </dgm:t>
    </dgm:pt>
    <dgm:pt modelId="{041A0E0E-AB42-4C76-BF5F-9845DDE95E7A}" type="parTrans" cxnId="{B535A9E8-9D46-4F18-B6A8-F97FC0DB0F23}">
      <dgm:prSet/>
      <dgm:spPr/>
      <dgm:t>
        <a:bodyPr/>
        <a:lstStyle/>
        <a:p>
          <a:endParaRPr lang="ru-RU"/>
        </a:p>
      </dgm:t>
    </dgm:pt>
    <dgm:pt modelId="{89DC847C-545A-48DE-A2DE-3F02411E96E4}" type="sibTrans" cxnId="{B535A9E8-9D46-4F18-B6A8-F97FC0DB0F23}">
      <dgm:prSet/>
      <dgm:spPr/>
      <dgm:t>
        <a:bodyPr/>
        <a:lstStyle/>
        <a:p>
          <a:endParaRPr lang="ru-RU"/>
        </a:p>
      </dgm:t>
    </dgm:pt>
    <dgm:pt modelId="{D1E746ED-235D-490E-AF7C-9E88DEBEBF8B}">
      <dgm:prSet phldrT="[Текст]"/>
      <dgm:spPr>
        <a:solidFill>
          <a:srgbClr val="92D050"/>
        </a:solidFill>
      </dgm:spPr>
      <dgm:t>
        <a:bodyPr/>
        <a:lstStyle/>
        <a:p>
          <a:r>
            <a:rPr lang="ru-RU" b="1" dirty="0" smtClean="0">
              <a:solidFill>
                <a:srgbClr val="FFFF00"/>
              </a:solidFill>
            </a:rPr>
            <a:t>Цех №11 </a:t>
          </a:r>
        </a:p>
        <a:p>
          <a:r>
            <a:rPr lang="ru-RU" b="1" dirty="0" smtClean="0">
              <a:solidFill>
                <a:srgbClr val="FFFF00"/>
              </a:solidFill>
            </a:rPr>
            <a:t>(цех контроля качества продукции -испытательный центр)</a:t>
          </a:r>
          <a:endParaRPr lang="ru-RU" b="1" dirty="0">
            <a:solidFill>
              <a:srgbClr val="FFFF00"/>
            </a:solidFill>
          </a:endParaRPr>
        </a:p>
      </dgm:t>
    </dgm:pt>
    <dgm:pt modelId="{D89A199D-BDF5-4ABD-B760-C06806EEDE75}" type="parTrans" cxnId="{5F612E36-6DFA-4FDB-B2C1-DA47999A4EB2}">
      <dgm:prSet/>
      <dgm:spPr/>
      <dgm:t>
        <a:bodyPr/>
        <a:lstStyle/>
        <a:p>
          <a:endParaRPr lang="ru-RU"/>
        </a:p>
      </dgm:t>
    </dgm:pt>
    <dgm:pt modelId="{2947BC85-CAAE-4AE8-9005-6F8575290FF2}" type="sibTrans" cxnId="{5F612E36-6DFA-4FDB-B2C1-DA47999A4EB2}">
      <dgm:prSet/>
      <dgm:spPr/>
      <dgm:t>
        <a:bodyPr/>
        <a:lstStyle/>
        <a:p>
          <a:endParaRPr lang="ru-RU"/>
        </a:p>
      </dgm:t>
    </dgm:pt>
    <dgm:pt modelId="{1E1B8825-5576-462D-AEA3-4D30BF95CCC8}">
      <dgm:prSet phldrT="[Текст]"/>
      <dgm:spPr>
        <a:solidFill>
          <a:srgbClr val="FFFF00"/>
        </a:solidFill>
      </dgm:spPr>
      <dgm:t>
        <a:bodyPr/>
        <a:lstStyle/>
        <a:p>
          <a:r>
            <a:rPr lang="ru-RU" dirty="0" smtClean="0">
              <a:solidFill>
                <a:srgbClr val="00B050"/>
              </a:solidFill>
            </a:rPr>
            <a:t>Отдел охраны окружающей среды </a:t>
          </a:r>
          <a:endParaRPr lang="ru-RU" dirty="0">
            <a:solidFill>
              <a:srgbClr val="00B050"/>
            </a:solidFill>
          </a:endParaRPr>
        </a:p>
      </dgm:t>
    </dgm:pt>
    <dgm:pt modelId="{1DDF41F8-8C2D-4EC5-BE63-A5761F233B63}" type="parTrans" cxnId="{CAD59429-5B58-4453-9CB4-04D242F85841}">
      <dgm:prSet/>
      <dgm:spPr/>
      <dgm:t>
        <a:bodyPr/>
        <a:lstStyle/>
        <a:p>
          <a:endParaRPr lang="ru-RU"/>
        </a:p>
      </dgm:t>
    </dgm:pt>
    <dgm:pt modelId="{9262B2AF-493E-4C35-AA8E-51DC8CAF17E8}" type="sibTrans" cxnId="{CAD59429-5B58-4453-9CB4-04D242F85841}">
      <dgm:prSet/>
      <dgm:spPr/>
      <dgm:t>
        <a:bodyPr/>
        <a:lstStyle/>
        <a:p>
          <a:endParaRPr lang="ru-RU"/>
        </a:p>
      </dgm:t>
    </dgm:pt>
    <dgm:pt modelId="{CE303F8A-338C-4A84-8F87-06B323A30C46}">
      <dgm:prSet phldrT="[Текст]"/>
      <dgm:spPr>
        <a:solidFill>
          <a:srgbClr val="92D050"/>
        </a:solidFill>
      </dgm:spPr>
      <dgm:t>
        <a:bodyPr/>
        <a:lstStyle/>
        <a:p>
          <a:r>
            <a:rPr lang="ru-RU" b="1" dirty="0" smtClean="0">
              <a:solidFill>
                <a:srgbClr val="FFFF00"/>
              </a:solidFill>
            </a:rPr>
            <a:t>Технологические цеха </a:t>
          </a:r>
        </a:p>
        <a:p>
          <a:r>
            <a:rPr lang="ru-RU" b="1" dirty="0" smtClean="0">
              <a:solidFill>
                <a:srgbClr val="FFFF00"/>
              </a:solidFill>
            </a:rPr>
            <a:t>(установки)</a:t>
          </a:r>
          <a:endParaRPr lang="ru-RU" b="1" dirty="0">
            <a:solidFill>
              <a:srgbClr val="FFFF00"/>
            </a:solidFill>
          </a:endParaRPr>
        </a:p>
      </dgm:t>
    </dgm:pt>
    <dgm:pt modelId="{AD59444F-C79C-4AC9-8D60-40ED36A70025}" type="parTrans" cxnId="{8B618698-40AB-44D3-A6E4-F5ACDD35EE2A}">
      <dgm:prSet/>
      <dgm:spPr/>
      <dgm:t>
        <a:bodyPr/>
        <a:lstStyle/>
        <a:p>
          <a:endParaRPr lang="ru-RU"/>
        </a:p>
      </dgm:t>
    </dgm:pt>
    <dgm:pt modelId="{366CB5C7-1A22-4A46-8447-1643E69FE28A}" type="sibTrans" cxnId="{8B618698-40AB-44D3-A6E4-F5ACDD35EE2A}">
      <dgm:prSet/>
      <dgm:spPr/>
      <dgm:t>
        <a:bodyPr/>
        <a:lstStyle/>
        <a:p>
          <a:endParaRPr lang="ru-RU"/>
        </a:p>
      </dgm:t>
    </dgm:pt>
    <dgm:pt modelId="{5D051502-59C9-4B45-9862-265CC32FE867}">
      <dgm:prSet phldrT="[Текст]" phldr="1"/>
      <dgm:spPr/>
      <dgm:t>
        <a:bodyPr/>
        <a:lstStyle/>
        <a:p>
          <a:endParaRPr lang="ru-RU"/>
        </a:p>
      </dgm:t>
    </dgm:pt>
    <dgm:pt modelId="{5C433FAF-F76B-49B1-B82F-532B83C7A4AD}" type="parTrans" cxnId="{894CA659-1F3A-40E4-803D-6A807390FC5A}">
      <dgm:prSet/>
      <dgm:spPr/>
      <dgm:t>
        <a:bodyPr/>
        <a:lstStyle/>
        <a:p>
          <a:endParaRPr lang="ru-RU"/>
        </a:p>
      </dgm:t>
    </dgm:pt>
    <dgm:pt modelId="{5E26BE69-46F6-402C-A4D0-317333D1026E}" type="sibTrans" cxnId="{894CA659-1F3A-40E4-803D-6A807390FC5A}">
      <dgm:prSet/>
      <dgm:spPr/>
      <dgm:t>
        <a:bodyPr/>
        <a:lstStyle/>
        <a:p>
          <a:endParaRPr lang="ru-RU"/>
        </a:p>
      </dgm:t>
    </dgm:pt>
    <dgm:pt modelId="{8A7E350C-9CFA-44A0-8FF9-61131CC0DC8E}">
      <dgm:prSet/>
      <dgm:spPr>
        <a:solidFill>
          <a:srgbClr val="FFFF00"/>
        </a:solidFill>
      </dgm:spPr>
      <dgm:t>
        <a:bodyPr/>
        <a:lstStyle/>
        <a:p>
          <a:r>
            <a:rPr lang="ru-RU" dirty="0" smtClean="0">
              <a:solidFill>
                <a:srgbClr val="00B050"/>
              </a:solidFill>
            </a:rPr>
            <a:t>Цех 16 «Цех очистных сооружений, водоснабжения и канализации»</a:t>
          </a:r>
          <a:endParaRPr lang="ru-RU" dirty="0">
            <a:solidFill>
              <a:srgbClr val="00B050"/>
            </a:solidFill>
          </a:endParaRPr>
        </a:p>
      </dgm:t>
    </dgm:pt>
    <dgm:pt modelId="{27DF8C67-F7B3-48E9-A9C7-473CA8306FF8}" type="parTrans" cxnId="{21AC79CF-C799-431C-8708-51B0C0310513}">
      <dgm:prSet/>
      <dgm:spPr/>
      <dgm:t>
        <a:bodyPr/>
        <a:lstStyle/>
        <a:p>
          <a:endParaRPr lang="ru-RU"/>
        </a:p>
      </dgm:t>
    </dgm:pt>
    <dgm:pt modelId="{A89399F0-B5D8-4993-A80E-D02CACCB5F99}" type="sibTrans" cxnId="{21AC79CF-C799-431C-8708-51B0C0310513}">
      <dgm:prSet/>
      <dgm:spPr/>
      <dgm:t>
        <a:bodyPr/>
        <a:lstStyle/>
        <a:p>
          <a:endParaRPr lang="ru-RU"/>
        </a:p>
      </dgm:t>
    </dgm:pt>
    <dgm:pt modelId="{B0DF6CD5-8ECD-479C-A655-A29448C84DB9}" type="pres">
      <dgm:prSet presAssocID="{5DAA2FB7-5E9D-4965-9E48-8BCAA256DA47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DA9FA21-67A8-4167-A46B-F327B3AEBDEA}" type="pres">
      <dgm:prSet presAssocID="{5DAA2FB7-5E9D-4965-9E48-8BCAA256DA47}" presName="matrix" presStyleCnt="0"/>
      <dgm:spPr/>
    </dgm:pt>
    <dgm:pt modelId="{488E3C5C-836A-4693-A012-5C2A1BA71686}" type="pres">
      <dgm:prSet presAssocID="{5DAA2FB7-5E9D-4965-9E48-8BCAA256DA47}" presName="tile1" presStyleLbl="node1" presStyleIdx="0" presStyleCnt="4"/>
      <dgm:spPr/>
      <dgm:t>
        <a:bodyPr/>
        <a:lstStyle/>
        <a:p>
          <a:endParaRPr lang="ru-RU"/>
        </a:p>
      </dgm:t>
    </dgm:pt>
    <dgm:pt modelId="{702FF5C1-8397-4F24-B4E6-B36C9360BDCA}" type="pres">
      <dgm:prSet presAssocID="{5DAA2FB7-5E9D-4965-9E48-8BCAA256DA47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BEF6AF-0BE4-45E4-8A60-68018611BE3E}" type="pres">
      <dgm:prSet presAssocID="{5DAA2FB7-5E9D-4965-9E48-8BCAA256DA47}" presName="tile2" presStyleLbl="node1" presStyleIdx="1" presStyleCnt="4"/>
      <dgm:spPr/>
      <dgm:t>
        <a:bodyPr/>
        <a:lstStyle/>
        <a:p>
          <a:endParaRPr lang="ru-RU"/>
        </a:p>
      </dgm:t>
    </dgm:pt>
    <dgm:pt modelId="{4EDE1039-FC34-40A7-A962-F27C287BB95F}" type="pres">
      <dgm:prSet presAssocID="{5DAA2FB7-5E9D-4965-9E48-8BCAA256DA47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33E85C-F13A-42EB-8D9C-8941834445E0}" type="pres">
      <dgm:prSet presAssocID="{5DAA2FB7-5E9D-4965-9E48-8BCAA256DA47}" presName="tile3" presStyleLbl="node1" presStyleIdx="2" presStyleCnt="4"/>
      <dgm:spPr/>
      <dgm:t>
        <a:bodyPr/>
        <a:lstStyle/>
        <a:p>
          <a:endParaRPr lang="ru-RU"/>
        </a:p>
      </dgm:t>
    </dgm:pt>
    <dgm:pt modelId="{3B9225AF-46D1-4B28-B9BD-6799830510B3}" type="pres">
      <dgm:prSet presAssocID="{5DAA2FB7-5E9D-4965-9E48-8BCAA256DA47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3D7C43-F98C-4A6E-8021-EBF5AB8D2EEB}" type="pres">
      <dgm:prSet presAssocID="{5DAA2FB7-5E9D-4965-9E48-8BCAA256DA47}" presName="tile4" presStyleLbl="node1" presStyleIdx="3" presStyleCnt="4"/>
      <dgm:spPr/>
      <dgm:t>
        <a:bodyPr/>
        <a:lstStyle/>
        <a:p>
          <a:endParaRPr lang="ru-RU"/>
        </a:p>
      </dgm:t>
    </dgm:pt>
    <dgm:pt modelId="{C7735C6F-019D-4579-8A44-A96B3A509CDC}" type="pres">
      <dgm:prSet presAssocID="{5DAA2FB7-5E9D-4965-9E48-8BCAA256DA47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892324-2CBE-4AE2-B25A-497A95AD4579}" type="pres">
      <dgm:prSet presAssocID="{5DAA2FB7-5E9D-4965-9E48-8BCAA256DA47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229BB2EC-2E6D-4034-BFE7-343DE40B4E88}" type="presOf" srcId="{CE303F8A-338C-4A84-8F87-06B323A30C46}" destId="{3B9225AF-46D1-4B28-B9BD-6799830510B3}" srcOrd="1" destOrd="0" presId="urn:microsoft.com/office/officeart/2005/8/layout/matrix1"/>
    <dgm:cxn modelId="{BB1BA145-C064-4C33-9CD2-FD9F6B442670}" type="presOf" srcId="{D1E746ED-235D-490E-AF7C-9E88DEBEBF8B}" destId="{488E3C5C-836A-4693-A012-5C2A1BA71686}" srcOrd="0" destOrd="0" presId="urn:microsoft.com/office/officeart/2005/8/layout/matrix1"/>
    <dgm:cxn modelId="{894CA659-1F3A-40E4-803D-6A807390FC5A}" srcId="{7491BD8C-D184-4B7F-ADBD-B3AFE325B1F6}" destId="{5D051502-59C9-4B45-9862-265CC32FE867}" srcOrd="4" destOrd="0" parTransId="{5C433FAF-F76B-49B1-B82F-532B83C7A4AD}" sibTransId="{5E26BE69-46F6-402C-A4D0-317333D1026E}"/>
    <dgm:cxn modelId="{BD72636C-7EF5-4599-9B99-35A3191C0CF8}" type="presOf" srcId="{D1E746ED-235D-490E-AF7C-9E88DEBEBF8B}" destId="{702FF5C1-8397-4F24-B4E6-B36C9360BDCA}" srcOrd="1" destOrd="0" presId="urn:microsoft.com/office/officeart/2005/8/layout/matrix1"/>
    <dgm:cxn modelId="{8B618698-40AB-44D3-A6E4-F5ACDD35EE2A}" srcId="{7491BD8C-D184-4B7F-ADBD-B3AFE325B1F6}" destId="{CE303F8A-338C-4A84-8F87-06B323A30C46}" srcOrd="2" destOrd="0" parTransId="{AD59444F-C79C-4AC9-8D60-40ED36A70025}" sibTransId="{366CB5C7-1A22-4A46-8447-1643E69FE28A}"/>
    <dgm:cxn modelId="{B535A9E8-9D46-4F18-B6A8-F97FC0DB0F23}" srcId="{5DAA2FB7-5E9D-4965-9E48-8BCAA256DA47}" destId="{7491BD8C-D184-4B7F-ADBD-B3AFE325B1F6}" srcOrd="0" destOrd="0" parTransId="{041A0E0E-AB42-4C76-BF5F-9845DDE95E7A}" sibTransId="{89DC847C-545A-48DE-A2DE-3F02411E96E4}"/>
    <dgm:cxn modelId="{3DE3F9C4-5FDE-4FB0-9FFB-6632480C5AD7}" type="presOf" srcId="{8A7E350C-9CFA-44A0-8FF9-61131CC0DC8E}" destId="{C7735C6F-019D-4579-8A44-A96B3A509CDC}" srcOrd="1" destOrd="0" presId="urn:microsoft.com/office/officeart/2005/8/layout/matrix1"/>
    <dgm:cxn modelId="{6ED4F0D2-80E2-408C-9D4B-1840A6B74250}" type="presOf" srcId="{8A7E350C-9CFA-44A0-8FF9-61131CC0DC8E}" destId="{8F3D7C43-F98C-4A6E-8021-EBF5AB8D2EEB}" srcOrd="0" destOrd="0" presId="urn:microsoft.com/office/officeart/2005/8/layout/matrix1"/>
    <dgm:cxn modelId="{CAD59429-5B58-4453-9CB4-04D242F85841}" srcId="{7491BD8C-D184-4B7F-ADBD-B3AFE325B1F6}" destId="{1E1B8825-5576-462D-AEA3-4D30BF95CCC8}" srcOrd="1" destOrd="0" parTransId="{1DDF41F8-8C2D-4EC5-BE63-A5761F233B63}" sibTransId="{9262B2AF-493E-4C35-AA8E-51DC8CAF17E8}"/>
    <dgm:cxn modelId="{8B95FB94-E04D-47F3-A525-1FDCA4D77A04}" type="presOf" srcId="{5DAA2FB7-5E9D-4965-9E48-8BCAA256DA47}" destId="{B0DF6CD5-8ECD-479C-A655-A29448C84DB9}" srcOrd="0" destOrd="0" presId="urn:microsoft.com/office/officeart/2005/8/layout/matrix1"/>
    <dgm:cxn modelId="{0B8C960A-62FD-4B7F-A77E-F40191CBBA23}" type="presOf" srcId="{7491BD8C-D184-4B7F-ADBD-B3AFE325B1F6}" destId="{D7892324-2CBE-4AE2-B25A-497A95AD4579}" srcOrd="0" destOrd="0" presId="urn:microsoft.com/office/officeart/2005/8/layout/matrix1"/>
    <dgm:cxn modelId="{C7D5D2D8-0A62-48A7-A2D7-73708190BD94}" type="presOf" srcId="{1E1B8825-5576-462D-AEA3-4D30BF95CCC8}" destId="{4EDE1039-FC34-40A7-A962-F27C287BB95F}" srcOrd="1" destOrd="0" presId="urn:microsoft.com/office/officeart/2005/8/layout/matrix1"/>
    <dgm:cxn modelId="{D9F1E2A7-FEDC-48C0-BFB6-552DEC14943E}" type="presOf" srcId="{CE303F8A-338C-4A84-8F87-06B323A30C46}" destId="{F933E85C-F13A-42EB-8D9C-8941834445E0}" srcOrd="0" destOrd="0" presId="urn:microsoft.com/office/officeart/2005/8/layout/matrix1"/>
    <dgm:cxn modelId="{5F612E36-6DFA-4FDB-B2C1-DA47999A4EB2}" srcId="{7491BD8C-D184-4B7F-ADBD-B3AFE325B1F6}" destId="{D1E746ED-235D-490E-AF7C-9E88DEBEBF8B}" srcOrd="0" destOrd="0" parTransId="{D89A199D-BDF5-4ABD-B760-C06806EEDE75}" sibTransId="{2947BC85-CAAE-4AE8-9005-6F8575290FF2}"/>
    <dgm:cxn modelId="{21AC79CF-C799-431C-8708-51B0C0310513}" srcId="{7491BD8C-D184-4B7F-ADBD-B3AFE325B1F6}" destId="{8A7E350C-9CFA-44A0-8FF9-61131CC0DC8E}" srcOrd="3" destOrd="0" parTransId="{27DF8C67-F7B3-48E9-A9C7-473CA8306FF8}" sibTransId="{A89399F0-B5D8-4993-A80E-D02CACCB5F99}"/>
    <dgm:cxn modelId="{49EC4A61-50F6-4807-B6C0-7ACE9B233B44}" type="presOf" srcId="{1E1B8825-5576-462D-AEA3-4D30BF95CCC8}" destId="{DABEF6AF-0BE4-45E4-8A60-68018611BE3E}" srcOrd="0" destOrd="0" presId="urn:microsoft.com/office/officeart/2005/8/layout/matrix1"/>
    <dgm:cxn modelId="{5137C9F8-DC65-412B-9588-03B9B65F4F5A}" type="presParOf" srcId="{B0DF6CD5-8ECD-479C-A655-A29448C84DB9}" destId="{BDA9FA21-67A8-4167-A46B-F327B3AEBDEA}" srcOrd="0" destOrd="0" presId="urn:microsoft.com/office/officeart/2005/8/layout/matrix1"/>
    <dgm:cxn modelId="{37CA5E39-69DE-404D-942E-2922E39FCD58}" type="presParOf" srcId="{BDA9FA21-67A8-4167-A46B-F327B3AEBDEA}" destId="{488E3C5C-836A-4693-A012-5C2A1BA71686}" srcOrd="0" destOrd="0" presId="urn:microsoft.com/office/officeart/2005/8/layout/matrix1"/>
    <dgm:cxn modelId="{6FB7EE7D-75B6-4B97-BBFA-680070B86706}" type="presParOf" srcId="{BDA9FA21-67A8-4167-A46B-F327B3AEBDEA}" destId="{702FF5C1-8397-4F24-B4E6-B36C9360BDCA}" srcOrd="1" destOrd="0" presId="urn:microsoft.com/office/officeart/2005/8/layout/matrix1"/>
    <dgm:cxn modelId="{8A7ECB4A-647E-49E5-A3C5-5C3A5C203FF7}" type="presParOf" srcId="{BDA9FA21-67A8-4167-A46B-F327B3AEBDEA}" destId="{DABEF6AF-0BE4-45E4-8A60-68018611BE3E}" srcOrd="2" destOrd="0" presId="urn:microsoft.com/office/officeart/2005/8/layout/matrix1"/>
    <dgm:cxn modelId="{B4312326-09C0-4BD6-9E13-B519783FD252}" type="presParOf" srcId="{BDA9FA21-67A8-4167-A46B-F327B3AEBDEA}" destId="{4EDE1039-FC34-40A7-A962-F27C287BB95F}" srcOrd="3" destOrd="0" presId="urn:microsoft.com/office/officeart/2005/8/layout/matrix1"/>
    <dgm:cxn modelId="{C16901C1-EFBE-4781-9BF8-81F24E882F20}" type="presParOf" srcId="{BDA9FA21-67A8-4167-A46B-F327B3AEBDEA}" destId="{F933E85C-F13A-42EB-8D9C-8941834445E0}" srcOrd="4" destOrd="0" presId="urn:microsoft.com/office/officeart/2005/8/layout/matrix1"/>
    <dgm:cxn modelId="{41B74CA8-8E9A-4D39-A1D6-55FB6A414C5E}" type="presParOf" srcId="{BDA9FA21-67A8-4167-A46B-F327B3AEBDEA}" destId="{3B9225AF-46D1-4B28-B9BD-6799830510B3}" srcOrd="5" destOrd="0" presId="urn:microsoft.com/office/officeart/2005/8/layout/matrix1"/>
    <dgm:cxn modelId="{7D1AC4BA-7CA7-420F-965E-248B4190CDD2}" type="presParOf" srcId="{BDA9FA21-67A8-4167-A46B-F327B3AEBDEA}" destId="{8F3D7C43-F98C-4A6E-8021-EBF5AB8D2EEB}" srcOrd="6" destOrd="0" presId="urn:microsoft.com/office/officeart/2005/8/layout/matrix1"/>
    <dgm:cxn modelId="{D403758F-5B0D-4172-A920-6CD20D1396B4}" type="presParOf" srcId="{BDA9FA21-67A8-4167-A46B-F327B3AEBDEA}" destId="{C7735C6F-019D-4579-8A44-A96B3A509CDC}" srcOrd="7" destOrd="0" presId="urn:microsoft.com/office/officeart/2005/8/layout/matrix1"/>
    <dgm:cxn modelId="{C416D622-9B14-44F5-A92B-7B252EC77E1D}" type="presParOf" srcId="{B0DF6CD5-8ECD-479C-A655-A29448C84DB9}" destId="{D7892324-2CBE-4AE2-B25A-497A95AD4579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88E3C5C-836A-4693-A012-5C2A1BA71686}">
      <dsp:nvSpPr>
        <dsp:cNvPr id="0" name=""/>
        <dsp:cNvSpPr/>
      </dsp:nvSpPr>
      <dsp:spPr>
        <a:xfrm rot="16200000">
          <a:off x="929562" y="-929562"/>
          <a:ext cx="2484276" cy="4343400"/>
        </a:xfrm>
        <a:prstGeom prst="round1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FFFF00"/>
              </a:solidFill>
            </a:rPr>
            <a:t>Цех №11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FFFF00"/>
              </a:solidFill>
            </a:rPr>
            <a:t>(цех контроля качества продукции -испытательный центр)</a:t>
          </a:r>
          <a:endParaRPr lang="ru-RU" sz="2400" b="1" kern="1200" dirty="0">
            <a:solidFill>
              <a:srgbClr val="FFFF00"/>
            </a:solidFill>
          </a:endParaRPr>
        </a:p>
      </dsp:txBody>
      <dsp:txXfrm rot="16200000">
        <a:off x="1240096" y="-1240096"/>
        <a:ext cx="1863207" cy="4343400"/>
      </dsp:txXfrm>
    </dsp:sp>
    <dsp:sp modelId="{DABEF6AF-0BE4-45E4-8A60-68018611BE3E}">
      <dsp:nvSpPr>
        <dsp:cNvPr id="0" name=""/>
        <dsp:cNvSpPr/>
      </dsp:nvSpPr>
      <dsp:spPr>
        <a:xfrm>
          <a:off x="4343400" y="0"/>
          <a:ext cx="4343400" cy="2484276"/>
        </a:xfrm>
        <a:prstGeom prst="round1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00B050"/>
              </a:solidFill>
            </a:rPr>
            <a:t>Отдел охраны окружающей среды </a:t>
          </a:r>
          <a:endParaRPr lang="ru-RU" sz="2400" kern="1200" dirty="0">
            <a:solidFill>
              <a:srgbClr val="00B050"/>
            </a:solidFill>
          </a:endParaRPr>
        </a:p>
      </dsp:txBody>
      <dsp:txXfrm>
        <a:off x="4343400" y="0"/>
        <a:ext cx="4343400" cy="1863207"/>
      </dsp:txXfrm>
    </dsp:sp>
    <dsp:sp modelId="{F933E85C-F13A-42EB-8D9C-8941834445E0}">
      <dsp:nvSpPr>
        <dsp:cNvPr id="0" name=""/>
        <dsp:cNvSpPr/>
      </dsp:nvSpPr>
      <dsp:spPr>
        <a:xfrm rot="10800000">
          <a:off x="0" y="2484276"/>
          <a:ext cx="4343400" cy="2484276"/>
        </a:xfrm>
        <a:prstGeom prst="round1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FFFF00"/>
              </a:solidFill>
            </a:rPr>
            <a:t>Технологические цеха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FFFF00"/>
              </a:solidFill>
            </a:rPr>
            <a:t>(установки)</a:t>
          </a:r>
          <a:endParaRPr lang="ru-RU" sz="2400" b="1" kern="1200" dirty="0">
            <a:solidFill>
              <a:srgbClr val="FFFF00"/>
            </a:solidFill>
          </a:endParaRPr>
        </a:p>
      </dsp:txBody>
      <dsp:txXfrm rot="10800000">
        <a:off x="0" y="3105344"/>
        <a:ext cx="4343400" cy="1863207"/>
      </dsp:txXfrm>
    </dsp:sp>
    <dsp:sp modelId="{8F3D7C43-F98C-4A6E-8021-EBF5AB8D2EEB}">
      <dsp:nvSpPr>
        <dsp:cNvPr id="0" name=""/>
        <dsp:cNvSpPr/>
      </dsp:nvSpPr>
      <dsp:spPr>
        <a:xfrm rot="5400000">
          <a:off x="5272962" y="1554713"/>
          <a:ext cx="2484276" cy="4343400"/>
        </a:xfrm>
        <a:prstGeom prst="round1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00B050"/>
              </a:solidFill>
            </a:rPr>
            <a:t>Цех 16 «Цех очистных сооружений, водоснабжения и канализации»</a:t>
          </a:r>
          <a:endParaRPr lang="ru-RU" sz="2400" kern="1200" dirty="0">
            <a:solidFill>
              <a:srgbClr val="00B050"/>
            </a:solidFill>
          </a:endParaRPr>
        </a:p>
      </dsp:txBody>
      <dsp:txXfrm rot="5400000">
        <a:off x="5583496" y="1865248"/>
        <a:ext cx="1863207" cy="4343400"/>
      </dsp:txXfrm>
    </dsp:sp>
    <dsp:sp modelId="{D7892324-2CBE-4AE2-B25A-497A95AD4579}">
      <dsp:nvSpPr>
        <dsp:cNvPr id="0" name=""/>
        <dsp:cNvSpPr/>
      </dsp:nvSpPr>
      <dsp:spPr>
        <a:xfrm>
          <a:off x="3040380" y="1863207"/>
          <a:ext cx="2606040" cy="1242138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ОАО «Газпромнефть – МНПЗ»</a:t>
          </a:r>
          <a:endParaRPr lang="ru-RU" sz="2400" kern="1200" dirty="0"/>
        </a:p>
      </dsp:txBody>
      <dsp:txXfrm>
        <a:off x="3040380" y="1863207"/>
        <a:ext cx="2606040" cy="12421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8424936" cy="1470025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rgbClr val="FF0000"/>
                </a:solidFill>
              </a:rPr>
              <a:t>ГБОУ СПО Колледж автоматизации и радиоэлектроники №27 </a:t>
            </a:r>
            <a:br>
              <a:rPr lang="ru-RU" sz="2000" dirty="0" smtClean="0">
                <a:solidFill>
                  <a:srgbClr val="FF0000"/>
                </a:solidFill>
              </a:rPr>
            </a:br>
            <a:r>
              <a:rPr lang="ru-RU" sz="2000" dirty="0" smtClean="0">
                <a:solidFill>
                  <a:srgbClr val="FF0000"/>
                </a:solidFill>
              </a:rPr>
              <a:t>имени П.М. Вострухина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484784"/>
            <a:ext cx="7992888" cy="374441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Организация проведения производственной практики по направлению подготовки “Экология” и перспективы её развития</a:t>
            </a:r>
          </a:p>
          <a:p>
            <a:endParaRPr lang="ru-RU" b="1" dirty="0" smtClean="0"/>
          </a:p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Москва,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188640"/>
            <a:ext cx="8784976" cy="648078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476672"/>
            <a:ext cx="8686800" cy="560345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Производственная практика</a:t>
            </a:r>
          </a:p>
          <a:p>
            <a:pPr algn="ctr">
              <a:buNone/>
            </a:pPr>
            <a:endParaRPr lang="ru-RU" sz="40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Общие и профессиональные компетенции</a:t>
            </a:r>
          </a:p>
          <a:p>
            <a:pPr algn="ctr">
              <a:buNone/>
            </a:pPr>
            <a:endParaRPr lang="ru-RU" sz="40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Выпускник</a:t>
            </a:r>
          </a:p>
          <a:p>
            <a:pPr algn="ctr">
              <a:buNone/>
            </a:pPr>
            <a:endParaRPr lang="ru-RU" sz="40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Работодатель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4355976" y="1196752"/>
            <a:ext cx="432048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4355976" y="3212976"/>
            <a:ext cx="432048" cy="906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4355976" y="4725144"/>
            <a:ext cx="412624" cy="8343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одержимое 7"/>
          <p:cNvGraphicFramePr>
            <a:graphicFrameLocks noGrp="1"/>
          </p:cNvGraphicFramePr>
          <p:nvPr>
            <p:ph sz="quarter" idx="2"/>
          </p:nvPr>
        </p:nvGraphicFramePr>
        <p:xfrm>
          <a:off x="179512" y="1124745"/>
          <a:ext cx="8784975" cy="5538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8325"/>
                <a:gridCol w="2928325"/>
                <a:gridCol w="2928325"/>
              </a:tblGrid>
              <a:tr h="506873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Действующие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Новые 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Будущие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76253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ОАО «Газпромнефть-МНПЗ»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Главный</a:t>
                      </a:r>
                      <a:r>
                        <a:rPr lang="ru-RU" baseline="0" dirty="0" smtClean="0"/>
                        <a:t> испытательный центр питьевой воды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ООО «Анкониан» </a:t>
                      </a:r>
                      <a:endParaRPr lang="ru-RU" dirty="0"/>
                    </a:p>
                  </a:txBody>
                  <a:tcPr/>
                </a:tc>
              </a:tr>
              <a:tr h="87285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ФГУП «ФЦДТ</a:t>
                      </a:r>
                      <a:r>
                        <a:rPr lang="ru-RU" baseline="0" dirty="0" smtClean="0"/>
                        <a:t> «СОЮЗ»»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МГУП «Мосводоканал» Курьяновская станция аэрации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ООО «КОНЭКС»</a:t>
                      </a:r>
                      <a:endParaRPr lang="ru-RU" dirty="0"/>
                    </a:p>
                  </a:txBody>
                  <a:tcPr/>
                </a:tc>
              </a:tr>
              <a:tr h="1134716"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Общественный</a:t>
                      </a:r>
                      <a:r>
                        <a:rPr lang="ru-RU" baseline="0" dirty="0" smtClean="0"/>
                        <a:t> экологический фонд поддержки экологических программ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Мусоросжигательный завод №3</a:t>
                      </a:r>
                      <a:endParaRPr lang="ru-RU" dirty="0"/>
                    </a:p>
                  </a:txBody>
                  <a:tcPr/>
                </a:tc>
              </a:tr>
              <a:tr h="641010"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Полигоны по захоронению отходов</a:t>
                      </a:r>
                      <a:endParaRPr lang="ru-RU" dirty="0"/>
                    </a:p>
                  </a:txBody>
                  <a:tcPr/>
                </a:tc>
              </a:tr>
              <a:tr h="762532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ЦГСЭН ЮВАО</a:t>
                      </a:r>
                      <a:endParaRPr lang="ru-RU" dirty="0"/>
                    </a:p>
                  </a:txBody>
                  <a:tcPr/>
                </a:tc>
              </a:tr>
              <a:tr h="762532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СЭС ЮВАО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10600" cy="882650"/>
          </a:xfrm>
        </p:spPr>
        <p:txBody>
          <a:bodyPr/>
          <a:lstStyle/>
          <a:p>
            <a:pPr algn="ctr"/>
            <a:r>
              <a:rPr lang="ru-RU" dirty="0" smtClean="0"/>
              <a:t>Социальные партнеры колледжа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340768"/>
          <a:ext cx="8686800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95536" y="332656"/>
            <a:ext cx="82809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dirty="0" smtClean="0">
                <a:solidFill>
                  <a:srgbClr val="FF0000"/>
                </a:solidFill>
              </a:rPr>
              <a:t>Производственная практика техников –экологов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73955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B40000"/>
                </a:solidFill>
              </a:rPr>
              <a:t>Промышленные предприятия: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481136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1. Участвуют в разработке вариативной части содержания образования.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2. Организуют стажировку и практику по профилю специальности по всей технологической цепочке на оборудовании, имеющимся в собственности.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3. Организуют стажировку преподавателей и мастеров производственного обучения на современном оборудовании.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4. Принимают участие в работе итоговой Государственной аттестационной комиссии.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5060032"/>
          </a:xfrm>
        </p:spPr>
        <p:txBody>
          <a:bodyPr>
            <a:normAutofit/>
          </a:bodyPr>
          <a:lstStyle/>
          <a:p>
            <a:pPr algn="r"/>
            <a:r>
              <a:rPr lang="ru-RU" dirty="0" smtClean="0">
                <a:solidFill>
                  <a:srgbClr val="FF0000"/>
                </a:solidFill>
              </a:rPr>
              <a:t>”Мало знать, надо и применять. Мало очень хотеть, надо и делать !</a:t>
            </a:r>
            <a:r>
              <a:rPr lang="en-US" dirty="0" smtClean="0">
                <a:solidFill>
                  <a:srgbClr val="FF0000"/>
                </a:solidFill>
              </a:rPr>
              <a:t>”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>
                <a:solidFill>
                  <a:srgbClr val="C00000"/>
                </a:solidFill>
              </a:rPr>
              <a:t>Артур Кларк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5576" y="666750"/>
            <a:ext cx="3024336" cy="639762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ГОС - 2 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436096" y="666750"/>
            <a:ext cx="3501170" cy="639762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ФГОС - 3 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3786500" cy="39417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3200" b="1" dirty="0" smtClean="0">
                <a:solidFill>
                  <a:srgbClr val="C00000"/>
                </a:solidFill>
              </a:rPr>
              <a:t>280201 </a:t>
            </a:r>
          </a:p>
          <a:p>
            <a:pPr algn="ctr">
              <a:buNone/>
            </a:pPr>
            <a:r>
              <a:rPr lang="ru-RU" sz="3200" b="1" dirty="0" smtClean="0">
                <a:solidFill>
                  <a:srgbClr val="C00000"/>
                </a:solidFill>
              </a:rPr>
              <a:t>“Охрана окружающей среды и рациональное использование природных ресурсов”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64088" y="1316037"/>
            <a:ext cx="3573178" cy="3941763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3200" b="1" dirty="0" smtClean="0">
                <a:solidFill>
                  <a:srgbClr val="C00000"/>
                </a:solidFill>
              </a:rPr>
              <a:t>280711 “Рациональное использование </a:t>
            </a:r>
            <a:r>
              <a:rPr lang="ru-RU" sz="3200" b="1" dirty="0" err="1" smtClean="0">
                <a:solidFill>
                  <a:srgbClr val="C00000"/>
                </a:solidFill>
              </a:rPr>
              <a:t>природо-хозяйственных</a:t>
            </a:r>
            <a:r>
              <a:rPr lang="ru-RU" sz="3200" b="1" dirty="0" smtClean="0">
                <a:solidFill>
                  <a:srgbClr val="C00000"/>
                </a:solidFill>
              </a:rPr>
              <a:t> комплексов”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3995936" y="2780928"/>
            <a:ext cx="1440160" cy="504056"/>
          </a:xfrm>
          <a:prstGeom prst="rightArrow">
            <a:avLst/>
          </a:prstGeom>
          <a:solidFill>
            <a:srgbClr val="FF0000">
              <a:alpha val="6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122413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DA103B"/>
                </a:solidFill>
              </a:rPr>
              <a:t>Требования к реализации ФГОС: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Clr>
                <a:srgbClr val="FF0000"/>
              </a:buClr>
              <a:buNone/>
            </a:pPr>
            <a:r>
              <a:rPr lang="ru-RU" b="1" dirty="0" smtClean="0">
                <a:solidFill>
                  <a:srgbClr val="FF0000"/>
                </a:solidFill>
              </a:rPr>
              <a:t>1. Современная материально-техническая база. </a:t>
            </a:r>
          </a:p>
          <a:p>
            <a:pPr lvl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2. Педагогические кадры, с опытом деятельности в организациях соответствующей профессиональной среды. </a:t>
            </a:r>
          </a:p>
          <a:p>
            <a:pPr lvl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3. Проведение производственной практики в организациях, соответствующих профилю подготовки обучающихся.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204048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Сравнительные характеристики учебных и производственных практик по ГОС – 2 и ФГОС - 3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7504" y="116632"/>
            <a:ext cx="8928992" cy="662473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483968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Профессиональные модули,  компетенции и виды профессиональной деятельности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260648"/>
            <a:ext cx="8784976" cy="64087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7504" y="188640"/>
            <a:ext cx="8890190" cy="648072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116632"/>
            <a:ext cx="8784976" cy="662473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</TotalTime>
  <Words>288</Words>
  <Application>Microsoft Office PowerPoint</Application>
  <PresentationFormat>Экран (4:3)</PresentationFormat>
  <Paragraphs>53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Трек</vt:lpstr>
      <vt:lpstr>ГБОУ СПО Колледж автоматизации и радиоэлектроники №27  имени П.М. Вострухина</vt:lpstr>
      <vt:lpstr>Слайд 2</vt:lpstr>
      <vt:lpstr>Требования к реализации ФГОС: </vt:lpstr>
      <vt:lpstr>Сравнительные характеристики учебных и производственных практик по ГОС – 2 и ФГОС - 3</vt:lpstr>
      <vt:lpstr>Слайд 5</vt:lpstr>
      <vt:lpstr>Профессиональные модули,  компетенции и виды профессиональной деятельности</vt:lpstr>
      <vt:lpstr>Слайд 7</vt:lpstr>
      <vt:lpstr>Слайд 8</vt:lpstr>
      <vt:lpstr>Слайд 9</vt:lpstr>
      <vt:lpstr>Слайд 10</vt:lpstr>
      <vt:lpstr>Слайд 11</vt:lpstr>
      <vt:lpstr>Социальные партнеры колледжа</vt:lpstr>
      <vt:lpstr>Слайд 13</vt:lpstr>
      <vt:lpstr>Промышленные предприятия: </vt:lpstr>
      <vt:lpstr>”Мало знать, надо и применять. Мало очень хотеть, надо и делать !”   Артур Кларк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ГБОУ СПО Колледж автоматизации и радиоэлектроники №27  имени П.М. Вострухина</dc:title>
  <cp:lastModifiedBy>Пользователь</cp:lastModifiedBy>
  <cp:revision>30</cp:revision>
  <dcterms:modified xsi:type="dcterms:W3CDTF">2012-10-24T06:32:35Z</dcterms:modified>
</cp:coreProperties>
</file>