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6207D-DE6C-4AB2-9BA8-E48BD70EC3CC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A64C9-A6F0-4BB0-B36E-8B8D2E147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A64C9-A6F0-4BB0-B36E-8B8D2E1475E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9C1B-FC5E-4391-97EC-51376C04305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1C169-79A1-4DB5-9D83-5E4159F66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687" y="2276872"/>
            <a:ext cx="69373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Артикли в английском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языке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Put in 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where necessary. If you don’t need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the,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leave the space empty</a:t>
            </a:r>
            <a:r>
              <a:rPr lang="en-US" sz="2000" b="1" i="1" dirty="0"/>
              <a:t> </a:t>
            </a:r>
            <a:r>
              <a:rPr lang="en-US" sz="2000" b="1" i="1" dirty="0" smtClean="0"/>
              <a:t>(-).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I haven’t been to </a:t>
            </a:r>
            <a:r>
              <a:rPr lang="en-US" sz="2000" b="1" i="1" u="sng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cinema for ages.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I lay down on __ ground and looked up at __ sky.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Sheila spends most of her free time watching __ television.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__ television was on but nobody was watching it.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Have you had __ dinner yet?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Mary and I arrived at  ___ same time.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You’ll find __ information you need at __ top of __ page 15.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What did you have for __ breakfast this morning?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Where’s the nearest shop?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Would you like to travel in __ space?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I’m fed up with doing __ same thing every day.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__ earth goes round __ sun.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2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Put in </a:t>
            </a:r>
            <a:r>
              <a:rPr lang="en-US" sz="2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a/an </a:t>
            </a:r>
            <a:r>
              <a:rPr lang="en-US" sz="2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 </a:t>
            </a:r>
            <a:r>
              <a:rPr lang="en-US" sz="2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br>
              <a:rPr lang="en-US" sz="2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a. This house is very nice. Has it got __ garden?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b. It’s a beautiful day. Let’s sit in __ garden.</a:t>
            </a:r>
          </a:p>
          <a:p>
            <a:pPr marL="457200" indent="-45720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c. I like living in this house but it’s a pity that __ garden is</a:t>
            </a:r>
          </a:p>
          <a:p>
            <a:pPr marL="457200" indent="-45720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 so small.</a:t>
            </a:r>
          </a:p>
          <a:p>
            <a:pPr marL="457200" indent="-457200">
              <a:buAutoNum type="arabicPeriod" startAt="2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an you recommend __ good restaurant?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b. We had dinner in __ very nice restaurant.</a:t>
            </a:r>
          </a:p>
          <a:p>
            <a:pPr marL="457200" indent="-45720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c. We had dinner in __ most expensive restaurant in town.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3.    a. She has __ French name but in fact she’s English, not 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   French.</a:t>
            </a:r>
          </a:p>
          <a:p>
            <a:pPr marL="457200" indent="-45720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b. What’s __ name of that man we met yesterday?</a:t>
            </a:r>
          </a:p>
          <a:p>
            <a:pPr marL="457200" indent="-45720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c. We stayed at a very nice hotel – I can’t remember __  </a:t>
            </a:r>
          </a:p>
          <a:p>
            <a:pPr marL="457200" indent="-45720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  name now.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Артикль</a:t>
            </a:r>
            <a:r>
              <a:rPr lang="ru-RU" sz="3200" b="1" dirty="0" smtClean="0"/>
              <a:t> - </a:t>
            </a:r>
            <a:r>
              <a:rPr lang="ru-RU" sz="3200" b="1" dirty="0" smtClean="0">
                <a:solidFill>
                  <a:schemeClr val="tx2"/>
                </a:solidFill>
              </a:rPr>
              <a:t>это специальное служебное слово, которое ставится перед существительным и является признаком существительного, поясняет его значение.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В русском языке артикля нет. В английском языке есть два типа артикля: определенный и неопределенный. Английский артикль не изменяется ни по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числам</a:t>
            </a:r>
            <a:r>
              <a:rPr lang="ru-RU" sz="3200" b="1" dirty="0" smtClean="0">
                <a:solidFill>
                  <a:schemeClr val="tx2"/>
                </a:solidFill>
              </a:rPr>
              <a:t>, ни по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родам</a:t>
            </a:r>
            <a:r>
              <a:rPr lang="ru-RU" sz="3200" b="1" dirty="0" smtClean="0">
                <a:solidFill>
                  <a:schemeClr val="tx2"/>
                </a:solidFill>
              </a:rPr>
              <a:t>, ни по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падежам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8588" y="332656"/>
            <a:ext cx="446622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Неопределенный артикль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(an)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произошел от слова «один» и употребляется только с существительными в единственном числе. Употребляется только с существительными, которые можно посчитать.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Этот артикль является своего рода определением, означающим какой-то, некий, какой-нибудь, один из списка однородных предметов.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</a:rPr>
              <a:t>Например</a:t>
            </a:r>
            <a:r>
              <a:rPr lang="ru-RU" sz="2000" b="1" dirty="0" smtClean="0">
                <a:solidFill>
                  <a:schemeClr val="tx2"/>
                </a:solidFill>
              </a:rPr>
              <a:t>: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Take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pen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tx2"/>
                </a:solidFill>
              </a:rPr>
              <a:t>Возьмите ручку.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Тем самым Вы говорите взять какую-нибудь ручку, любую ручку или одну из ручек.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Перед согласными звуками неопределенный артикль имеет форму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2"/>
                </a:solidFill>
              </a:rPr>
              <a:t>, перед гласными -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an</a:t>
            </a:r>
            <a:r>
              <a:rPr lang="ru-RU" sz="2000" b="1" dirty="0" smtClean="0">
                <a:solidFill>
                  <a:schemeClr val="tx2"/>
                </a:solidFill>
              </a:rPr>
              <a:t>: </a:t>
            </a:r>
            <a:r>
              <a:rPr lang="ru-RU" sz="2000" b="1" dirty="0" err="1" smtClean="0">
                <a:solidFill>
                  <a:schemeClr val="tx2"/>
                </a:solidFill>
              </a:rPr>
              <a:t>an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apple</a:t>
            </a:r>
            <a:r>
              <a:rPr lang="ru-RU" sz="2000" b="1" dirty="0" smtClean="0">
                <a:solidFill>
                  <a:schemeClr val="tx2"/>
                </a:solidFill>
              </a:rPr>
              <a:t> яблоко, </a:t>
            </a:r>
            <a:r>
              <a:rPr lang="ru-RU" sz="2000" b="1" dirty="0" err="1" smtClean="0">
                <a:solidFill>
                  <a:schemeClr val="tx2"/>
                </a:solidFill>
              </a:rPr>
              <a:t>a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book</a:t>
            </a:r>
            <a:r>
              <a:rPr lang="ru-RU" sz="2000" b="1" dirty="0" smtClean="0">
                <a:solidFill>
                  <a:schemeClr val="tx2"/>
                </a:solidFill>
              </a:rPr>
              <a:t> книга.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Артикль </a:t>
            </a:r>
            <a:r>
              <a:rPr lang="ru-RU" sz="2000" b="1" dirty="0" err="1" smtClean="0">
                <a:solidFill>
                  <a:schemeClr val="tx2"/>
                </a:solidFill>
              </a:rPr>
              <a:t>a</a:t>
            </a:r>
            <a:r>
              <a:rPr lang="ru-RU" sz="2000" b="1" dirty="0" smtClean="0">
                <a:solidFill>
                  <a:schemeClr val="tx2"/>
                </a:solidFill>
              </a:rPr>
              <a:t> (</a:t>
            </a:r>
            <a:r>
              <a:rPr lang="ru-RU" sz="2000" b="1" dirty="0" err="1" smtClean="0">
                <a:solidFill>
                  <a:schemeClr val="tx2"/>
                </a:solidFill>
              </a:rPr>
              <a:t>an</a:t>
            </a:r>
            <a:r>
              <a:rPr lang="ru-RU" sz="2000" b="1" dirty="0" smtClean="0">
                <a:solidFill>
                  <a:schemeClr val="tx2"/>
                </a:solidFill>
              </a:rPr>
              <a:t>) не имеет ударения и произносится слитно со следующим словом: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an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apple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[ən'æpl</a:t>
            </a:r>
            <a:r>
              <a:rPr lang="ru-RU" sz="2000" b="1" dirty="0" smtClean="0">
                <a:solidFill>
                  <a:schemeClr val="tx2"/>
                </a:solidFill>
              </a:rPr>
              <a:t>],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table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[ə'teibl</a:t>
            </a:r>
            <a:r>
              <a:rPr lang="ru-RU" sz="2000" b="1" dirty="0" smtClean="0">
                <a:solidFill>
                  <a:schemeClr val="tx2"/>
                </a:solidFill>
              </a:rPr>
              <a:t>].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939" y="404664"/>
            <a:ext cx="368754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артикль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340768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произошел от слова «этот». Он подчеркивает конкретный предмет.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Именно тот, а не другой. </a:t>
            </a:r>
            <a:r>
              <a:rPr lang="ru-RU" sz="2000" b="1" dirty="0" smtClean="0">
                <a:solidFill>
                  <a:schemeClr val="tx2"/>
                </a:solidFill>
              </a:rPr>
              <a:t>Поэтому в основном он употребляется перед названиями предметов, о которых уже говорилось. То есть о тех предметах, о которых мы уже знаем. </a:t>
            </a:r>
            <a:endParaRPr lang="ru-RU" sz="2000" b="1" dirty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Артикль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выделяет конкретный предмет из ряда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однородных и употребляется с существительными как в единственном, так и во множественном числе.</a:t>
            </a:r>
          </a:p>
          <a:p>
            <a:r>
              <a:rPr lang="ru-RU" sz="2000" b="1" i="1" dirty="0" smtClean="0">
                <a:solidFill>
                  <a:schemeClr val="tx2"/>
                </a:solidFill>
              </a:rPr>
              <a:t>Например</a:t>
            </a:r>
            <a:r>
              <a:rPr lang="ru-RU" sz="2000" b="1" dirty="0" smtClean="0">
                <a:solidFill>
                  <a:schemeClr val="tx2"/>
                </a:solidFill>
              </a:rPr>
              <a:t>: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game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that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I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am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playing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very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interesting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Игра, в которую я играю, очень интересная.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that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I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am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playing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are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very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interesting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Игры, в которые я играю, очень интересные.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78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Артикль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не имеет ударения в предложении и читается слитно со следующим за ним словом: </a:t>
            </a:r>
            <a:r>
              <a:rPr lang="ru-RU" sz="2000" b="1" dirty="0" err="1" smtClean="0">
                <a:solidFill>
                  <a:schemeClr val="tx2"/>
                </a:solidFill>
              </a:rPr>
              <a:t>the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pen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[ðə'pen</a:t>
            </a:r>
            <a:r>
              <a:rPr lang="ru-RU" sz="2000" b="1" dirty="0" smtClean="0">
                <a:solidFill>
                  <a:schemeClr val="tx2"/>
                </a:solidFill>
              </a:rPr>
              <a:t>] ручка (с пером). Перед гласными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произносится [</a:t>
            </a:r>
            <a:r>
              <a:rPr lang="ru-RU" sz="2000" b="1" dirty="0" err="1" smtClean="0">
                <a:solidFill>
                  <a:schemeClr val="tx2"/>
                </a:solidFill>
              </a:rPr>
              <a:t>ði</a:t>
            </a:r>
            <a:r>
              <a:rPr lang="ru-RU" sz="2000" b="1" dirty="0" smtClean="0">
                <a:solidFill>
                  <a:schemeClr val="tx2"/>
                </a:solidFill>
              </a:rPr>
              <a:t>:]: </a:t>
            </a:r>
            <a:r>
              <a:rPr lang="ru-RU" sz="2000" b="1" dirty="0" err="1" smtClean="0">
                <a:solidFill>
                  <a:schemeClr val="tx2"/>
                </a:solidFill>
              </a:rPr>
              <a:t>the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apple</a:t>
            </a:r>
            <a:r>
              <a:rPr lang="ru-RU" sz="2000" b="1" dirty="0" smtClean="0">
                <a:solidFill>
                  <a:schemeClr val="tx2"/>
                </a:solidFill>
              </a:rPr>
              <a:t> [</a:t>
            </a:r>
            <a:r>
              <a:rPr lang="ru-RU" sz="2000" b="1" dirty="0" err="1" smtClean="0">
                <a:solidFill>
                  <a:schemeClr val="tx2"/>
                </a:solidFill>
              </a:rPr>
              <a:t>ði</a:t>
            </a:r>
            <a:r>
              <a:rPr lang="ru-RU" sz="2000" b="1" dirty="0" smtClean="0">
                <a:solidFill>
                  <a:schemeClr val="tx2"/>
                </a:solidFill>
              </a:rPr>
              <a:t>'</a:t>
            </a:r>
            <a:r>
              <a:rPr lang="ru-RU" sz="2000" b="1" dirty="0" err="1" smtClean="0">
                <a:solidFill>
                  <a:schemeClr val="tx2"/>
                </a:solidFill>
              </a:rPr>
              <a:t>æpl</a:t>
            </a:r>
            <a:r>
              <a:rPr lang="ru-RU" sz="2000" b="1" dirty="0" smtClean="0">
                <a:solidFill>
                  <a:schemeClr val="tx2"/>
                </a:solidFill>
              </a:rPr>
              <a:t>].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Хотя на русский язык определенный артикль не переводится, он вносит дополнительный оттенок в смысл того, о чем говорится. По функции, которую он несет в английском языке, он схож с местоимением «этот». Сравните: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Take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pen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tx2"/>
                </a:solidFill>
              </a:rPr>
              <a:t>Возьмите ручку (какую-нибудь, любую).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Take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pen</a:t>
            </a:r>
            <a:r>
              <a:rPr lang="ru-RU" sz="2000" b="1" dirty="0" smtClean="0">
                <a:solidFill>
                  <a:schemeClr val="tx2"/>
                </a:solidFill>
              </a:rPr>
              <a:t>. Возьмите </a:t>
            </a:r>
            <a:r>
              <a:rPr lang="ru-RU" sz="2000" b="1" i="1" dirty="0" smtClean="0">
                <a:solidFill>
                  <a:schemeClr val="tx2"/>
                </a:solidFill>
              </a:rPr>
              <a:t>вот эту</a:t>
            </a:r>
            <a:r>
              <a:rPr lang="ru-RU" sz="2000" b="1" dirty="0" smtClean="0">
                <a:solidFill>
                  <a:schemeClr val="tx2"/>
                </a:solidFill>
              </a:rPr>
              <a:t> ручку.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Артикль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употребляется </a:t>
            </a:r>
            <a:r>
              <a:rPr lang="ru-RU" sz="2000" b="1" dirty="0" smtClean="0">
                <a:solidFill>
                  <a:schemeClr val="tx2"/>
                </a:solidFill>
              </a:rPr>
              <a:t>перед названиями океанов, горных хребтов, рек, морей, а также перед сложными названиями стран, в которых главное слово является нарицательным существительным: 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Thames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Темза,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tbe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Black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Sea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Черное море,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Atlantic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Атлантический океан,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Alps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Альпы,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United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States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America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USA) США.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595" y="548680"/>
            <a:ext cx="63162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Артикль не употребляется в следующих случаях: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96752"/>
            <a:ext cx="7920880" cy="553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1. Перед существительными неисчисляемыми, обозначающими абстрактные понятия: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Не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likes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music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Он любит музыку.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2. Перед существительными неисчисляемыми, обозначающими вещество, массу, если не указывается количество этого вещества: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I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prefer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hot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strong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coffee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tea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2000" b="1" dirty="0" smtClean="0">
                <a:solidFill>
                  <a:schemeClr val="tx2"/>
                </a:solidFill>
              </a:rPr>
              <a:t/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Я предпочитаю горячий и крепкий кофе чаю.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3. Перед существительными во множественном числе, если в подобном случае в единственном числе перед ними употребляется неопределенный артикль: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There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book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on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table</a:t>
            </a:r>
            <a:r>
              <a:rPr lang="ru-RU" sz="2000" b="1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На столе (есть) книга.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There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are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books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on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table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 На столе (есть) книги.</a:t>
            </a:r>
          </a:p>
          <a:p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4. Перед существительными, определяемыми количественным числительным, притяжательным или указательным местоимением или словами </a:t>
            </a:r>
            <a:r>
              <a:rPr lang="ru-RU" sz="2000" b="1" dirty="0" err="1" smtClean="0">
                <a:solidFill>
                  <a:schemeClr val="tx2"/>
                </a:solidFill>
              </a:rPr>
              <a:t>North</a:t>
            </a:r>
            <a:r>
              <a:rPr lang="ru-RU" sz="2000" b="1" dirty="0" smtClean="0"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solidFill>
                  <a:schemeClr val="tx2"/>
                </a:solidFill>
              </a:rPr>
              <a:t>ern</a:t>
            </a:r>
            <a:r>
              <a:rPr lang="ru-RU" sz="2000" b="1" dirty="0" smtClean="0">
                <a:solidFill>
                  <a:schemeClr val="tx2"/>
                </a:solidFill>
              </a:rPr>
              <a:t>), </a:t>
            </a:r>
            <a:r>
              <a:rPr lang="ru-RU" sz="2000" b="1" dirty="0" err="1" smtClean="0">
                <a:solidFill>
                  <a:schemeClr val="tx2"/>
                </a:solidFill>
              </a:rPr>
              <a:t>South</a:t>
            </a:r>
            <a:r>
              <a:rPr lang="ru-RU" sz="2000" b="1" dirty="0" smtClean="0"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solidFill>
                  <a:schemeClr val="tx2"/>
                </a:solidFill>
              </a:rPr>
              <a:t>ern</a:t>
            </a:r>
            <a:r>
              <a:rPr lang="ru-RU" sz="2000" b="1" dirty="0" smtClean="0">
                <a:solidFill>
                  <a:schemeClr val="tx2"/>
                </a:solidFill>
              </a:rPr>
              <a:t>), </a:t>
            </a:r>
            <a:r>
              <a:rPr lang="ru-RU" sz="2000" b="1" dirty="0" err="1" smtClean="0">
                <a:solidFill>
                  <a:schemeClr val="tx2"/>
                </a:solidFill>
              </a:rPr>
              <a:t>West</a:t>
            </a:r>
            <a:r>
              <a:rPr lang="ru-RU" sz="2000" b="1" dirty="0" smtClean="0"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solidFill>
                  <a:schemeClr val="tx2"/>
                </a:solidFill>
              </a:rPr>
              <a:t>ern</a:t>
            </a:r>
            <a:r>
              <a:rPr lang="ru-RU" sz="2000" b="1" dirty="0" smtClean="0">
                <a:solidFill>
                  <a:schemeClr val="tx2"/>
                </a:solidFill>
              </a:rPr>
              <a:t>), а иногда словами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last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next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This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work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must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done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today</a:t>
            </a:r>
            <a:r>
              <a:rPr lang="ru-RU" sz="2000" b="1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Эта работа должна быть сделана сегодня.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Our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messroom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on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second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floor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Наша столовая на третьем этаже.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I'll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come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your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place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next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week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Я к вам приду на следующей неделе.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5. Перед существительными, являющимися именной частью сказуемого, обозначающими должность, единственную в данной обстановке: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After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graduating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from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Poltava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Teachers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Institute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A. S.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Makarenko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was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appointed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director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of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school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orphans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2000" b="1" dirty="0" smtClean="0">
                <a:solidFill>
                  <a:schemeClr val="tx2"/>
                </a:solidFill>
              </a:rPr>
              <a:t/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Когда А. С. Макаренко окончил Полтавский педагогический институт, его назначили директором школы для детей-сирот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6. Перед названиями стран, континентов, городов, улиц, гор, островов, озер и т. д., а также перед именами и фамилиями: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I lived in Gorky Street in Moscow.</a:t>
            </a:r>
            <a:r>
              <a:rPr lang="en-US" sz="2000" b="1" dirty="0" smtClean="0">
                <a:solidFill>
                  <a:schemeClr val="tx2"/>
                </a:solidFill>
              </a:rPr>
              <a:t/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Я жил на улице Горького в Москве.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Elbrus is the highest mountain in the Caucasus. </a:t>
            </a:r>
            <a:r>
              <a:rPr lang="en-US" sz="2000" b="1" dirty="0" smtClean="0">
                <a:solidFill>
                  <a:schemeClr val="tx2"/>
                </a:solidFill>
              </a:rPr>
              <a:t/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Эльбрус - самая </a:t>
            </a:r>
            <a:r>
              <a:rPr lang="ru-RU" sz="2000" b="1" dirty="0" smtClean="0">
                <a:solidFill>
                  <a:schemeClr val="tx2"/>
                </a:solidFill>
              </a:rPr>
              <a:t>высокая гора на Кавказе.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7. Перед названиями времен года, месяцев, дней недели: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Usually students have no classes in summer.</a:t>
            </a:r>
            <a:r>
              <a:rPr lang="en-US" sz="2000" b="1" dirty="0" smtClean="0">
                <a:solidFill>
                  <a:schemeClr val="tx2"/>
                </a:solidFill>
              </a:rPr>
              <a:t/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У студентов летом обычно не бывает занятий.</a:t>
            </a:r>
          </a:p>
          <a:p>
            <a:r>
              <a:rPr lang="ru-RU" sz="2000" b="1" dirty="0" smtClean="0">
                <a:solidFill>
                  <a:schemeClr val="tx2"/>
                </a:solidFill>
              </a:rPr>
              <a:t>8. Перед существительными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dinner, breakfast, supper, tea, day, night, evening, morning, school, college, hospital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др</a:t>
            </a:r>
            <a:r>
              <a:rPr lang="ru-RU" sz="2000" b="1" dirty="0" smtClean="0">
                <a:solidFill>
                  <a:schemeClr val="tx2"/>
                </a:solidFill>
              </a:rPr>
              <a:t>., когда они имеют абстрактное значение: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My son goes to school.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 Мой сын учится в школе.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Dinner is always ready at two.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Обед всегда готов в два часа. 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Exercises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Put in </a:t>
            </a:r>
            <a:r>
              <a:rPr lang="en-US" sz="2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a/an </a:t>
            </a:r>
            <a:r>
              <a:rPr lang="en-US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 </a:t>
            </a:r>
            <a:r>
              <a:rPr lang="en-US" sz="2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</a:p>
          <a:p>
            <a:pPr marL="457200" indent="-457200">
              <a:buAutoNum type="arabicParenR"/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 morning I  bought </a:t>
            </a:r>
            <a:r>
              <a:rPr lang="en-US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newspaper and __ magazine. __ newspaper is in my bag but I don’t know where I put __ magazine.</a:t>
            </a:r>
          </a:p>
          <a:p>
            <a:pPr marL="457200" indent="-457200">
              <a:buAutoNum type="arabicParenR"/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saw __ accident this morning. __ car crashed into __ tree. __ driver of __ wasn’t hurt but __ car was badly damaged.</a:t>
            </a:r>
          </a:p>
          <a:p>
            <a:pPr marL="457200" indent="-457200">
              <a:buAutoNum type="arabicParenR"/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are two cars parked outside: __ blue one and __ grey one. __ blue one belongs to my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neighbours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 I don’t know who __ owner of __ grey one is.</a:t>
            </a:r>
          </a:p>
          <a:p>
            <a:pPr marL="457200" indent="-457200">
              <a:buAutoNum type="arabicParenR"/>
            </a:pP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friends live in __ old house in __ small village. There is __ beautiful garden behind __ house. I would like to have __ garden like that.</a:t>
            </a:r>
          </a:p>
          <a:p>
            <a:pPr marL="457200" indent="-457200">
              <a:buAutoNum type="arabicParenR"/>
            </a:pPr>
            <a:endParaRPr lang="en-US" sz="24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AutoNum type="arabicParenR"/>
            </a:pPr>
            <a:endParaRPr lang="en-US" sz="24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0" indent="-457200">
              <a:buAutoNum type="arabicParenR"/>
            </a:pPr>
            <a:endParaRPr lang="ru-RU" sz="2400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761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Exercises</vt:lpstr>
      <vt:lpstr>Put in the where necessary. If you don’t need the, leave the space empty (-).</vt:lpstr>
      <vt:lpstr>Put in a/an or the </vt:lpstr>
    </vt:vector>
  </TitlesOfParts>
  <Company>firma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22</cp:revision>
  <dcterms:created xsi:type="dcterms:W3CDTF">2012-12-02T09:06:10Z</dcterms:created>
  <dcterms:modified xsi:type="dcterms:W3CDTF">2012-12-04T04:43:29Z</dcterms:modified>
</cp:coreProperties>
</file>