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CC0000"/>
    <a:srgbClr val="422C16"/>
    <a:srgbClr val="006666"/>
    <a:srgbClr val="0099CC"/>
    <a:srgbClr val="660066"/>
    <a:srgbClr val="0033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F3C46-C6C4-493F-ACF7-7C6A40F00BD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4C9-7784-4AD3-9355-69B3711BAF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A6DD-7C7C-41DA-A3D5-D19F601171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9568BC-5D32-46E1-8E0C-9B36FDDFCDA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A3CA-1665-49E8-B785-635244CDC1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18C-CF89-4499-87AD-37A806C9EBC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CDAE-78F9-408E-B68C-107C95E657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FF01-5EC2-4712-AC6D-3B28EC813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0B18-B15B-4691-8F64-C6EC9D2314D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2FBB30-4031-41AA-AFF9-4392DBA66DC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D5314-F9CB-4B82-94F7-074BD3C80A6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0E62BC-C1C6-47D2-849B-1C487A96BD2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55776" y="3500438"/>
            <a:ext cx="6588224" cy="6477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bg1"/>
                </a:solidFill>
                <a:latin typeface="Bookman Old Style" pitchFamily="18" charset="0"/>
              </a:rPr>
              <a:t>Информационная  безопасность автоматизированных систем</a:t>
            </a: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09" name="Rectangle 161"/>
          <p:cNvSpPr>
            <a:spLocks noChangeArrowheads="1"/>
          </p:cNvSpPr>
          <p:nvPr/>
        </p:nvSpPr>
        <p:spPr bwMode="auto">
          <a:xfrm>
            <a:off x="3852863" y="4076700"/>
            <a:ext cx="4032250" cy="14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endParaRPr lang="ru-RU" sz="16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государства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защита от внешних и внутренних угроз национальных информационных ресурсов и государственных информационных систем, а так же телекоммуникационной инфраструктуры, организаций и служб.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643314"/>
            <a:ext cx="4429156" cy="24288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5"/>
          <p:cNvSpPr>
            <a:spLocks noGrp="1" noChangeArrowheads="1"/>
          </p:cNvSpPr>
          <p:nvPr>
            <p:ph idx="1"/>
          </p:nvPr>
        </p:nvSpPr>
        <p:spPr bwMode="gray">
          <a:xfrm>
            <a:off x="3143240" y="4214818"/>
            <a:ext cx="2428891" cy="214314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path path="rect">
              <a:fillToRect l="100000" t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ru-RU" sz="1400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blackWhite"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обеспечения информационной безопасности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invGray">
          <a:xfrm>
            <a:off x="2285984" y="1785926"/>
            <a:ext cx="4329124" cy="1985967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2"/>
              </a:gs>
              <a:gs pos="100000">
                <a:srgbClr val="00344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642910" y="4143380"/>
            <a:ext cx="2286016" cy="2235219"/>
          </a:xfrm>
          <a:prstGeom prst="ellipse">
            <a:avLst/>
          </a:prstGeom>
          <a:gradFill rotWithShape="1">
            <a:gsLst>
              <a:gs pos="0">
                <a:srgbClr val="EAB85E">
                  <a:alpha val="85001"/>
                </a:srgbClr>
              </a:gs>
              <a:gs pos="100000">
                <a:srgbClr val="EAB85E">
                  <a:gamma/>
                  <a:shade val="63529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национальных 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</a:p>
          <a:p>
            <a:endParaRPr lang="ru-RU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3357554" y="4357694"/>
            <a:ext cx="1928826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человека и общества достоверной и полной информацией</a:t>
            </a: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gray">
          <a:xfrm>
            <a:off x="5857884" y="4143380"/>
            <a:ext cx="2214578" cy="214314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gray">
          <a:xfrm>
            <a:off x="6072198" y="4357694"/>
            <a:ext cx="1857388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Правовая защита человека и общества при получении, распространении и использовании информации.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4388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charset="0"/>
              </a:rPr>
              <a:t>Спам – это массовая несанкционированная анонимная рассылка рекламы по сети Интернет. Спам забивает ненужной информацией личные и служебные почтовые ящики и заставляет оплачивать ненужную Вам рекламу.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Основными угрозами для личной информации, хранимой в ЭВМ и получаемой через Интернет, на сегодняшний день являются компьютерные эпидемии и непрошенный спам.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6HOPZN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071810"/>
            <a:ext cx="4500593" cy="292895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4545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Компьютерные правонарушения квалифицируются как преступные деяния при наличии умысла и существенного материального ущерба, нанесенным гражданам, организациям или государству.</a:t>
            </a:r>
          </a:p>
          <a:p>
            <a:endParaRPr lang="ru-RU" dirty="0"/>
          </a:p>
        </p:txBody>
      </p:sp>
      <p:pic>
        <p:nvPicPr>
          <p:cNvPr id="4" name="Рисунок 3" descr="iX733LDL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7" y="2748755"/>
            <a:ext cx="6357983" cy="303769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Компьютерные эпидемии – массовое распространение компьютерных вирусов по сети Интернет с разрушением информации на личных и служебных ЭВМ, и наносящие существенный материальный ущерб организациям.</a:t>
            </a:r>
          </a:p>
          <a:p>
            <a:endParaRPr lang="ru-RU" dirty="0"/>
          </a:p>
        </p:txBody>
      </p:sp>
      <p:pic>
        <p:nvPicPr>
          <p:cNvPr id="4" name="Рисунок 3" descr="iC4RU9UV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857496"/>
            <a:ext cx="4310086" cy="25717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/>
          <p:cNvSpPr>
            <a:spLocks noChangeArrowheads="1"/>
          </p:cNvSpPr>
          <p:nvPr/>
        </p:nvSpPr>
        <p:spPr bwMode="invGray">
          <a:xfrm>
            <a:off x="2285984" y="1643050"/>
            <a:ext cx="4329124" cy="1985967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2"/>
              </a:gs>
              <a:gs pos="100000">
                <a:srgbClr val="00344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blackWhite">
          <a:xfrm>
            <a:off x="642910" y="785794"/>
            <a:ext cx="7786742" cy="62864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обеспечения информационной безопасности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gray">
          <a:xfrm>
            <a:off x="285720" y="3929066"/>
            <a:ext cx="2714644" cy="2628560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EAB85E">
                  <a:gamma/>
                  <a:shade val="57255"/>
                  <a:invGamma/>
                </a:srgbClr>
              </a:gs>
            </a:gsLst>
            <a:path path="rect">
              <a:fillToRect l="100000" t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gray">
          <a:xfrm>
            <a:off x="500034" y="4071942"/>
            <a:ext cx="2286016" cy="2235219"/>
          </a:xfrm>
          <a:prstGeom prst="ellipse">
            <a:avLst/>
          </a:prstGeom>
          <a:gradFill rotWithShape="1">
            <a:gsLst>
              <a:gs pos="0">
                <a:srgbClr val="EAB85E">
                  <a:alpha val="85001"/>
                </a:srgbClr>
              </a:gs>
              <a:gs pos="100000">
                <a:srgbClr val="EAB85E">
                  <a:gamma/>
                  <a:shade val="63529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gray">
          <a:xfrm>
            <a:off x="500034" y="4143380"/>
            <a:ext cx="2286016" cy="2286016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EAB85E">
                  <a:gamma/>
                  <a:shade val="72549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5243" name="Picture 11" descr="Picture1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gray">
          <a:xfrm>
            <a:off x="714348" y="4286256"/>
            <a:ext cx="1924036" cy="1924036"/>
          </a:xfrm>
          <a:prstGeom prst="rect">
            <a:avLst/>
          </a:prstGeom>
          <a:noFill/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gray">
          <a:xfrm>
            <a:off x="642910" y="4643446"/>
            <a:ext cx="1982274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национальных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gray">
          <a:xfrm>
            <a:off x="3286116" y="3929066"/>
            <a:ext cx="2714644" cy="264320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path path="rect">
              <a:fillToRect l="100000" t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gray">
          <a:xfrm>
            <a:off x="3571868" y="4071942"/>
            <a:ext cx="2286016" cy="2214578"/>
          </a:xfrm>
          <a:prstGeom prst="ellipse">
            <a:avLst/>
          </a:prstGeom>
          <a:gradFill rotWithShape="1">
            <a:gsLst>
              <a:gs pos="0">
                <a:schemeClr val="hlink">
                  <a:alpha val="85001"/>
                </a:schemeClr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gray">
          <a:xfrm>
            <a:off x="3786182" y="4286256"/>
            <a:ext cx="1928826" cy="178595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5250" name="Picture 18" descr="Picture1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gray">
          <a:xfrm>
            <a:off x="3643306" y="4214818"/>
            <a:ext cx="1928826" cy="1928826"/>
          </a:xfrm>
          <a:prstGeom prst="rect">
            <a:avLst/>
          </a:prstGeom>
          <a:noFill/>
        </p:spPr>
      </p:pic>
      <p:sp>
        <p:nvSpPr>
          <p:cNvPr id="95251" name="Text Box 19"/>
          <p:cNvSpPr txBox="1">
            <a:spLocks noChangeArrowheads="1"/>
          </p:cNvSpPr>
          <p:nvPr/>
        </p:nvSpPr>
        <p:spPr bwMode="gray">
          <a:xfrm>
            <a:off x="3786182" y="4214818"/>
            <a:ext cx="1928826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Обеспечение человека и общества достоверной и полной информацией</a:t>
            </a: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gray">
          <a:xfrm>
            <a:off x="6143636" y="3929066"/>
            <a:ext cx="2714644" cy="257176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path path="rect">
              <a:fillToRect l="100000" t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gray">
          <a:xfrm>
            <a:off x="6429388" y="4071942"/>
            <a:ext cx="2286016" cy="2357454"/>
          </a:xfrm>
          <a:prstGeom prst="ellipse">
            <a:avLst/>
          </a:prstGeom>
          <a:gradFill rotWithShape="1">
            <a:gsLst>
              <a:gs pos="0">
                <a:schemeClr val="accent1">
                  <a:alpha val="85001"/>
                </a:schemeClr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6" name="Oval 24"/>
          <p:cNvSpPr>
            <a:spLocks noChangeArrowheads="1"/>
          </p:cNvSpPr>
          <p:nvPr/>
        </p:nvSpPr>
        <p:spPr bwMode="gray">
          <a:xfrm>
            <a:off x="6286512" y="4071942"/>
            <a:ext cx="2500330" cy="2357454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5257" name="Picture 25" descr="Picture1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gray">
          <a:xfrm>
            <a:off x="6715140" y="4429132"/>
            <a:ext cx="1643074" cy="1643074"/>
          </a:xfrm>
          <a:prstGeom prst="rect">
            <a:avLst/>
          </a:prstGeom>
          <a:noFill/>
        </p:spPr>
      </p:pic>
      <p:sp>
        <p:nvSpPr>
          <p:cNvPr id="95258" name="Text Box 26"/>
          <p:cNvSpPr txBox="1">
            <a:spLocks noChangeArrowheads="1"/>
          </p:cNvSpPr>
          <p:nvPr/>
        </p:nvSpPr>
        <p:spPr bwMode="gray">
          <a:xfrm>
            <a:off x="6357950" y="4429132"/>
            <a:ext cx="235745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Правовая защита человека и общества при получении, распространении и использовании информации.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143240" y="3500438"/>
            <a:ext cx="561657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          </a:t>
            </a:r>
            <a:r>
              <a:rPr lang="ru-RU" sz="2000" b="1" dirty="0">
                <a:solidFill>
                  <a:schemeClr val="bg1"/>
                </a:solidFill>
              </a:rPr>
              <a:t>Виды компьютерных преступлений: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Несанкционированный (неправомерный) доступ к информации.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Нарушение работоспособности компьютерной системы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Подделка (искажение или изменение), т.е. нарушение целостности компьютерной информации.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292725" y="220503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Информация</a:t>
            </a:r>
            <a:r>
              <a:rPr lang="ru-RU" dirty="0">
                <a:solidFill>
                  <a:schemeClr val="bg1"/>
                </a:solidFill>
              </a:rPr>
              <a:t> – объект преступления</a:t>
            </a:r>
          </a:p>
        </p:txBody>
      </p:sp>
      <p:sp>
        <p:nvSpPr>
          <p:cNvPr id="11268" name="computr1"/>
          <p:cNvSpPr>
            <a:spLocks noEditPoints="1" noChangeArrowheads="1"/>
          </p:cNvSpPr>
          <p:nvPr/>
        </p:nvSpPr>
        <p:spPr bwMode="auto">
          <a:xfrm>
            <a:off x="1619250" y="333375"/>
            <a:ext cx="1809750" cy="1809750"/>
          </a:xfrm>
          <a:custGeom>
            <a:avLst/>
            <a:gdLst>
              <a:gd name="T0" fmla="*/ 137133380 w 21600"/>
              <a:gd name="T1" fmla="*/ 0 h 21600"/>
              <a:gd name="T2" fmla="*/ 75814694 w 21600"/>
              <a:gd name="T3" fmla="*/ 0 h 21600"/>
              <a:gd name="T4" fmla="*/ 14496014 w 21600"/>
              <a:gd name="T5" fmla="*/ 0 h 21600"/>
              <a:gd name="T6" fmla="*/ 0 w 21600"/>
              <a:gd name="T7" fmla="*/ 108021886 h 21600"/>
              <a:gd name="T8" fmla="*/ 0 w 21600"/>
              <a:gd name="T9" fmla="*/ 151629388 h 21600"/>
              <a:gd name="T10" fmla="*/ 75814694 w 21600"/>
              <a:gd name="T11" fmla="*/ 151629388 h 21600"/>
              <a:gd name="T12" fmla="*/ 151629388 w 21600"/>
              <a:gd name="T13" fmla="*/ 151629388 h 21600"/>
              <a:gd name="T14" fmla="*/ 151629388 w 21600"/>
              <a:gd name="T15" fmla="*/ 108021886 h 21600"/>
              <a:gd name="T16" fmla="*/ 137133380 w 21600"/>
              <a:gd name="T17" fmla="*/ 95140408 h 21600"/>
              <a:gd name="T18" fmla="*/ 14496014 w 21600"/>
              <a:gd name="T19" fmla="*/ 95140408 h 21600"/>
              <a:gd name="T20" fmla="*/ 14496014 w 21600"/>
              <a:gd name="T21" fmla="*/ 47566685 h 21600"/>
              <a:gd name="T22" fmla="*/ 137133380 w 21600"/>
              <a:gd name="T23" fmla="*/ 47566685 h 21600"/>
              <a:gd name="T24" fmla="*/ 0 w 21600"/>
              <a:gd name="T25" fmla="*/ 129825679 h 21600"/>
              <a:gd name="T26" fmla="*/ 151629388 w 21600"/>
              <a:gd name="T27" fmla="*/ 129825679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Documents"/>
          <p:cNvSpPr>
            <a:spLocks noEditPoints="1" noChangeArrowheads="1"/>
          </p:cNvSpPr>
          <p:nvPr/>
        </p:nvSpPr>
        <p:spPr bwMode="auto">
          <a:xfrm>
            <a:off x="5867400" y="26035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827088" y="22050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Компьютер</a:t>
            </a:r>
            <a:r>
              <a:rPr lang="ru-RU" dirty="0">
                <a:solidFill>
                  <a:schemeClr val="bg1"/>
                </a:solidFill>
              </a:rPr>
              <a:t> – инструмент для совершения преступления</a:t>
            </a:r>
          </a:p>
        </p:txBody>
      </p:sp>
      <p:pic>
        <p:nvPicPr>
          <p:cNvPr id="7" name="Рисунок 6" descr="AG00014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71810"/>
            <a:ext cx="1928826" cy="1678079"/>
          </a:xfrm>
          <a:prstGeom prst="rect">
            <a:avLst/>
          </a:prstGeom>
        </p:spPr>
      </p:pic>
      <p:pic>
        <p:nvPicPr>
          <p:cNvPr id="8" name="Рисунок 7" descr="AG00036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929198"/>
            <a:ext cx="1538289" cy="1660024"/>
          </a:xfrm>
          <a:prstGeom prst="rect">
            <a:avLst/>
          </a:prstGeom>
        </p:spPr>
      </p:pic>
      <p:pic>
        <p:nvPicPr>
          <p:cNvPr id="9" name="Рисунок 8" descr="AG00595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0301">
            <a:off x="7592720" y="2238883"/>
            <a:ext cx="1375118" cy="14295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C788E"/>
                </a:solidFill>
                <a:effectLst/>
              </a:rPr>
              <a:t>Меры обеспечения информационной безопасности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7416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>
                <a:solidFill>
                  <a:schemeClr val="bg1"/>
                </a:solidFill>
              </a:rPr>
              <a:t>«Защищенная система»</a:t>
            </a:r>
            <a:r>
              <a:rPr lang="ru-RU" sz="1900" dirty="0">
                <a:solidFill>
                  <a:schemeClr val="bg1"/>
                </a:solidFill>
              </a:rPr>
              <a:t> - это информационная система, обеспечивающая безопасность обрабатываемой информации и поддерживающая свою работоспособность в условиях воздействия на нее заданного множества угроз.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288" y="3500438"/>
            <a:ext cx="4895850" cy="1722437"/>
            <a:chOff x="249" y="2205"/>
            <a:chExt cx="3084" cy="1085"/>
          </a:xfrm>
        </p:grpSpPr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249" y="2205"/>
              <a:ext cx="30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bg1"/>
                  </a:solidFill>
                </a:rPr>
                <a:t>Стандарты информационной безопасности:</a:t>
              </a:r>
            </a:p>
          </p:txBody>
        </p:sp>
        <p:sp>
          <p:nvSpPr>
            <p:cNvPr id="12296" name="Text Box 7"/>
            <p:cNvSpPr txBox="1">
              <a:spLocks noChangeArrowheads="1"/>
            </p:cNvSpPr>
            <p:nvPr/>
          </p:nvSpPr>
          <p:spPr bwMode="auto">
            <a:xfrm>
              <a:off x="431" y="2432"/>
              <a:ext cx="27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Россия – документы </a:t>
              </a:r>
              <a:r>
                <a:rPr lang="ru-RU" dirty="0" err="1">
                  <a:solidFill>
                    <a:schemeClr val="bg1"/>
                  </a:solidFill>
                </a:rPr>
                <a:t>Гостехкомиссии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431" y="2659"/>
              <a:ext cx="2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США – «Оранжевая книга»</a:t>
              </a:r>
            </a:p>
          </p:txBody>
        </p:sp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431" y="2886"/>
              <a:ext cx="23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«Единые критерии безопасности информационных технологий»</a:t>
              </a:r>
            </a:p>
          </p:txBody>
        </p:sp>
      </p:grpSp>
      <p:sp>
        <p:nvSpPr>
          <p:cNvPr id="12293" name="Text Box 10"/>
          <p:cNvSpPr txBox="1">
            <a:spLocks noChangeArrowheads="1"/>
          </p:cNvSpPr>
          <p:nvPr/>
        </p:nvSpPr>
        <p:spPr bwMode="auto">
          <a:xfrm rot="276251">
            <a:off x="5271399" y="3359553"/>
            <a:ext cx="367188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i="1" dirty="0">
                <a:solidFill>
                  <a:schemeClr val="bg1"/>
                </a:solidFill>
              </a:rPr>
              <a:t>В 1996 году в России впервые в уголовный кодекс был внесен раздел «Преступления в сфере компьютерной информации»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159000" y="5429264"/>
            <a:ext cx="6985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dirty="0">
                <a:solidFill>
                  <a:schemeClr val="bg1"/>
                </a:solidFill>
              </a:rPr>
              <a:t>К защите информации относится также и осуществление авторских и имущественных прав на интеллектуальную собственность, каковым является программное обеспечение.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5500694" y="3857628"/>
            <a:ext cx="2800376" cy="15621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71472" y="3857628"/>
            <a:ext cx="2562252" cy="16335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57224" y="4143380"/>
            <a:ext cx="1970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ФАКТОРЫ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AutoShape 7"/>
          <p:cNvSpPr>
            <a:spLocks noChangeAspect="1" noChangeArrowheads="1" noTextEdit="1"/>
          </p:cNvSpPr>
          <p:nvPr/>
        </p:nvSpPr>
        <p:spPr bwMode="auto">
          <a:xfrm>
            <a:off x="3146425" y="2767013"/>
            <a:ext cx="893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Freeform 8"/>
          <p:cNvSpPr>
            <a:spLocks/>
          </p:cNvSpPr>
          <p:nvPr/>
        </p:nvSpPr>
        <p:spPr bwMode="invGray">
          <a:xfrm>
            <a:off x="3146425" y="2770188"/>
            <a:ext cx="873125" cy="1219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1" name="AutoShape 9"/>
          <p:cNvSpPr>
            <a:spLocks noChangeAspect="1" noChangeArrowheads="1" noTextEdit="1"/>
          </p:cNvSpPr>
          <p:nvPr/>
        </p:nvSpPr>
        <p:spPr bwMode="auto">
          <a:xfrm flipH="1">
            <a:off x="4792663" y="2767013"/>
            <a:ext cx="8937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2" name="Freeform 10"/>
          <p:cNvSpPr>
            <a:spLocks/>
          </p:cNvSpPr>
          <p:nvPr/>
        </p:nvSpPr>
        <p:spPr bwMode="invGray">
          <a:xfrm flipH="1">
            <a:off x="4799013" y="2770188"/>
            <a:ext cx="873125" cy="1219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71670" y="500042"/>
            <a:ext cx="4572032" cy="2357454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6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476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6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6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928926" y="928670"/>
            <a:ext cx="316157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угрозы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786446" y="4214818"/>
            <a:ext cx="241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ВНУТРЕННИЕ </a:t>
            </a:r>
          </a:p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t1154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857760"/>
            <a:ext cx="2244344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gray">
          <a:xfrm rot="10800000">
            <a:off x="1928794" y="642918"/>
            <a:ext cx="6967542" cy="5572164"/>
          </a:xfrm>
          <a:prstGeom prst="rightArrow">
            <a:avLst>
              <a:gd name="adj1" fmla="val 79306"/>
              <a:gd name="adj2" fmla="val 34844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blackWhite">
          <a:xfrm>
            <a:off x="3643306" y="1357298"/>
            <a:ext cx="4822876" cy="1260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политика стран,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противодействующая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доступу к мировым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достижениям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области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информационных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blackWhite">
          <a:xfrm>
            <a:off x="3643306" y="2786058"/>
            <a:ext cx="4822876" cy="1260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«информационная война»,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нарушающая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функционирование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информационной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среды в стране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blackWhite">
          <a:xfrm>
            <a:off x="3643306" y="4214818"/>
            <a:ext cx="4822876" cy="1260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преступная деятельность,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направленная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против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национальных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интересов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black">
          <a:xfrm>
            <a:off x="142844" y="2143116"/>
            <a:ext cx="3000396" cy="2571768"/>
          </a:xfrm>
          <a:prstGeom prst="roundRect">
            <a:avLst>
              <a:gd name="adj" fmla="val 9106"/>
            </a:avLst>
          </a:prstGeom>
          <a:noFill/>
          <a:ln w="25400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источникам основных внешних угроз для России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относятся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8003232" cy="3819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Специалист занимается организацией и проведением работ по обеспечению защиты автоматизированных систем в организациях различных структур и отраслевой направленности. </a:t>
            </a:r>
          </a:p>
          <a:p>
            <a:endParaRPr lang="ru-RU" sz="2400" b="1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352" cy="19442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Специальность:</a:t>
            </a:r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10.02.03 </a:t>
            </a:r>
            <a: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Информационная безопасность автоматизированных систем </a:t>
            </a:r>
            <a:b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Квалификация: техник по защите информации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 cstate="print"/>
          <a:srcRect b="9875"/>
          <a:stretch>
            <a:fillRect/>
          </a:stretch>
        </p:blipFill>
        <p:spPr bwMode="auto">
          <a:xfrm>
            <a:off x="5058018" y="3789040"/>
            <a:ext cx="3493174" cy="25877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gray">
          <a:xfrm rot="10800000">
            <a:off x="1428728" y="357166"/>
            <a:ext cx="7500990" cy="6072230"/>
          </a:xfrm>
          <a:prstGeom prst="rightArrow">
            <a:avLst>
              <a:gd name="adj1" fmla="val 79306"/>
              <a:gd name="adj2" fmla="val 34844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blackWhite">
          <a:xfrm>
            <a:off x="3857620" y="1214422"/>
            <a:ext cx="4680000" cy="1260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отставание от ведущих стран мира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уровню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информатизации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blackWhite">
          <a:xfrm>
            <a:off x="3786182" y="2714620"/>
            <a:ext cx="4714908" cy="150019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blackWhite">
          <a:xfrm>
            <a:off x="3857620" y="4357694"/>
            <a:ext cx="4680000" cy="1260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снижение уровня образованности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препятствующее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работе</a:t>
            </a:r>
          </a:p>
          <a:p>
            <a:pPr lvl="0" algn="ctr" eaLnBrk="0" hangingPunc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информационной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black">
          <a:xfrm>
            <a:off x="214282" y="2143116"/>
            <a:ext cx="3143240" cy="2571768"/>
          </a:xfrm>
          <a:prstGeom prst="roundRect">
            <a:avLst>
              <a:gd name="adj" fmla="val 9106"/>
            </a:avLst>
          </a:prstGeom>
          <a:noFill/>
          <a:ln w="25400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источникам основных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внутренних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угроз для России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относятся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786182" y="2714620"/>
            <a:ext cx="4786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2563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технологическое отставание электронной промышленности в области производства информационной и телекоммуникационной техники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5286380" y="4000504"/>
            <a:ext cx="3000396" cy="15001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428596" y="4000504"/>
            <a:ext cx="3714776" cy="15001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39552" y="4500570"/>
            <a:ext cx="3460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ПРЕДНАМЕРЕННЫЕ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AutoShape 7"/>
          <p:cNvSpPr>
            <a:spLocks noChangeAspect="1" noChangeArrowheads="1" noTextEdit="1"/>
          </p:cNvSpPr>
          <p:nvPr/>
        </p:nvSpPr>
        <p:spPr bwMode="auto">
          <a:xfrm>
            <a:off x="3146425" y="2767013"/>
            <a:ext cx="893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Freeform 8"/>
          <p:cNvSpPr>
            <a:spLocks/>
          </p:cNvSpPr>
          <p:nvPr/>
        </p:nvSpPr>
        <p:spPr bwMode="invGray">
          <a:xfrm>
            <a:off x="3146425" y="2770188"/>
            <a:ext cx="873125" cy="1219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1" name="AutoShape 9"/>
          <p:cNvSpPr>
            <a:spLocks noChangeAspect="1" noChangeArrowheads="1" noTextEdit="1"/>
          </p:cNvSpPr>
          <p:nvPr/>
        </p:nvSpPr>
        <p:spPr bwMode="auto">
          <a:xfrm flipH="1">
            <a:off x="4792663" y="2767013"/>
            <a:ext cx="8937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2" name="Freeform 10"/>
          <p:cNvSpPr>
            <a:spLocks/>
          </p:cNvSpPr>
          <p:nvPr/>
        </p:nvSpPr>
        <p:spPr bwMode="invGray">
          <a:xfrm flipH="1">
            <a:off x="4799013" y="2770188"/>
            <a:ext cx="873125" cy="1219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14546" y="500042"/>
            <a:ext cx="4572032" cy="2357454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6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476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6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6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928926" y="928670"/>
            <a:ext cx="316157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угрозы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4500570"/>
            <a:ext cx="213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СЛУЧАЙНЫЕ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571480"/>
            <a:ext cx="2018198" cy="2286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ПРЕДМАРЕННЫЕ УГРОЗЫ</a:t>
            </a:r>
            <a:endParaRPr lang="en-US" sz="2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 flipV="1">
            <a:off x="1071538" y="1857364"/>
            <a:ext cx="6500858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000100" y="1357298"/>
            <a:ext cx="79296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хищение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уничтожение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285" y="1285863"/>
            <a:ext cx="685801" cy="679451"/>
            <a:chOff x="1296" y="1200"/>
            <a:chExt cx="432" cy="4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1"/>
              <a:chExt cx="480" cy="47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62" y="1571"/>
                <a:ext cx="480" cy="475"/>
                <a:chOff x="662" y="1571"/>
                <a:chExt cx="480" cy="475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1"/>
                  <a:ext cx="480" cy="4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1"/>
                  <a:ext cx="480" cy="4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2"/>
                  <a:ext cx="416" cy="4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724" name="Line 20"/>
          <p:cNvSpPr>
            <a:spLocks noChangeShapeType="1"/>
          </p:cNvSpPr>
          <p:nvPr/>
        </p:nvSpPr>
        <p:spPr bwMode="auto">
          <a:xfrm flipV="1">
            <a:off x="928662" y="5786453"/>
            <a:ext cx="4786346" cy="45719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142976" y="3071810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000100" y="3500438"/>
            <a:ext cx="5072098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воздействие на аппаратуру: внесение изменений в аппаратуру, подключение к каналам связи, порча или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уничтожение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носителей, преднамеренное воздействие магнитным полем.</a:t>
            </a:r>
          </a:p>
          <a:p>
            <a:pPr eaLnBrk="0" hangingPunct="0"/>
            <a:endParaRPr lang="en-US" sz="2400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85723" y="2355849"/>
            <a:ext cx="685801" cy="687389"/>
            <a:chOff x="1303" y="1809"/>
            <a:chExt cx="432" cy="433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1809"/>
              <a:ext cx="432" cy="433"/>
              <a:chOff x="816" y="2399"/>
              <a:chExt cx="480" cy="477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16" y="2399"/>
                <a:ext cx="480" cy="477"/>
                <a:chOff x="662" y="1573"/>
                <a:chExt cx="480" cy="477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3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4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1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214285" y="3786193"/>
            <a:ext cx="685801" cy="679451"/>
            <a:chOff x="1296" y="1200"/>
            <a:chExt cx="432" cy="428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1"/>
              <a:chExt cx="480" cy="475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662" y="1571"/>
                <a:ext cx="480" cy="475"/>
                <a:chOff x="662" y="1571"/>
                <a:chExt cx="480" cy="475"/>
              </a:xfrm>
            </p:grpSpPr>
            <p:sp>
              <p:nvSpPr>
                <p:cNvPr id="72748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1"/>
                  <a:ext cx="480" cy="4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49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1"/>
                  <a:ext cx="480" cy="4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50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2"/>
                  <a:ext cx="416" cy="41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2751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7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27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1000100" y="242886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 компьютерных вирусов</a:t>
            </a:r>
          </a:p>
        </p:txBody>
      </p:sp>
      <p:pic>
        <p:nvPicPr>
          <p:cNvPr id="74" name="Рисунок 73" descr="2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7984" y="1214422"/>
            <a:ext cx="1416016" cy="2135916"/>
          </a:xfrm>
          <a:prstGeom prst="rect">
            <a:avLst/>
          </a:prstGeom>
        </p:spPr>
      </p:pic>
      <p:pic>
        <p:nvPicPr>
          <p:cNvPr id="58" name="Picture 4" descr="826651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904" y="3548061"/>
            <a:ext cx="2916096" cy="33099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14290"/>
            <a:ext cx="7143800" cy="1714512"/>
          </a:xfrm>
        </p:spPr>
        <p:txBody>
          <a:bodyPr>
            <a:normAutofit fontScale="90000"/>
          </a:bodyPr>
          <a:lstStyle/>
          <a:p>
            <a:pPr algn="ctr"/>
            <a:r>
              <a:rPr sz="2700" smtClean="0">
                <a:solidFill>
                  <a:schemeClr val="bg1"/>
                </a:solidFill>
              </a:rPr>
              <a:t/>
            </a:r>
            <a:br>
              <a:rPr sz="2700" smtClean="0">
                <a:solidFill>
                  <a:schemeClr val="bg1"/>
                </a:solidFill>
              </a:rPr>
            </a:br>
            <a:r>
              <a:rPr sz="2700" smtClean="0">
                <a:solidFill>
                  <a:schemeClr val="bg1"/>
                </a:solidFill>
              </a:rPr>
              <a:t/>
            </a:r>
            <a:br>
              <a:rPr sz="270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Преднамеренные </a:t>
            </a:r>
            <a:r>
              <a:rPr lang="ru-RU" sz="2700" dirty="0">
                <a:solidFill>
                  <a:schemeClr val="bg1"/>
                </a:solidFill>
              </a:rPr>
              <a:t>угрозы в компьютерных системах могут </a:t>
            </a:r>
            <a:r>
              <a:rPr lang="ru-RU" sz="2700" dirty="0" smtClean="0">
                <a:solidFill>
                  <a:schemeClr val="bg1"/>
                </a:solidFill>
              </a:rPr>
              <a:t>осуществляться </a:t>
            </a:r>
            <a:r>
              <a:rPr lang="ru-RU" sz="2700" dirty="0">
                <a:solidFill>
                  <a:schemeClr val="bg1"/>
                </a:solidFill>
              </a:rPr>
              <a:t>через каналы доступа к </a:t>
            </a:r>
            <a:r>
              <a:rPr lang="ru-RU" sz="2700" dirty="0" smtClean="0">
                <a:solidFill>
                  <a:schemeClr val="bg1"/>
                </a:solidFill>
              </a:rPr>
              <a:t>информации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14282" y="1643050"/>
            <a:ext cx="762000" cy="665163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14282" y="2714620"/>
            <a:ext cx="762000" cy="665163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1142976" y="2214553"/>
            <a:ext cx="5500726" cy="45719"/>
          </a:xfrm>
          <a:prstGeom prst="line">
            <a:avLst/>
          </a:prstGeom>
          <a:noFill/>
          <a:ln w="25400">
            <a:solidFill>
              <a:schemeClr val="tx1">
                <a:lumMod val="6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428596" y="17859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1142976" y="3286123"/>
            <a:ext cx="6215106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1071538" y="1785926"/>
            <a:ext cx="55249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компьютерное рабочее место служащего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428596" y="27860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14282" y="3786190"/>
            <a:ext cx="762000" cy="665163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285720" y="5000636"/>
            <a:ext cx="762000" cy="665163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1214414" y="5572139"/>
            <a:ext cx="3286148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1071538" y="2500306"/>
            <a:ext cx="62899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компьютерное рабочее место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администратора</a:t>
            </a:r>
          </a:p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компьютерной системы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428596" y="392906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1142976" y="4500568"/>
            <a:ext cx="4357718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500034" y="507207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364331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носители информации (диски, ленты, бумажные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носители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4414" y="5143512"/>
            <a:ext cx="314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каналы связи</a:t>
            </a:r>
          </a:p>
        </p:txBody>
      </p:sp>
      <p:pic>
        <p:nvPicPr>
          <p:cNvPr id="33" name="Рисунок 32" descr="in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228477"/>
            <a:ext cx="2928926" cy="262952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4572064" cy="6000792"/>
          </a:xfrm>
        </p:spPr>
        <p:txBody>
          <a:bodyPr>
            <a:normAutofit/>
          </a:bodyPr>
          <a:lstStyle/>
          <a:p>
            <a:pPr marL="3175" indent="379413">
              <a:buNone/>
            </a:pP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Наиболее серьезная угроза исходит от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компьютерных 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вирусов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Каждый день появляется до 300 новых вирусов. Вирусы не признают государственных границ, распространяясь по всему миру за считанные часы. Ущерб от компьютерных вирусов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может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быть разнообразным, начиная от посторонних надписей, возникающих на экране монитора, и заканчивая хищением и удалением информации, находящейся на зараженном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компьютере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Причем это могут быть как системные файлы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операционной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среды, так и офисные, бухгалтерские и другие документы, представляющие для пользователя определенную ценность.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 rot="1409627">
            <a:off x="5259084" y="4454256"/>
            <a:ext cx="3332450" cy="163121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Финансовый ущерб от вирусов в 2003 году, по предварительным оценкам, достиг 12 миллиардов долларов.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irus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29190" y="0"/>
            <a:ext cx="4214810" cy="36500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6357950" cy="3286148"/>
          </a:xfrm>
        </p:spPr>
        <p:txBody>
          <a:bodyPr>
            <a:normAutofit lnSpcReduction="10000"/>
          </a:bodyPr>
          <a:lstStyle/>
          <a:p>
            <a:pPr marL="3175" indent="187325" algn="ctr">
              <a:buNone/>
            </a:pP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Среди вредоносных программ особое место занимают </a:t>
            </a:r>
            <a:r>
              <a:rPr lang="ru-RU" sz="24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троянские </a:t>
            </a:r>
            <a:r>
              <a:rPr lang="ru-RU" sz="24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кони»,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которые могут быть незаметно для владельца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установлены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запущены на его компьютере. Различные варианты «троянских коней» делают возможным просмотр содержимого экрана, перехват вводимых с клавиатуры команд, кражу и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изменение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паролей и файлов и т. п.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Троянский к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4429156" cy="3321867"/>
          </a:xfrm>
          <a:prstGeom prst="rect">
            <a:avLst/>
          </a:prstGeom>
        </p:spPr>
      </p:pic>
      <p:pic>
        <p:nvPicPr>
          <p:cNvPr id="4" name="Рисунок 3" descr="computer-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429132"/>
            <a:ext cx="2696828" cy="20309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53480" cy="5662634"/>
          </a:xfrm>
        </p:spPr>
        <p:txBody>
          <a:bodyPr/>
          <a:lstStyle/>
          <a:p>
            <a:pPr marL="3175" indent="187325">
              <a:buNone/>
            </a:pP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Все чаще причиной информационных «диверсий» называют Интернет. Это связано с расширением спектра услуг и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электронных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сделок, осуществляемых через Интернет. Все чаще вместе с электронной почтой, бесплатными программами,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компьютерными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играми приходят и компьютерные вирусы.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nternet_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86124"/>
            <a:ext cx="3643338" cy="322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nterne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3333750" cy="333375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372006" cy="3643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4429156" cy="5500726"/>
          </a:xfrm>
        </p:spPr>
        <p:txBody>
          <a:bodyPr>
            <a:normAutofit lnSpcReduction="10000"/>
          </a:bodyPr>
          <a:lstStyle/>
          <a:p>
            <a:pPr marL="3175" indent="187325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2003 году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произошли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две глобальные эпидемии, крупнейшие за всю историю Сети. Примечательно, что причиной эпидемий стали не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классические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почтовые черви, а их сетевые модификации — черви, распространяющиеся в виде сетевых пакетов данных. Они стали лидерами в рейтинге вредоносных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</a:t>
            </a:r>
            <a:endParaRPr lang="ru-RU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05800" cy="17049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Доля «сетевых червей» в общей массе подобных программ, появившихся, например, в 2003 году, превышает 85 %, доля вирусов — 9,84 %, на троянские программы пришлось 4,87 %.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82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71810"/>
            <a:ext cx="6929486" cy="347124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290"/>
            <a:ext cx="4572000" cy="6643710"/>
          </a:xfrm>
        </p:spPr>
        <p:txBody>
          <a:bodyPr/>
          <a:lstStyle/>
          <a:p>
            <a:pPr marL="3175" indent="290513">
              <a:buNone/>
            </a:pPr>
            <a:r>
              <a:rPr lang="ru-RU" sz="26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последнее время среди распространенных компьютерных угроз стали фигурировать </a:t>
            </a:r>
            <a:r>
              <a:rPr lang="ru-RU" sz="2600" i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сетевые атаки. </a:t>
            </a:r>
            <a:r>
              <a:rPr lang="ru-RU" sz="26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Атаки злоумышленников имеют целью выведение из строя определенных узлов компьютерной сети. Эти атаки получили название «отказ в обслуживании». Выведение из строя некоторых узлов сети даже на ограниченное время может привести к очень серьезным последствиям. 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1949449_1238677607_4221112219_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4286280" cy="350046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автоматизированные системы;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методы и средства обеспечения информационной безопасности автоматизированных систем;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первичные трудовые коллективы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Объекты профессиональной деятельности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43248"/>
            <a:ext cx="2793256" cy="29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СЛУЧАЙНЫЕ  УГРОЗЫ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 flipV="1">
            <a:off x="1071538" y="1811645"/>
            <a:ext cx="4857784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000100" y="1357298"/>
            <a:ext cx="79296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ошибки пользователя компьютера</a:t>
            </a:r>
          </a:p>
          <a:p>
            <a:pPr eaLnBrk="0" hangingPunct="0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284" y="1287449"/>
            <a:ext cx="639763" cy="614363"/>
            <a:chOff x="1296" y="1201"/>
            <a:chExt cx="403" cy="38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1201"/>
              <a:ext cx="403" cy="387"/>
              <a:chOff x="662" y="1574"/>
              <a:chExt cx="448" cy="43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48" cy="396"/>
                <a:chOff x="662" y="1574"/>
                <a:chExt cx="448" cy="396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724" name="Line 20"/>
          <p:cNvSpPr>
            <a:spLocks noChangeShapeType="1"/>
          </p:cNvSpPr>
          <p:nvPr/>
        </p:nvSpPr>
        <p:spPr bwMode="auto">
          <a:xfrm flipV="1">
            <a:off x="1142976" y="4500570"/>
            <a:ext cx="7786742" cy="360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142976" y="3500437"/>
            <a:ext cx="6000792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071506" y="3714752"/>
            <a:ext cx="807249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отказы и сбои аппаратуры, в том числе помехи и искажения сигналов на линиях связи;</a:t>
            </a:r>
          </a:p>
          <a:p>
            <a:pPr lvl="0" eaLnBrk="0" hangingPunc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14284" y="2500306"/>
            <a:ext cx="639763" cy="625475"/>
            <a:chOff x="1303" y="1810"/>
            <a:chExt cx="403" cy="394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1810"/>
              <a:ext cx="403" cy="394"/>
              <a:chOff x="816" y="2400"/>
              <a:chExt cx="448" cy="434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48" cy="391"/>
                <a:chOff x="662" y="1574"/>
                <a:chExt cx="448" cy="391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4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285722" y="3787779"/>
            <a:ext cx="639763" cy="614363"/>
            <a:chOff x="1296" y="1201"/>
            <a:chExt cx="403" cy="387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296" y="1201"/>
              <a:ext cx="403" cy="387"/>
              <a:chOff x="662" y="1574"/>
              <a:chExt cx="448" cy="430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48" cy="396"/>
                <a:chOff x="662" y="1574"/>
                <a:chExt cx="448" cy="396"/>
              </a:xfrm>
            </p:grpSpPr>
            <p:sp>
              <p:nvSpPr>
                <p:cNvPr id="72748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49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50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51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7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727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1000100" y="221455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ошибки профессиональных разработчиков информационных систем: алгоритмические, программные, структурные</a:t>
            </a: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285722" y="5216539"/>
            <a:ext cx="639763" cy="614363"/>
            <a:chOff x="1296" y="1201"/>
            <a:chExt cx="403" cy="387"/>
          </a:xfrm>
        </p:grpSpPr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1296" y="1201"/>
              <a:ext cx="403" cy="387"/>
              <a:chOff x="662" y="1574"/>
              <a:chExt cx="448" cy="430"/>
            </a:xfrm>
          </p:grpSpPr>
          <p:grpSp>
            <p:nvGrpSpPr>
              <p:cNvPr id="19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48" cy="396"/>
                <a:chOff x="662" y="1574"/>
                <a:chExt cx="448" cy="396"/>
              </a:xfrm>
            </p:grpSpPr>
            <p:sp>
              <p:nvSpPr>
                <p:cNvPr id="68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62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1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64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6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Line 20"/>
          <p:cNvSpPr>
            <a:spLocks noChangeShapeType="1"/>
          </p:cNvSpPr>
          <p:nvPr/>
        </p:nvSpPr>
        <p:spPr bwMode="auto">
          <a:xfrm flipV="1">
            <a:off x="1214414" y="6169363"/>
            <a:ext cx="6715172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71538" y="492919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форс-мажорные обстоятельства (авария, пожар, наводнение и другие так называемые воздействия непреодолимой силы)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95400"/>
            <a:ext cx="8715436" cy="5562600"/>
          </a:xfrm>
        </p:spPr>
        <p:txBody>
          <a:bodyPr/>
          <a:lstStyle/>
          <a:p>
            <a:pPr lvl="0"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Расширение областей использования компьютеров и увеличение темпа роста компьютерного парка (то есть проблема защиты информации должна решаться на уровне технических средств)</a:t>
            </a:r>
          </a:p>
          <a:p>
            <a:pPr lvl="0"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Высокая степень концентрации информации в центрах ее обработки и, как следствие, появление централизованных баз данных, предназначенных для коллективного пользования</a:t>
            </a:r>
          </a:p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Расширение доступа пользователя к мировым информационным ресурсам (современные системы обработки данных могут обслуживать неограниченное число абонентов, удаленных на сотни и тысячи километров);</a:t>
            </a:r>
          </a:p>
          <a:p>
            <a:pPr lvl="0"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Усложнение программного обеспечения вычислительного процесса на компьютере.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МЕТОДЫ  ЗАЩИТЫ</a:t>
            </a:r>
            <a:endParaRPr lang="ru-RU" sz="4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reeform 3"/>
          <p:cNvSpPr>
            <a:spLocks noEditPoints="1"/>
          </p:cNvSpPr>
          <p:nvPr/>
        </p:nvSpPr>
        <p:spPr bwMode="gray">
          <a:xfrm rot="-1358056">
            <a:off x="829163" y="1263747"/>
            <a:ext cx="7373088" cy="4025208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gray">
          <a:xfrm>
            <a:off x="3857620" y="500042"/>
            <a:ext cx="2857520" cy="18573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gray">
          <a:xfrm>
            <a:off x="428596" y="2143116"/>
            <a:ext cx="2857520" cy="168910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gray">
          <a:xfrm>
            <a:off x="2500298" y="4857760"/>
            <a:ext cx="2609876" cy="1500198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EAB85E">
                  <a:gamma/>
                  <a:shade val="27451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gray">
          <a:xfrm>
            <a:off x="6143636" y="3000372"/>
            <a:ext cx="2500330" cy="1643074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D476D6">
                  <a:gamma/>
                  <a:shade val="27451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gray">
          <a:xfrm>
            <a:off x="3929058" y="928670"/>
            <a:ext cx="264320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100" dirty="0" smtClean="0">
                <a:latin typeface="+mn-lt"/>
              </a:rPr>
              <a:t>ограничение доступа к информации</a:t>
            </a:r>
            <a:endParaRPr lang="en-US" sz="2100" dirty="0">
              <a:latin typeface="+mn-lt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gray">
          <a:xfrm>
            <a:off x="6429388" y="3500438"/>
            <a:ext cx="23625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100" dirty="0" smtClean="0">
                <a:solidFill>
                  <a:schemeClr val="bg1"/>
                </a:solidFill>
                <a:latin typeface="+mn-lt"/>
              </a:rPr>
              <a:t>законодательные </a:t>
            </a:r>
          </a:p>
          <a:p>
            <a:pPr algn="ctr" eaLnBrk="0" hangingPunct="0"/>
            <a:r>
              <a:rPr lang="ru-RU" sz="2100" dirty="0" smtClean="0">
                <a:solidFill>
                  <a:schemeClr val="bg1"/>
                </a:solidFill>
                <a:latin typeface="+mn-lt"/>
              </a:rPr>
              <a:t>меры</a:t>
            </a:r>
            <a:endParaRPr lang="en-US" sz="2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2857488" y="5072074"/>
            <a:ext cx="200026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100" dirty="0" smtClean="0">
                <a:latin typeface="+mn-lt"/>
              </a:rPr>
              <a:t>контроль доступа к аппаратуре</a:t>
            </a:r>
            <a:endParaRPr lang="en-US" sz="2100" dirty="0">
              <a:latin typeface="+mn-lt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black">
          <a:xfrm>
            <a:off x="3428992" y="2857496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МЕТОДЫ ЗАЩИТЫ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gray">
          <a:xfrm>
            <a:off x="1000100" y="2571744"/>
            <a:ext cx="17859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100" dirty="0" smtClean="0">
                <a:solidFill>
                  <a:schemeClr val="bg1"/>
                </a:solidFill>
                <a:latin typeface="+mn-lt"/>
              </a:rPr>
              <a:t>шифрование информации</a:t>
            </a:r>
            <a:endParaRPr lang="en-US" sz="2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71736" y="2428868"/>
            <a:ext cx="4143404" cy="642942"/>
            <a:chOff x="1810" y="1803"/>
            <a:chExt cx="1948" cy="358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gray">
            <a:xfrm rot="16200000" flipH="1">
              <a:off x="1758" y="190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29" name="AutoShape 5"/>
            <p:cNvSpPr>
              <a:spLocks noChangeArrowheads="1"/>
            </p:cNvSpPr>
            <p:nvPr/>
          </p:nvSpPr>
          <p:spPr bwMode="gray">
            <a:xfrm rot="5400000" flipH="1">
              <a:off x="3500" y="1855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31" name="Oval 7"/>
          <p:cNvSpPr>
            <a:spLocks noChangeArrowheads="1"/>
          </p:cNvSpPr>
          <p:nvPr/>
        </p:nvSpPr>
        <p:spPr bwMode="gray">
          <a:xfrm>
            <a:off x="2857488" y="1142985"/>
            <a:ext cx="3567130" cy="3429023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57150" algn="ctr">
            <a:solidFill>
              <a:schemeClr val="tx1">
                <a:lumMod val="9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gray">
          <a:xfrm>
            <a:off x="2928926" y="1357298"/>
            <a:ext cx="3429024" cy="298450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gray">
          <a:xfrm>
            <a:off x="3643306" y="1785926"/>
            <a:ext cx="2003425" cy="20066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gray">
          <a:xfrm>
            <a:off x="214282" y="642918"/>
            <a:ext cx="2357454" cy="600079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gray">
          <a:xfrm>
            <a:off x="6786578" y="642918"/>
            <a:ext cx="2143140" cy="5857916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gray">
          <a:xfrm>
            <a:off x="3643306" y="2357430"/>
            <a:ext cx="2122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Ограничение </a:t>
            </a:r>
          </a:p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доступа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gray">
          <a:xfrm>
            <a:off x="214282" y="1500174"/>
            <a:ext cx="24288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900" dirty="0" smtClean="0">
                <a:solidFill>
                  <a:schemeClr val="bg1"/>
                </a:solidFill>
                <a:latin typeface="+mn-lt"/>
              </a:rPr>
              <a:t>на уровне среды обитания человека, то есть путем создания искусственной преграды вокруг объекта защиты: выдачи допущенным лицам специальных пропусков, установки охранной сигнализации или системы видеонаблюдения</a:t>
            </a:r>
          </a:p>
          <a:p>
            <a:pPr algn="ctr" eaLnBrk="0" hangingPunct="0"/>
            <a:endParaRPr lang="en-US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gray">
          <a:xfrm>
            <a:off x="6715140" y="1500174"/>
            <a:ext cx="221457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900" dirty="0" smtClean="0">
                <a:latin typeface="+mn-lt"/>
              </a:rPr>
              <a:t>на уровне защиты компьютерных систем, например, с помощью разделения информации, циркулирующей в компьютерной системе, на части и организации доступа к ней лиц в соответствии с их функциональными обязанностями.</a:t>
            </a:r>
            <a:endParaRPr lang="en-US" sz="19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2276476"/>
          </a:xfrm>
        </p:spPr>
        <p:txBody>
          <a:bodyPr/>
          <a:lstStyle/>
          <a:p>
            <a:pPr marL="3175" indent="290513" algn="ctr">
              <a:buNone/>
            </a:pP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Политика безопасности </a:t>
            </a:r>
            <a:r>
              <a:rPr lang="ru-RU" dirty="0" smtClean="0">
                <a:solidFill>
                  <a:schemeClr val="bg1"/>
                </a:solidFill>
              </a:rPr>
              <a:t>— это совокупность технических,  программных и организационных мер, направленных на защиту информации в компьютерной сети.</a:t>
            </a:r>
          </a:p>
          <a:p>
            <a:pPr marL="3175" indent="290513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206030354_19ef3e156111f6b3cfdcdf907333eb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5" y="3143249"/>
            <a:ext cx="3937361" cy="35287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857784" cy="5786478"/>
          </a:xfrm>
        </p:spPr>
        <p:txBody>
          <a:bodyPr>
            <a:normAutofit fontScale="92500" lnSpcReduction="10000"/>
          </a:bodyPr>
          <a:lstStyle/>
          <a:p>
            <a:pPr marL="0" indent="176213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Защита </a:t>
            </a:r>
            <a:r>
              <a:rPr lang="ru-RU" sz="2400" dirty="0" smtClean="0">
                <a:solidFill>
                  <a:schemeClr val="bg1"/>
                </a:solidFill>
              </a:rPr>
              <a:t>от хищения информации обычно осуществляется с помощью специальных программных средств. Несанкционированное копирование и распространение программ и ценной компьютерной информации является кражей интеллектуальной собственности. Защищаемые программы подвергаются предварительной обработке, приводящей исполняемый код программы в состояние, препятствующее его выполнению на «чужих» компьютерах (шифрование файлов, вставка парольной защиты, проверка компьютера по его уникальным характеристикам и т. п.).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nfo_Security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571612"/>
            <a:ext cx="3706100" cy="385765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286312" cy="6072230"/>
          </a:xfrm>
        </p:spPr>
        <p:txBody>
          <a:bodyPr>
            <a:normAutofit/>
          </a:bodyPr>
          <a:lstStyle/>
          <a:p>
            <a:pPr marL="3175" indent="187325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Для защиты от компьютерных вирусов </a:t>
            </a:r>
            <a:r>
              <a:rPr lang="ru-RU" sz="2400" dirty="0" smtClean="0">
                <a:solidFill>
                  <a:schemeClr val="bg1"/>
                </a:solidFill>
              </a:rPr>
              <a:t>применяются «</a:t>
            </a:r>
            <a:r>
              <a:rPr lang="ru-RU" sz="2400" dirty="0" err="1" smtClean="0">
                <a:solidFill>
                  <a:schemeClr val="bg1"/>
                </a:solidFill>
              </a:rPr>
              <a:t>иммуностойкие</a:t>
            </a:r>
            <a:r>
              <a:rPr lang="ru-RU" sz="2400" dirty="0" smtClean="0">
                <a:solidFill>
                  <a:schemeClr val="bg1"/>
                </a:solidFill>
              </a:rPr>
              <a:t>» программные средства (программы-анализаторы), предусматривающие разграничение доступа, самоконтроль и самовосстановление. Антивирусные средства являются самыми распространенными средствами защиты информации.</a:t>
            </a:r>
          </a:p>
          <a:p>
            <a:pPr marL="3175" indent="187325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60783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4572032" cy="45720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929090" cy="6072230"/>
          </a:xfrm>
        </p:spPr>
        <p:txBody>
          <a:bodyPr>
            <a:normAutofit/>
          </a:bodyPr>
          <a:lstStyle/>
          <a:p>
            <a:pPr marL="3175" indent="187325">
              <a:buNone/>
            </a:pPr>
            <a:r>
              <a:rPr lang="ru-RU" sz="2100" i="1" dirty="0" smtClean="0">
                <a:solidFill>
                  <a:schemeClr val="bg1"/>
                </a:solidFill>
              </a:rPr>
              <a:t>В качестве физической защиты </a:t>
            </a:r>
            <a:r>
              <a:rPr lang="ru-RU" sz="2100" dirty="0" smtClean="0">
                <a:solidFill>
                  <a:schemeClr val="bg1"/>
                </a:solidFill>
              </a:rPr>
              <a:t>компьютерных систем используется специальная аппаратура, позволяющая выявить устройства промышленного шпионажа, исключить запись или ретрансляцию излучений компьютера, а также речевых и других несущих информацию сигналов. Это позволяет предотвратить утечку информативных электромагнитных сигналов за пределы охраняемой территории.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zawiwjonnost'_klientskoj_inform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928670"/>
            <a:ext cx="4748902" cy="521497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071966" cy="514353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повышение надежности работы электронных и механических узлов и элементов;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структурная избыточность — дублирование или утроение элементов, устройств, подсистем;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функциональный контроль с диагностикой отказов, то есть обнаружение сбоев, неисправностей и программных ошибок и исключение их влияния на процесс обработки информации, а также указание места отказавшего элемента.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ash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285992"/>
            <a:ext cx="4713728" cy="3429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142852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Для защиты информации от случайных информационных угроз,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например, в компьютерных системах, применяются средства повышения надежности аппаратуры: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организация и проведение работ по обеспечению защиты автоматизированных систем в организациях различных структур и отраслевой направленности.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Область профессиональной деятельности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643314"/>
            <a:ext cx="3090871" cy="19288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Участвует в эксплуатации компонентов подсистем безопасности автоматизированных систем, в проверке их технического состояния, в проведении технического обслуживания и текущего ремонта, устранении отказов и восстановлении работоспособности.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Эксплуатация подсистем безопасности автоматизированных систем.</a:t>
            </a:r>
            <a:endParaRPr lang="ru-RU" sz="3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000504"/>
            <a:ext cx="3714776" cy="200026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Выполняет работы по администрированию подсистем безопасности автоматизированных систем.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Производить установку и адаптацию компонентов подсистем безопасности автоматизированных систем.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VCGPA6J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00372"/>
            <a:ext cx="4643470" cy="311983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3img_12398122_86816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71678"/>
            <a:ext cx="5657850" cy="4124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Применяет программно-аппаратные средства обеспечения информационной безопасности в автоматизированных системах.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граждан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защищенность их персональных компьютеров, их личной информации в информационных системах и сетях ЭВМ, а так же результатов их интеллектуальной деятельности.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Б Е З О П А С Н О С Т Ь    И Н Ф О Р М А Ц И 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00" y="4071942"/>
            <a:ext cx="3931838" cy="192882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pPr algn="just"/>
            <a:r>
              <a:rPr lang="ru-RU" sz="2100" b="1" dirty="0" smtClean="0">
                <a:solidFill>
                  <a:schemeClr val="bg1"/>
                </a:solidFill>
                <a:latin typeface="Arial" charset="0"/>
              </a:rPr>
              <a:t>Интересы личности в информационной сфере заключаются в реализации конституционных прав человека и гражданина на доступ к информации, на использование информации в интересах осуществления не запрещенной законом деятельности, физического, духовного и интеллектуального  развития, а также в защите информации, обеспечивающей личную безопасность.</a:t>
            </a:r>
          </a:p>
          <a:p>
            <a:pPr algn="just"/>
            <a:endParaRPr lang="ru-RU" sz="2000" dirty="0"/>
          </a:p>
        </p:txBody>
      </p:sp>
      <p:pic>
        <p:nvPicPr>
          <p:cNvPr id="5" name="Рисунок 4" descr="iLIT21L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357562"/>
            <a:ext cx="4643470" cy="25003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4940</TotalTime>
  <Words>1462</Words>
  <Application>Microsoft Office PowerPoint</Application>
  <PresentationFormat>Экран (4:3)</PresentationFormat>
  <Paragraphs>132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Информационная  безопасность автоматизированных систем </vt:lpstr>
      <vt:lpstr>Специальность: 10.02.03 Информационная безопасность автоматизированных систем   Квалификация: техник по защите информации </vt:lpstr>
      <vt:lpstr>Объекты профессиональной деятельности</vt:lpstr>
      <vt:lpstr>Область профессиональной деятельности</vt:lpstr>
      <vt:lpstr>Эксплуатация подсистем безопасности автоматизированных систем.</vt:lpstr>
      <vt:lpstr>Презентация PowerPoint</vt:lpstr>
      <vt:lpstr>Применяет программно-аппаратные средства обеспечения информационной безопасности в автоматизированных системах. </vt:lpstr>
      <vt:lpstr>Б Е З О П А С Н О С Т Ь    И Н Ф О Р М А Ц И И </vt:lpstr>
      <vt:lpstr>Презентация PowerPoint</vt:lpstr>
      <vt:lpstr>Презентация PowerPoint</vt:lpstr>
      <vt:lpstr>Цели обеспечения информационной безопасности</vt:lpstr>
      <vt:lpstr>Основными угрозами для личной информации, хранимой в ЭВМ и получаемой через Интернет, на сегодняшний день являются компьютерные эпидемии и непрошенный спам.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обеспечения информационной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ПРЕДМАРЕННЫЕ УГРОЗЫ</vt:lpstr>
      <vt:lpstr>  Преднамеренные угрозы в компьютерных системах могут осуществляться через каналы доступа к информации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СЛУЧАЙНЫЕ  УГРОЗЫ</vt:lpstr>
      <vt:lpstr>МЕТОДЫ  ЗАЩИТЫ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nselivanova</cp:lastModifiedBy>
  <cp:revision>690</cp:revision>
  <dcterms:created xsi:type="dcterms:W3CDTF">2010-05-23T14:28:12Z</dcterms:created>
  <dcterms:modified xsi:type="dcterms:W3CDTF">2016-12-23T08:41:52Z</dcterms:modified>
</cp:coreProperties>
</file>