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58" r:id="rId4"/>
    <p:sldId id="259" r:id="rId5"/>
    <p:sldId id="260" r:id="rId6"/>
    <p:sldId id="261" r:id="rId7"/>
    <p:sldId id="262" r:id="rId8"/>
    <p:sldId id="263" r:id="rId9"/>
    <p:sldId id="276" r:id="rId10"/>
    <p:sldId id="277" r:id="rId11"/>
    <p:sldId id="273" r:id="rId12"/>
    <p:sldId id="272" r:id="rId13"/>
    <p:sldId id="266" r:id="rId14"/>
    <p:sldId id="278"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848" autoAdjust="0"/>
  </p:normalViewPr>
  <p:slideViewPr>
    <p:cSldViewPr>
      <p:cViewPr varScale="1">
        <p:scale>
          <a:sx n="102" d="100"/>
          <a:sy n="102" d="100"/>
        </p:scale>
        <p:origin x="-2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title>
    <c:autoTitleDeleted val="0"/>
    <c:plotArea>
      <c:layout/>
      <c:pieChart>
        <c:varyColors val="1"/>
        <c:ser>
          <c:idx val="0"/>
          <c:order val="0"/>
          <c:tx>
            <c:strRef>
              <c:f>Лист1!$B$1</c:f>
              <c:strCache>
                <c:ptCount val="1"/>
                <c:pt idx="0">
                  <c:v>Количество молодых людей в России злоупотребляющих алкоголем</c:v>
                </c:pt>
              </c:strCache>
            </c:strRef>
          </c:tx>
          <c:dLbls>
            <c:dLbl>
              <c:idx val="0"/>
              <c:layout>
                <c:manualLayout>
                  <c:x val="-9.1994923327243142E-2"/>
                  <c:y val="0.18210861832431055"/>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Лист1!$A$2:$A$5</c:f>
              <c:strCache>
                <c:ptCount val="4"/>
                <c:pt idx="0">
                  <c:v>Школьники</c:v>
                </c:pt>
                <c:pt idx="1">
                  <c:v>Учащиеся ПТУ</c:v>
                </c:pt>
                <c:pt idx="2">
                  <c:v>Учащиеся техникумов и колледжей </c:v>
                </c:pt>
                <c:pt idx="3">
                  <c:v>Учащиеся ВУЗОВ</c:v>
                </c:pt>
              </c:strCache>
            </c:strRef>
          </c:cat>
          <c:val>
            <c:numRef>
              <c:f>Лист1!$B$2:$B$5</c:f>
              <c:numCache>
                <c:formatCode>0%</c:formatCode>
                <c:ptCount val="4"/>
                <c:pt idx="0">
                  <c:v>0.15</c:v>
                </c:pt>
                <c:pt idx="1">
                  <c:v>0.23</c:v>
                </c:pt>
                <c:pt idx="2">
                  <c:v>0.32</c:v>
                </c:pt>
                <c:pt idx="3">
                  <c:v>0.3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99C87-E954-449B-86E6-1E52A05761C9}" type="datetimeFigureOut">
              <a:rPr lang="ru-RU" smtClean="0"/>
              <a:t>13.04.2018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F94EF-D742-40B3-B4FB-8769253203C6}" type="slidenum">
              <a:rPr lang="ru-RU" smtClean="0"/>
              <a:t>‹#›</a:t>
            </a:fld>
            <a:endParaRPr lang="ru-RU"/>
          </a:p>
        </p:txBody>
      </p:sp>
    </p:spTree>
    <p:extLst>
      <p:ext uri="{BB962C8B-B14F-4D97-AF65-F5344CB8AC3E}">
        <p14:creationId xmlns:p14="http://schemas.microsoft.com/office/powerpoint/2010/main" val="299168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0F94EF-D742-40B3-B4FB-8769253203C6}" type="slidenum">
              <a:rPr lang="ru-RU" smtClean="0"/>
              <a:t>8</a:t>
            </a:fld>
            <a:endParaRPr lang="ru-RU"/>
          </a:p>
        </p:txBody>
      </p:sp>
    </p:spTree>
    <p:extLst>
      <p:ext uri="{BB962C8B-B14F-4D97-AF65-F5344CB8AC3E}">
        <p14:creationId xmlns:p14="http://schemas.microsoft.com/office/powerpoint/2010/main" val="257775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0F94EF-D742-40B3-B4FB-8769253203C6}" type="slidenum">
              <a:rPr lang="ru-RU" smtClean="0"/>
              <a:t>11</a:t>
            </a:fld>
            <a:endParaRPr lang="ru-RU"/>
          </a:p>
        </p:txBody>
      </p:sp>
    </p:spTree>
    <p:extLst>
      <p:ext uri="{BB962C8B-B14F-4D97-AF65-F5344CB8AC3E}">
        <p14:creationId xmlns:p14="http://schemas.microsoft.com/office/powerpoint/2010/main" val="251749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8" name="Slide Number Placeholder 7"/>
          <p:cNvSpPr>
            <a:spLocks noGrp="1"/>
          </p:cNvSpPr>
          <p:nvPr>
            <p:ph type="sldNum" sz="quarter" idx="11"/>
          </p:nvPr>
        </p:nvSpPr>
        <p:spPr/>
        <p:txBody>
          <a:bodyPr/>
          <a:lstStyle/>
          <a:p>
            <a:fld id="{5977FFF2-60CF-4DD1-ACAC-97F5CD6F848D}"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977FFF2-60CF-4DD1-ACAC-97F5CD6F848D}" type="slidenum">
              <a:rPr lang="ru-RU" smtClean="0"/>
              <a:t>‹#›</a:t>
            </a:fld>
            <a:endParaRPr lang="ru-RU" dirty="0"/>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977FFF2-60CF-4DD1-ACAC-97F5CD6F848D}" type="slidenum">
              <a:rPr lang="ru-RU" smtClean="0"/>
              <a:t>‹#›</a:t>
            </a:fld>
            <a:endParaRPr lang="ru-RU" dirty="0"/>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461F6F-B0CD-44D7-9D38-E4939C0A7AFF}" type="datetimeFigureOut">
              <a:rPr lang="ru-RU" smtClean="0"/>
              <a:t>13.04.2018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977FFF2-60CF-4DD1-ACAC-97F5CD6F848D}" type="slidenum">
              <a:rPr lang="ru-RU" smtClean="0"/>
              <a:t>‹#›</a:t>
            </a:fld>
            <a:endParaRPr lang="ru-RU" dirty="0"/>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9461F6F-B0CD-44D7-9D38-E4939C0A7AFF}" type="datetimeFigureOut">
              <a:rPr lang="ru-RU" smtClean="0"/>
              <a:t>13.04.2018</a:t>
            </a:fld>
            <a:endParaRPr lang="ru-RU"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977FFF2-60CF-4DD1-ACAC-97F5CD6F848D}" type="slidenum">
              <a:rPr lang="ru-RU" smtClean="0"/>
              <a:t>‹#›</a:t>
            </a:fld>
            <a:endParaRPr lang="ru-RU"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p:transition>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zbyka.ru/palomnik/%D0%92%D1%8B%D1%81%D0%BE%D1%86%D0%BA%D0%B8%D0%B9_%D0%BC%D1%83%D0%B6%D1%81%D0%BA%D0%BE%D0%B9_%D0%BC%D0%BE%D0%BD%D0%B0%D1%81%D1%82%D1%8B%D1%80%D1%8C_(%D0%A1%D0%B5%D1%80%D0%BF%D1%83%D1%85%D0%BE%D0%B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9F%D1%81%D0%B8%D1%85%D0%BE%D0%B0%D0%BA%D1%82%D0%B8%D0%B2%D0%BD%D1%8B%D0%B5_%D0%B2%D0%B5%D1%89%D0%B5%D1%81%D1%82%D0%B2%D0%B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489848"/>
            <a:ext cx="3034237" cy="1368152"/>
          </a:xfrm>
        </p:spPr>
        <p:txBody>
          <a:bodyPr>
            <a:normAutofit lnSpcReduction="10000"/>
          </a:bodyPr>
          <a:lstStyle/>
          <a:p>
            <a:r>
              <a:rPr lang="ru-RU" sz="1500" b="1" dirty="0">
                <a:solidFill>
                  <a:schemeClr val="bg1"/>
                </a:solidFill>
                <a:latin typeface="Times New Roman" pitchFamily="18" charset="0"/>
                <a:cs typeface="Times New Roman" pitchFamily="18" charset="0"/>
              </a:rPr>
              <a:t>Васильева Наталия Викторовна, </a:t>
            </a:r>
            <a:endParaRPr lang="ru-RU" sz="1500" b="1" dirty="0" smtClean="0">
              <a:solidFill>
                <a:schemeClr val="bg1"/>
              </a:solidFill>
              <a:latin typeface="Times New Roman" pitchFamily="18" charset="0"/>
              <a:cs typeface="Times New Roman" pitchFamily="18" charset="0"/>
            </a:endParaRPr>
          </a:p>
          <a:p>
            <a:r>
              <a:rPr lang="ru-RU" sz="1500" b="1" dirty="0" smtClean="0">
                <a:solidFill>
                  <a:schemeClr val="bg1"/>
                </a:solidFill>
                <a:latin typeface="Times New Roman" pitchFamily="18" charset="0"/>
                <a:cs typeface="Times New Roman" pitchFamily="18" charset="0"/>
              </a:rPr>
              <a:t>педагог-психолог</a:t>
            </a:r>
          </a:p>
          <a:p>
            <a:endParaRPr lang="ru-RU" sz="1500" b="1" dirty="0">
              <a:solidFill>
                <a:schemeClr val="bg1"/>
              </a:solidFill>
              <a:latin typeface="Times New Roman" pitchFamily="18" charset="0"/>
              <a:cs typeface="Times New Roman" pitchFamily="18" charset="0"/>
            </a:endParaRPr>
          </a:p>
          <a:p>
            <a:r>
              <a:rPr lang="ru-RU" sz="1500" b="1" dirty="0" err="1" smtClean="0">
                <a:solidFill>
                  <a:schemeClr val="bg1"/>
                </a:solidFill>
                <a:latin typeface="Times New Roman" pitchFamily="18" charset="0"/>
                <a:cs typeface="Times New Roman" pitchFamily="18" charset="0"/>
              </a:rPr>
              <a:t>Розвезева</a:t>
            </a:r>
            <a:r>
              <a:rPr lang="ru-RU" sz="1500" b="1" dirty="0" smtClean="0">
                <a:solidFill>
                  <a:schemeClr val="bg1"/>
                </a:solidFill>
                <a:latin typeface="Times New Roman" pitchFamily="18" charset="0"/>
                <a:cs typeface="Times New Roman" pitchFamily="18" charset="0"/>
              </a:rPr>
              <a:t> </a:t>
            </a:r>
            <a:r>
              <a:rPr lang="ru-RU" sz="1500" b="1" dirty="0">
                <a:solidFill>
                  <a:schemeClr val="bg1"/>
                </a:solidFill>
                <a:latin typeface="Times New Roman" pitchFamily="18" charset="0"/>
                <a:cs typeface="Times New Roman" pitchFamily="18" charset="0"/>
              </a:rPr>
              <a:t>Юлия Викторовна</a:t>
            </a:r>
            <a:r>
              <a:rPr lang="ru-RU" sz="1500" b="1" dirty="0" smtClean="0">
                <a:solidFill>
                  <a:schemeClr val="bg1"/>
                </a:solidFill>
                <a:latin typeface="Times New Roman" pitchFamily="18" charset="0"/>
                <a:cs typeface="Times New Roman" pitchFamily="18" charset="0"/>
              </a:rPr>
              <a:t>,</a:t>
            </a:r>
          </a:p>
          <a:p>
            <a:r>
              <a:rPr lang="ru-RU" sz="1500" b="1" dirty="0" smtClean="0">
                <a:solidFill>
                  <a:schemeClr val="bg1"/>
                </a:solidFill>
                <a:latin typeface="Times New Roman" pitchFamily="18" charset="0"/>
                <a:cs typeface="Times New Roman" pitchFamily="18" charset="0"/>
              </a:rPr>
              <a:t>социальный </a:t>
            </a:r>
            <a:r>
              <a:rPr lang="ru-RU" sz="1500" b="1" dirty="0">
                <a:solidFill>
                  <a:schemeClr val="bg1"/>
                </a:solidFill>
                <a:latin typeface="Times New Roman" pitchFamily="18" charset="0"/>
                <a:cs typeface="Times New Roman" pitchFamily="18" charset="0"/>
              </a:rPr>
              <a:t>педагог</a:t>
            </a:r>
          </a:p>
          <a:p>
            <a:endParaRPr lang="ru-RU"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
            <a:ext cx="7344817" cy="204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2093160"/>
            <a:ext cx="7272809" cy="3293209"/>
          </a:xfrm>
          <a:prstGeom prst="rect">
            <a:avLst/>
          </a:prstGeom>
          <a:noFill/>
        </p:spPr>
        <p:txBody>
          <a:bodyPr wrap="square" rtlCol="0">
            <a:spAutoFit/>
          </a:bodyPr>
          <a:lstStyle/>
          <a:p>
            <a:pPr algn="ctr"/>
            <a:r>
              <a:rPr lang="ru-RU" sz="2400" dirty="0" smtClean="0">
                <a:solidFill>
                  <a:schemeClr val="bg1"/>
                </a:solidFill>
                <a:latin typeface="Times New Roman" pitchFamily="18" charset="0"/>
                <a:cs typeface="Times New Roman" pitchFamily="18" charset="0"/>
              </a:rPr>
              <a:t>Межрегиональный фестиваль </a:t>
            </a:r>
            <a:endParaRPr lang="ru-RU" sz="2400" dirty="0" smtClean="0">
              <a:solidFill>
                <a:schemeClr val="bg1"/>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a:t>
            </a:r>
            <a:r>
              <a:rPr lang="ru-RU" sz="2400" b="1" dirty="0" smtClean="0">
                <a:solidFill>
                  <a:schemeClr val="bg1"/>
                </a:solidFill>
                <a:latin typeface="Times New Roman" pitchFamily="18" charset="0"/>
                <a:cs typeface="Times New Roman" pitchFamily="18" charset="0"/>
              </a:rPr>
              <a:t>Алтарь Отечества - 2018»</a:t>
            </a:r>
          </a:p>
          <a:p>
            <a:pPr algn="ctr"/>
            <a:endParaRPr lang="ru-RU" sz="2400" b="1" dirty="0" smtClean="0">
              <a:solidFill>
                <a:schemeClr val="bg1"/>
              </a:solidFill>
              <a:latin typeface="Times New Roman" pitchFamily="18" charset="0"/>
              <a:cs typeface="Times New Roman" pitchFamily="18" charset="0"/>
            </a:endParaRPr>
          </a:p>
          <a:p>
            <a:pPr algn="ctr"/>
            <a:r>
              <a:rPr lang="ru-RU" sz="2000" b="1" dirty="0" smtClean="0">
                <a:solidFill>
                  <a:schemeClr val="bg1"/>
                </a:solidFill>
                <a:latin typeface="Times New Roman" pitchFamily="18" charset="0"/>
                <a:cs typeface="Times New Roman" pitchFamily="18" charset="0"/>
              </a:rPr>
              <a:t>Статья для выступления в ГМЦ  города Москвы по  профилактике употребления алкоголя и </a:t>
            </a:r>
            <a:r>
              <a:rPr lang="ru-RU" sz="2000" b="1" dirty="0" smtClean="0">
                <a:solidFill>
                  <a:schemeClr val="bg1"/>
                </a:solidFill>
                <a:latin typeface="Times New Roman" pitchFamily="18" charset="0"/>
                <a:cs typeface="Times New Roman" pitchFamily="18" charset="0"/>
              </a:rPr>
              <a:t>ПАВ</a:t>
            </a:r>
          </a:p>
          <a:p>
            <a:pPr algn="ctr"/>
            <a:endParaRPr lang="ru-RU" sz="2400" b="1" dirty="0">
              <a:solidFill>
                <a:schemeClr val="bg1"/>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«Организация </a:t>
            </a:r>
            <a:r>
              <a:rPr lang="ru-RU" sz="2400" b="1" dirty="0">
                <a:solidFill>
                  <a:schemeClr val="bg1"/>
                </a:solidFill>
                <a:latin typeface="Times New Roman" pitchFamily="18" charset="0"/>
                <a:cs typeface="Times New Roman" pitchFamily="18" charset="0"/>
              </a:rPr>
              <a:t>трезвенной работы в образовательных учреждениях системы среднего профессионального образования (СПО</a:t>
            </a:r>
            <a:r>
              <a:rPr lang="ru-RU" sz="2400" b="1" dirty="0" smtClean="0">
                <a:solidFill>
                  <a:schemeClr val="bg1"/>
                </a:solidFill>
                <a:latin typeface="Times New Roman" pitchFamily="18" charset="0"/>
                <a:cs typeface="Times New Roman" pitchFamily="18" charset="0"/>
              </a:rPr>
              <a:t>)»</a:t>
            </a:r>
            <a:endParaRPr lang="ru-RU" sz="2400" b="1" dirty="0">
              <a:solidFill>
                <a:schemeClr val="bg1"/>
              </a:solidFill>
              <a:latin typeface="Times New Roman" pitchFamily="18" charset="0"/>
              <a:cs typeface="Times New Roman" pitchFamily="18" charset="0"/>
            </a:endParaRPr>
          </a:p>
        </p:txBody>
      </p:sp>
      <p:sp>
        <p:nvSpPr>
          <p:cNvPr id="7" name="TextBox 6"/>
          <p:cNvSpPr txBox="1"/>
          <p:nvPr/>
        </p:nvSpPr>
        <p:spPr>
          <a:xfrm>
            <a:off x="3688776" y="6417110"/>
            <a:ext cx="1510542" cy="369332"/>
          </a:xfrm>
          <a:prstGeom prst="rect">
            <a:avLst/>
          </a:prstGeom>
          <a:noFill/>
        </p:spPr>
        <p:txBody>
          <a:bodyPr wrap="none" rtlCol="0">
            <a:spAutoFit/>
          </a:bodyPr>
          <a:lstStyle/>
          <a:p>
            <a:r>
              <a:rPr lang="ru-RU" b="1" dirty="0" smtClean="0">
                <a:solidFill>
                  <a:schemeClr val="bg1"/>
                </a:solidFill>
                <a:latin typeface="Times New Roman" pitchFamily="18" charset="0"/>
                <a:cs typeface="Times New Roman" pitchFamily="18" charset="0"/>
              </a:rPr>
              <a:t>Москва 2018</a:t>
            </a:r>
            <a:endParaRPr lang="ru-RU"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147573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365104"/>
            <a:ext cx="9144000" cy="2492896"/>
          </a:xfrm>
        </p:spPr>
        <p:txBody>
          <a:bodyPr>
            <a:noAutofit/>
          </a:bodyPr>
          <a:lstStyle/>
          <a:p>
            <a:pPr marL="0" indent="0" algn="just">
              <a:buNone/>
            </a:pPr>
            <a:r>
              <a:rPr lang="ru-RU" sz="1600" dirty="0">
                <a:latin typeface="Times New Roman" pitchFamily="18" charset="0"/>
                <a:cs typeface="Times New Roman" pitchFamily="18" charset="0"/>
              </a:rPr>
              <a:t>Святой праведный Иоанн Кронштадтский</a:t>
            </a:r>
            <a:r>
              <a:rPr lang="en-US" sz="1600" dirty="0">
                <a:latin typeface="Times New Roman" pitchFamily="18" charset="0"/>
                <a:cs typeface="Times New Roman" pitchFamily="18" charset="0"/>
              </a:rPr>
              <a:t> (1829-1908)</a:t>
            </a:r>
            <a:r>
              <a:rPr lang="ru-RU" sz="1600" dirty="0">
                <a:latin typeface="Times New Roman" pitchFamily="18" charset="0"/>
                <a:cs typeface="Times New Roman" pitchFamily="18" charset="0"/>
              </a:rPr>
              <a:t> Кронштадт был местом административной высылки из столицы разных порочных людей. Кроме того, там много было чернорабочих, работавших главным образом в порту. Все они ютились, по большей части, в жалких лачугах и землянках, попрошайничали и пьянствовали. Ежедневно стал он бывать в их убогих жилищах, беседовал, утешал, ухаживал за больными и помогал им материально, раздавая все, что имел, нередко возвращаясь домой раздетым и даже без сапог. Эти кронштадтские "босяки", "подонки общества", которых о. Иоанн силою своей сострадательной пастырской любви опять делал людьми, возвращая им утраченный ими было человеческий образ, первыми "открыли" святость о. Иоанна. И это "открытие" очень быстро восприняла затем вся верующая народная Россия.</a:t>
            </a:r>
          </a:p>
        </p:txBody>
      </p:sp>
      <p:pic>
        <p:nvPicPr>
          <p:cNvPr id="5"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1979712" y="260648"/>
            <a:ext cx="518457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1537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0"/>
            <a:ext cx="5543600" cy="6712970"/>
          </a:xfrm>
        </p:spPr>
        <p:txBody>
          <a:bodyPr>
            <a:noAutofit/>
          </a:bodyPr>
          <a:lstStyle/>
          <a:p>
            <a:pPr algn="l"/>
            <a:r>
              <a:rPr lang="ru-RU" sz="3200" b="1" dirty="0">
                <a:latin typeface="Times New Roman" pitchFamily="18" charset="0"/>
                <a:cs typeface="Times New Roman" pitchFamily="18" charset="0"/>
              </a:rPr>
              <a:t>Икона «</a:t>
            </a:r>
            <a:r>
              <a:rPr lang="ru-RU" sz="3200" b="1" dirty="0" err="1">
                <a:latin typeface="Times New Roman" pitchFamily="18" charset="0"/>
                <a:cs typeface="Times New Roman" pitchFamily="18" charset="0"/>
              </a:rPr>
              <a:t>Неупиваемая</a:t>
            </a:r>
            <a:r>
              <a:rPr lang="ru-RU" sz="3200" b="1" dirty="0">
                <a:latin typeface="Times New Roman" pitchFamily="18" charset="0"/>
                <a:cs typeface="Times New Roman" pitchFamily="18" charset="0"/>
              </a:rPr>
              <a:t> чаша</a:t>
            </a:r>
            <a:r>
              <a:rPr lang="ru-RU" sz="3200" b="1" dirty="0" smtClean="0">
                <a:latin typeface="Times New Roman" pitchFamily="18" charset="0"/>
                <a:cs typeface="Times New Roman" pitchFamily="18" charset="0"/>
              </a:rPr>
              <a:t>»</a:t>
            </a:r>
          </a:p>
          <a:p>
            <a:pPr algn="l"/>
            <a:endParaRPr lang="ru-RU" b="1" dirty="0">
              <a:latin typeface="Times New Roman" pitchFamily="18" charset="0"/>
              <a:cs typeface="Times New Roman" pitchFamily="18" charset="0"/>
            </a:endParaRPr>
          </a:p>
          <a:p>
            <a:pPr algn="l"/>
            <a:r>
              <a:rPr lang="ru-RU" sz="1400" dirty="0" smtClean="0">
                <a:latin typeface="Times New Roman" pitchFamily="18" charset="0"/>
                <a:cs typeface="Times New Roman" pitchFamily="18" charset="0"/>
              </a:rPr>
              <a:t>Чудотворная икона Божией Матери «</a:t>
            </a:r>
            <a:r>
              <a:rPr lang="ru-RU" sz="1400" dirty="0" err="1" smtClean="0">
                <a:latin typeface="Times New Roman" pitchFamily="18" charset="0"/>
                <a:cs typeface="Times New Roman" pitchFamily="18" charset="0"/>
              </a:rPr>
              <a:t>Неупиваемая</a:t>
            </a:r>
            <a:r>
              <a:rPr lang="ru-RU" sz="1400" dirty="0" smtClean="0">
                <a:latin typeface="Times New Roman" pitchFamily="18" charset="0"/>
                <a:cs typeface="Times New Roman" pitchFamily="18" charset="0"/>
              </a:rPr>
              <a:t> Чаша»,  объявилась в 1878 году на серпуховской земле, во Владычном монастыре. Ико­на Бо­жи­ей Ма­те­ри «</a:t>
            </a:r>
            <a:r>
              <a:rPr lang="ru-RU" sz="1400" dirty="0" err="1" smtClean="0">
                <a:latin typeface="Times New Roman" pitchFamily="18" charset="0"/>
                <a:cs typeface="Times New Roman" pitchFamily="18" charset="0"/>
              </a:rPr>
              <a:t>Неупи­ва­е­мая</a:t>
            </a:r>
            <a:r>
              <a:rPr lang="ru-RU" sz="1400" dirty="0" smtClean="0">
                <a:latin typeface="Times New Roman" pitchFamily="18" charset="0"/>
                <a:cs typeface="Times New Roman" pitchFamily="18" charset="0"/>
              </a:rPr>
              <a:t> Ча­ша» по ико­но­гра­фии от­но­сит­ся к ти­пу «</a:t>
            </a:r>
            <a:r>
              <a:rPr lang="ru-RU" sz="1400" dirty="0" err="1" smtClean="0">
                <a:latin typeface="Times New Roman" pitchFamily="18" charset="0"/>
                <a:cs typeface="Times New Roman" pitchFamily="18" charset="0"/>
              </a:rPr>
              <a:t>Оран­та</a:t>
            </a:r>
            <a:r>
              <a:rPr lang="ru-RU" sz="1400" dirty="0" smtClean="0">
                <a:latin typeface="Times New Roman" pitchFamily="18" charset="0"/>
                <a:cs typeface="Times New Roman" pitchFamily="18" charset="0"/>
              </a:rPr>
              <a:t>» – Бо­го­ма­терь изо­бра­же­на с воз­де­ты­ми вверх ру­ка­ми, пе­ред Ней – </a:t>
            </a:r>
            <a:r>
              <a:rPr lang="ru-RU" sz="1400" dirty="0" err="1" smtClean="0">
                <a:latin typeface="Times New Roman" pitchFamily="18" charset="0"/>
                <a:cs typeface="Times New Roman" pitchFamily="18" charset="0"/>
              </a:rPr>
              <a:t>Бо­гом­ла­де­нец</a:t>
            </a:r>
            <a:r>
              <a:rPr lang="ru-RU" sz="1400" dirty="0" smtClean="0">
                <a:latin typeface="Times New Roman" pitchFamily="18" charset="0"/>
                <a:cs typeface="Times New Roman" pitchFamily="18" charset="0"/>
              </a:rPr>
              <a:t>, сто­я­щий в ча­ше. Это Ча­ша При­ча­ще­ния – неис­то­щи­мый ис­точ­ник ду­хов­ной ра­до­сти и уте­ше­ния. Пре­свя­тая Бо­го­ро­ди­ца мо­лит­ся за всех греш­ных и воз­ве­ща­ет, что каж­до­му </a:t>
            </a:r>
            <a:r>
              <a:rPr lang="ru-RU" sz="1400" dirty="0" err="1" smtClean="0">
                <a:latin typeface="Times New Roman" pitchFamily="18" charset="0"/>
                <a:cs typeface="Times New Roman" pitchFamily="18" charset="0"/>
              </a:rPr>
              <a:t>страчу­до­твор­ная</a:t>
            </a:r>
            <a:r>
              <a:rPr lang="ru-RU" sz="1400" dirty="0" smtClean="0">
                <a:latin typeface="Times New Roman" pitchFamily="18" charset="0"/>
                <a:cs typeface="Times New Roman" pitchFamily="18" charset="0"/>
              </a:rPr>
              <a:t> ико­на ско­рым ис­це­ле­ни­ем страж­ду­щих от неду­гов нар­ко­ма­нии, ал­ко­го­лиз­ма и ку­ре­ния. За­ме­че­но, что ико­на не толь­ко ис­це­ля­ет, но и по­мо­га­ет из­ме­нить об­раз жиз­ни че­ло­ве­ка, при­во­дит его к ж­ду­ще­му уго­то­ва­на </a:t>
            </a:r>
            <a:r>
              <a:rPr lang="ru-RU" sz="1400" dirty="0" err="1" smtClean="0">
                <a:latin typeface="Times New Roman" pitchFamily="18" charset="0"/>
                <a:cs typeface="Times New Roman" pitchFamily="18" charset="0"/>
              </a:rPr>
              <a:t>Неупи­ва­е­мая</a:t>
            </a:r>
            <a:r>
              <a:rPr lang="ru-RU" sz="1400" dirty="0" smtClean="0">
                <a:latin typeface="Times New Roman" pitchFamily="18" charset="0"/>
                <a:cs typeface="Times New Roman" pitchFamily="18" charset="0"/>
              </a:rPr>
              <a:t> Ча­ша небес­ной по­мо­щи и ми­ло­сер­дия. В 1993 го­ду в Сер­пу­хов­ском</a:t>
            </a:r>
            <a:r>
              <a:rPr lang="ru-RU" sz="1400" dirty="0" smtClean="0">
                <a:latin typeface="Times New Roman" pitchFamily="18" charset="0"/>
                <a:cs typeface="Times New Roman" pitchFamily="18" charset="0"/>
                <a:hlinkClick r:id="rId3"/>
              </a:rPr>
              <a:t> </a:t>
            </a:r>
            <a:r>
              <a:rPr lang="ru-RU" sz="1400" dirty="0" smtClean="0">
                <a:latin typeface="Times New Roman" pitchFamily="18" charset="0"/>
                <a:cs typeface="Times New Roman" pitchFamily="18" charset="0"/>
              </a:rPr>
              <a:t>Вы­соц­ком муж­ском мо­на­сты­ре, а в 1995 – в воз­рож­ден­ном </a:t>
            </a:r>
            <a:r>
              <a:rPr lang="ru-RU" sz="1400" dirty="0" err="1" smtClean="0">
                <a:latin typeface="Times New Roman" pitchFamily="18" charset="0"/>
                <a:cs typeface="Times New Roman" pitchFamily="18" charset="0"/>
              </a:rPr>
              <a:t>Вла­дыч­нем</a:t>
            </a:r>
            <a:r>
              <a:rPr lang="ru-RU" sz="1400" dirty="0" smtClean="0">
                <a:latin typeface="Times New Roman" pitchFamily="18" charset="0"/>
                <a:cs typeface="Times New Roman" pitchFamily="18" charset="0"/>
              </a:rPr>
              <a:t> мо­на­сты­ре бы­ли сде­ла­ны спис­ки чу­до­твор­ной ико­ны, при этом бы­ли со­хра­не­ны все про­пор­ции и ака­де­ми­че­ский стиль, ха­рак­тер­ный для под­лин­ни­ка. Все это по­слу­жи­ло на­ча­лом воз­рож­де­ния по­чи­та­ния чу­до­твор­ной ико­ны по­сле дол­гих лет бо­го­бор­че­ства.</a:t>
            </a:r>
          </a:p>
          <a:p>
            <a:pPr algn="l"/>
            <a:r>
              <a:rPr lang="ru-RU" sz="1400" dirty="0" smtClean="0">
                <a:latin typeface="Times New Roman" pitchFamily="18" charset="0"/>
                <a:cs typeface="Times New Roman" pitchFamily="18" charset="0"/>
              </a:rPr>
              <a:t>По­кло­нить­ся иконе Бо­жи­ей Ма­те­ри «</a:t>
            </a:r>
            <a:r>
              <a:rPr lang="ru-RU" sz="1400" dirty="0" err="1" smtClean="0">
                <a:latin typeface="Times New Roman" pitchFamily="18" charset="0"/>
                <a:cs typeface="Times New Roman" pitchFamily="18" charset="0"/>
              </a:rPr>
              <a:t>Неупи­ва­е­мая</a:t>
            </a:r>
            <a:r>
              <a:rPr lang="ru-RU" sz="1400" dirty="0" smtClean="0">
                <a:latin typeface="Times New Roman" pitchFamily="18" charset="0"/>
                <a:cs typeface="Times New Roman" pitchFamily="18" charset="0"/>
              </a:rPr>
              <a:t> Ча­ша» едут со всех угол­ков Рос­сии и дру­гих стран. Сла­вит­ся осо­зна­нию сво­их гре­хов, по­ка­я­нию, воз­вра­ща­ет к бла­го­че­сти­вой жиз­ни</a:t>
            </a:r>
          </a:p>
          <a:p>
            <a:pPr algn="l"/>
            <a:r>
              <a:rPr lang="ru-RU" sz="1400" dirty="0" smtClean="0">
                <a:latin typeface="Times New Roman" pitchFamily="18" charset="0"/>
                <a:cs typeface="Times New Roman" pitchFamily="18" charset="0"/>
              </a:rPr>
              <a:t>В христианской традиции также принято молиться для исцеления от страсти пьянства мученику </a:t>
            </a:r>
            <a:r>
              <a:rPr lang="ru-RU" sz="1400" dirty="0" err="1" smtClean="0">
                <a:latin typeface="Times New Roman" pitchFamily="18" charset="0"/>
                <a:cs typeface="Times New Roman" pitchFamily="18" charset="0"/>
              </a:rPr>
              <a:t>Вонифатию</a:t>
            </a:r>
            <a:r>
              <a:rPr lang="ru-RU" sz="1400" dirty="0" smtClean="0">
                <a:latin typeface="Times New Roman" pitchFamily="18" charset="0"/>
                <a:cs typeface="Times New Roman" pitchFamily="18" charset="0"/>
              </a:rPr>
              <a:t>, преподобному Моисею Мурину, святителю </a:t>
            </a:r>
            <a:r>
              <a:rPr lang="ru-RU" sz="1400" dirty="0" err="1" smtClean="0">
                <a:latin typeface="Times New Roman" pitchFamily="18" charset="0"/>
                <a:cs typeface="Times New Roman" pitchFamily="18" charset="0"/>
              </a:rPr>
              <a:t>Вонифатию</a:t>
            </a:r>
            <a:r>
              <a:rPr lang="ru-RU" sz="1400" dirty="0" smtClean="0">
                <a:latin typeface="Times New Roman" pitchFamily="18" charset="0"/>
                <a:cs typeface="Times New Roman" pitchFamily="18" charset="0"/>
              </a:rPr>
              <a:t> Милостивому</a:t>
            </a:r>
          </a:p>
          <a:p>
            <a:endParaRPr lang="ru-RU" sz="16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124744"/>
            <a:ext cx="3487255" cy="437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90443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899"/>
            <a:ext cx="7848872" cy="1200329"/>
          </a:xfrm>
          <a:prstGeom prst="rect">
            <a:avLst/>
          </a:prstGeom>
        </p:spPr>
        <p:txBody>
          <a:bodyPr wrap="square">
            <a:spAutoFit/>
          </a:bodyPr>
          <a:lstStyle/>
          <a:p>
            <a:r>
              <a:rPr lang="ru-RU" sz="3600" b="1" dirty="0">
                <a:latin typeface="Times New Roman" pitchFamily="18" charset="0"/>
                <a:cs typeface="Times New Roman" pitchFamily="18" charset="0"/>
              </a:rPr>
              <a:t>Современные подходы к трезвенной работе</a:t>
            </a:r>
          </a:p>
        </p:txBody>
      </p:sp>
      <p:sp>
        <p:nvSpPr>
          <p:cNvPr id="3" name="Прямоугольник 2"/>
          <p:cNvSpPr/>
          <p:nvPr/>
        </p:nvSpPr>
        <p:spPr>
          <a:xfrm>
            <a:off x="704866" y="2276872"/>
            <a:ext cx="8136904" cy="3416320"/>
          </a:xfrm>
          <a:prstGeom prst="rect">
            <a:avLst/>
          </a:prstGeom>
        </p:spPr>
        <p:txBody>
          <a:bodyPr wrap="square">
            <a:spAutoFit/>
          </a:bodyPr>
          <a:lstStyle/>
          <a:p>
            <a:pPr marL="285750" indent="-285750">
              <a:buFont typeface="Arial" pitchFamily="34" charset="0"/>
              <a:buChar char="•"/>
            </a:pPr>
            <a:r>
              <a:rPr lang="ru-RU" sz="2400" dirty="0" smtClean="0">
                <a:latin typeface="Times New Roman" pitchFamily="18" charset="0"/>
                <a:cs typeface="Times New Roman" pitchFamily="18" charset="0"/>
              </a:rPr>
              <a:t>Школа трезвости О. Иоанна Клименко</a:t>
            </a:r>
          </a:p>
          <a:p>
            <a:pPr marL="285750" indent="-285750">
              <a:buFont typeface="Arial" pitchFamily="34" charset="0"/>
              <a:buChar char="•"/>
            </a:pPr>
            <a:r>
              <a:rPr lang="ru-RU" sz="2400" dirty="0" smtClean="0">
                <a:latin typeface="Times New Roman" pitchFamily="18" charset="0"/>
                <a:cs typeface="Times New Roman" pitchFamily="18" charset="0"/>
              </a:rPr>
              <a:t>Православная психотерапия (Дмитрий Авдеев)</a:t>
            </a:r>
          </a:p>
          <a:p>
            <a:pPr marL="285750" indent="-285750">
              <a:buFont typeface="Arial" pitchFamily="34" charset="0"/>
              <a:buChar char="•"/>
            </a:pPr>
            <a:r>
              <a:rPr lang="ru-RU" sz="2400" dirty="0" smtClean="0">
                <a:latin typeface="Times New Roman" pitchFamily="18" charset="0"/>
                <a:cs typeface="Times New Roman" pitchFamily="18" charset="0"/>
              </a:rPr>
              <a:t>Православные реабилитационные центры (Е. Савина РЦ «Зебра», </a:t>
            </a:r>
            <a:r>
              <a:rPr lang="ru-RU" sz="2400" dirty="0" err="1" smtClean="0">
                <a:latin typeface="Times New Roman" pitchFamily="18" charset="0"/>
                <a:cs typeface="Times New Roman" pitchFamily="18" charset="0"/>
              </a:rPr>
              <a:t>Душепопечительский</a:t>
            </a:r>
            <a:r>
              <a:rPr lang="ru-RU" sz="2400" dirty="0" smtClean="0">
                <a:latin typeface="Times New Roman" pitchFamily="18" charset="0"/>
                <a:cs typeface="Times New Roman" pitchFamily="18" charset="0"/>
              </a:rPr>
              <a:t> центр во имя святого праведного Иоанна Кронштадтского </a:t>
            </a:r>
            <a:r>
              <a:rPr lang="en-US" sz="2400" dirty="0" smtClean="0">
                <a:latin typeface="Times New Roman" pitchFamily="18" charset="0"/>
                <a:cs typeface="Times New Roman" pitchFamily="18" charset="0"/>
              </a:rPr>
              <a:t>www</a:t>
            </a:r>
            <a:r>
              <a:rPr lang="ru-RU"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dp</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a:t>
            </a:r>
            <a:r>
              <a:rPr lang="ru-RU"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ru</a:t>
            </a:r>
            <a:r>
              <a:rPr lang="ru-RU" sz="2400" dirty="0" smtClean="0">
                <a:latin typeface="Times New Roman" pitchFamily="18" charset="0"/>
                <a:cs typeface="Times New Roman" pitchFamily="18" charset="0"/>
              </a:rPr>
              <a:t>)</a:t>
            </a:r>
          </a:p>
          <a:p>
            <a:pPr marL="285750" indent="-285750">
              <a:buFont typeface="Arial" pitchFamily="34" charset="0"/>
              <a:buChar char="•"/>
            </a:pPr>
            <a:r>
              <a:rPr lang="ru-RU" sz="2400" dirty="0" smtClean="0">
                <a:latin typeface="Times New Roman" pitchFamily="18" charset="0"/>
                <a:cs typeface="Times New Roman" pitchFamily="18" charset="0"/>
              </a:rPr>
              <a:t>Гринченко Н.А. «Трезвый образ жизни» (учебное пособие) http://www.grinchenko.tvereza.info</a:t>
            </a:r>
          </a:p>
          <a:p>
            <a:pPr marL="285750" indent="-285750">
              <a:buFont typeface="Arial" pitchFamily="34" charset="0"/>
              <a:buChar char="•"/>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Анонимные алкоголики»</a:t>
            </a:r>
          </a:p>
          <a:p>
            <a:pPr marL="285750" indent="-285750">
              <a:buFont typeface="Arial" pitchFamily="34" charset="0"/>
              <a:buChar char="•"/>
            </a:pPr>
            <a:r>
              <a:rPr lang="ru-RU" sz="2400" dirty="0">
                <a:latin typeface="Times New Roman" pitchFamily="18" charset="0"/>
                <a:cs typeface="Times New Roman" pitchFamily="18" charset="0"/>
              </a:rPr>
              <a:t>Медицинские учреждения (НИИ наркологии)</a:t>
            </a:r>
          </a:p>
        </p:txBody>
      </p:sp>
    </p:spTree>
    <p:extLst>
      <p:ext uri="{BB962C8B-B14F-4D97-AF65-F5344CB8AC3E}">
        <p14:creationId xmlns:p14="http://schemas.microsoft.com/office/powerpoint/2010/main" val="83568122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456" y="1124744"/>
            <a:ext cx="8568952" cy="5970865"/>
          </a:xfrm>
          <a:prstGeom prst="rect">
            <a:avLst/>
          </a:prstGeom>
        </p:spPr>
        <p:txBody>
          <a:bodyPr wrap="square">
            <a:spAutoFit/>
          </a:bodyPr>
          <a:lstStyle/>
          <a:p>
            <a:pPr marL="285750" lvl="0" indent="-285750">
              <a:buFont typeface="Arial" pitchFamily="34" charset="0"/>
              <a:buChar char="•"/>
            </a:pPr>
            <a:r>
              <a:rPr lang="ru-RU" sz="2000" dirty="0">
                <a:latin typeface="Times New Roman" pitchFamily="18" charset="0"/>
                <a:cs typeface="Times New Roman" pitchFamily="18" charset="0"/>
              </a:rPr>
              <a:t>Анкетирование студентов о предпочтительной форме работы по профилактике алкоголизма и привлечению к ней священнослужителей;</a:t>
            </a:r>
          </a:p>
          <a:p>
            <a:pPr marL="285750" lvl="0" indent="-285750">
              <a:buFont typeface="Arial" pitchFamily="34" charset="0"/>
              <a:buChar char="•"/>
            </a:pPr>
            <a:r>
              <a:rPr lang="ru-RU" sz="2000" dirty="0">
                <a:latin typeface="Times New Roman" pitchFamily="18" charset="0"/>
                <a:cs typeface="Times New Roman" pitchFamily="18" charset="0"/>
              </a:rPr>
              <a:t>Психолого-педагогическая </a:t>
            </a:r>
            <a:r>
              <a:rPr lang="ru-RU" sz="2000" dirty="0" smtClean="0">
                <a:latin typeface="Times New Roman" pitchFamily="18" charset="0"/>
                <a:cs typeface="Times New Roman" pitchFamily="18" charset="0"/>
              </a:rPr>
              <a:t>работа (составление индивидуального плана воспитательной работы, диагностика, коррекция)</a:t>
            </a:r>
            <a:endParaRPr lang="ru-RU" sz="2000" dirty="0">
              <a:latin typeface="Times New Roman" pitchFamily="18" charset="0"/>
              <a:cs typeface="Times New Roman" pitchFamily="18" charset="0"/>
            </a:endParaRPr>
          </a:p>
          <a:p>
            <a:pPr marL="285750" lvl="0" indent="-285750">
              <a:buFont typeface="Arial" pitchFamily="34" charset="0"/>
              <a:buChar char="•"/>
            </a:pPr>
            <a:r>
              <a:rPr lang="ru-RU" sz="2000" dirty="0">
                <a:latin typeface="Times New Roman" pitchFamily="18" charset="0"/>
                <a:cs typeface="Times New Roman" pitchFamily="18" charset="0"/>
              </a:rPr>
              <a:t>Работа с родителями (консультирование, разъяснительная работа, информирование)</a:t>
            </a:r>
          </a:p>
          <a:p>
            <a:pPr marL="285750" lvl="0" indent="-285750">
              <a:buFont typeface="Arial" pitchFamily="34" charset="0"/>
              <a:buChar char="•"/>
            </a:pPr>
            <a:r>
              <a:rPr lang="ru-RU" sz="2000" dirty="0">
                <a:latin typeface="Times New Roman" pitchFamily="18" charset="0"/>
                <a:cs typeface="Times New Roman" pitchFamily="18" charset="0"/>
              </a:rPr>
              <a:t>Обращение в медицинскую организацию (НИИ наркологии)</a:t>
            </a:r>
          </a:p>
          <a:p>
            <a:pPr marL="285750" lvl="0" indent="-285750">
              <a:buFont typeface="Arial" pitchFamily="34" charset="0"/>
              <a:buChar char="•"/>
            </a:pPr>
            <a:r>
              <a:rPr lang="ru-RU" sz="2000" dirty="0">
                <a:latin typeface="Times New Roman" pitchFamily="18" charset="0"/>
                <a:cs typeface="Times New Roman" pitchFamily="18" charset="0"/>
              </a:rPr>
              <a:t>Привлечение к участию в мероприятиях, направленных на формирование ЗОЖ</a:t>
            </a:r>
          </a:p>
          <a:p>
            <a:pPr marL="285750" lvl="0" indent="-285750">
              <a:buFont typeface="Arial" pitchFamily="34" charset="0"/>
              <a:buChar char="•"/>
            </a:pPr>
            <a:r>
              <a:rPr lang="ru-RU" sz="2000" dirty="0">
                <a:latin typeface="Times New Roman" pitchFamily="18" charset="0"/>
                <a:cs typeface="Times New Roman" pitchFamily="18" charset="0"/>
              </a:rPr>
              <a:t>Вовлечение студентов в конкурсы, связанные с духовно-нравственным развитием (Алтарь Отечества, Торжество жизни)</a:t>
            </a:r>
          </a:p>
          <a:p>
            <a:pPr marL="285750" lvl="0" indent="-285750">
              <a:buFont typeface="Arial" pitchFamily="34" charset="0"/>
              <a:buChar char="•"/>
            </a:pPr>
            <a:r>
              <a:rPr lang="ru-RU" sz="2000" dirty="0">
                <a:latin typeface="Times New Roman" pitchFamily="18" charset="0"/>
                <a:cs typeface="Times New Roman" pitchFamily="18" charset="0"/>
              </a:rPr>
              <a:t>Организация волонтерской просветительской </a:t>
            </a:r>
            <a:r>
              <a:rPr lang="ru-RU" sz="2000" dirty="0" smtClean="0">
                <a:latin typeface="Times New Roman" pitchFamily="18" charset="0"/>
                <a:cs typeface="Times New Roman" pitchFamily="18" charset="0"/>
              </a:rPr>
              <a:t>работы (донорство, подготовка волонтеров – </a:t>
            </a:r>
            <a:r>
              <a:rPr lang="ru-RU" sz="2000" dirty="0" err="1" smtClean="0">
                <a:latin typeface="Times New Roman" pitchFamily="18" charset="0"/>
                <a:cs typeface="Times New Roman" pitchFamily="18" charset="0"/>
              </a:rPr>
              <a:t>собриологов</a:t>
            </a:r>
            <a:r>
              <a:rPr lang="ru-RU" sz="2000" dirty="0" smtClean="0">
                <a:latin typeface="Times New Roman" pitchFamily="18" charset="0"/>
                <a:cs typeface="Times New Roman" pitchFamily="18" charset="0"/>
              </a:rPr>
              <a:t> в своем учебном заведении</a:t>
            </a:r>
            <a:endParaRPr lang="ru-RU" sz="2000" dirty="0">
              <a:latin typeface="Times New Roman" pitchFamily="18" charset="0"/>
              <a:cs typeface="Times New Roman" pitchFamily="18" charset="0"/>
            </a:endParaRPr>
          </a:p>
          <a:p>
            <a:pPr marL="285750" lvl="0" indent="-285750">
              <a:buFont typeface="Arial" pitchFamily="34" charset="0"/>
              <a:buChar char="•"/>
            </a:pPr>
            <a:r>
              <a:rPr lang="ru-RU" sz="2000" dirty="0">
                <a:latin typeface="Times New Roman" pitchFamily="18" charset="0"/>
                <a:cs typeface="Times New Roman" pitchFamily="18" charset="0"/>
              </a:rPr>
              <a:t>Формирование установки на абсолютную </a:t>
            </a:r>
            <a:r>
              <a:rPr lang="ru-RU" sz="2000" dirty="0" smtClean="0">
                <a:latin typeface="Times New Roman" pitchFamily="18" charset="0"/>
                <a:cs typeface="Times New Roman" pitchFamily="18" charset="0"/>
              </a:rPr>
              <a:t>трезвость как норму жизни </a:t>
            </a:r>
            <a:endParaRPr lang="ru-RU" sz="2000" dirty="0">
              <a:latin typeface="Times New Roman" pitchFamily="18" charset="0"/>
              <a:cs typeface="Times New Roman" pitchFamily="18" charset="0"/>
            </a:endParaRPr>
          </a:p>
          <a:p>
            <a:pPr marL="285750" lvl="0" indent="-285750">
              <a:buFont typeface="Arial" pitchFamily="34" charset="0"/>
              <a:buChar char="•"/>
            </a:pPr>
            <a:r>
              <a:rPr lang="ru-RU" sz="2000" dirty="0">
                <a:latin typeface="Times New Roman" pitchFamily="18" charset="0"/>
                <a:cs typeface="Times New Roman" pitchFamily="18" charset="0"/>
              </a:rPr>
              <a:t>Участие должностных лиц, ответственных за профилактику </a:t>
            </a:r>
            <a:r>
              <a:rPr lang="ru-RU" sz="2000" dirty="0" err="1">
                <a:latin typeface="Times New Roman" pitchFamily="18" charset="0"/>
                <a:cs typeface="Times New Roman" pitchFamily="18" charset="0"/>
              </a:rPr>
              <a:t>аддиктивного</a:t>
            </a:r>
            <a:r>
              <a:rPr lang="ru-RU" sz="2000" dirty="0">
                <a:latin typeface="Times New Roman" pitchFamily="18" charset="0"/>
                <a:cs typeface="Times New Roman" pitchFamily="18" charset="0"/>
              </a:rPr>
              <a:t> поведения в мероприятиях, направленных на преодоление химической зависимости среди молодежи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lvl="0" indent="-285750">
              <a:buFont typeface="Arial" pitchFamily="34" charset="0"/>
              <a:buChar char="•"/>
            </a:pPr>
            <a:endParaRPr lang="ru-RU" sz="1400" dirty="0" smtClean="0">
              <a:latin typeface="Times New Roman" pitchFamily="18" charset="0"/>
              <a:cs typeface="Times New Roman" pitchFamily="18" charset="0"/>
            </a:endParaRPr>
          </a:p>
          <a:p>
            <a:pPr marL="285750" lvl="0" indent="-285750">
              <a:buFont typeface="Arial" pitchFamily="34" charset="0"/>
              <a:buChar char="•"/>
            </a:pPr>
            <a:endParaRPr lang="ru-RU" sz="1400" dirty="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p:txBody>
      </p:sp>
      <p:sp>
        <p:nvSpPr>
          <p:cNvPr id="3" name="Прямоугольник 2"/>
          <p:cNvSpPr/>
          <p:nvPr/>
        </p:nvSpPr>
        <p:spPr>
          <a:xfrm>
            <a:off x="827584" y="332656"/>
            <a:ext cx="7680717" cy="523220"/>
          </a:xfrm>
          <a:prstGeom prst="rect">
            <a:avLst/>
          </a:prstGeom>
        </p:spPr>
        <p:txBody>
          <a:bodyPr wrap="square">
            <a:spAutoFit/>
          </a:bodyPr>
          <a:lstStyle/>
          <a:p>
            <a:r>
              <a:rPr lang="ru-RU" sz="2800" b="1" dirty="0">
                <a:latin typeface="Times New Roman" pitchFamily="18" charset="0"/>
                <a:cs typeface="Times New Roman" pitchFamily="18" charset="0"/>
              </a:rPr>
              <a:t>Модель организации трезвенной работы в ОУ</a:t>
            </a:r>
          </a:p>
        </p:txBody>
      </p:sp>
    </p:spTree>
    <p:extLst>
      <p:ext uri="{BB962C8B-B14F-4D97-AF65-F5344CB8AC3E}">
        <p14:creationId xmlns:p14="http://schemas.microsoft.com/office/powerpoint/2010/main" val="234458611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5846"/>
            <a:ext cx="7920880" cy="6217087"/>
          </a:xfrm>
          <a:prstGeom prst="rect">
            <a:avLst/>
          </a:prstGeom>
        </p:spPr>
        <p:txBody>
          <a:bodyPr wrap="square">
            <a:spAutoFit/>
          </a:bodyPr>
          <a:lstStyle/>
          <a:p>
            <a:pPr lvl="0"/>
            <a:r>
              <a:rPr lang="ru-RU" sz="3200" dirty="0" smtClean="0">
                <a:latin typeface="Times New Roman" pitchFamily="18" charset="0"/>
                <a:cs typeface="Times New Roman" pitchFamily="18" charset="0"/>
              </a:rPr>
              <a:t>Выводы:</a:t>
            </a:r>
          </a:p>
          <a:p>
            <a:pPr lvl="0"/>
            <a:endParaRPr lang="ru-RU" sz="3200" dirty="0">
              <a:latin typeface="Times New Roman" pitchFamily="18" charset="0"/>
              <a:cs typeface="Times New Roman" pitchFamily="18" charset="0"/>
            </a:endParaRPr>
          </a:p>
          <a:p>
            <a:pPr lvl="0"/>
            <a:r>
              <a:rPr lang="ru-RU" sz="3200" dirty="0" smtClean="0">
                <a:latin typeface="Times New Roman" pitchFamily="18" charset="0"/>
                <a:cs typeface="Times New Roman" pitchFamily="18" charset="0"/>
              </a:rPr>
              <a:t> </a:t>
            </a:r>
          </a:p>
          <a:p>
            <a:pPr lvl="0"/>
            <a:r>
              <a:rPr lang="ru-RU" sz="2000" dirty="0" smtClean="0">
                <a:latin typeface="Times New Roman" pitchFamily="18" charset="0"/>
                <a:cs typeface="Times New Roman" pitchFamily="18" charset="0"/>
              </a:rPr>
              <a:t>На основании вышеизложенного, мы можем сделать вывод о том, что тема борьбы с пьянством в России не нова, и особый расцвет трезвенное движение получило в дореволюционной России. На сегодняшний день на уровне государства проводится политика по снижению употребления алкоголя среди молодежи. Наиболее эффективно проблема пьянства и употребления ПАВ среди молодежи может решаться совместными усилиями внешних организаций, сотрудников ОУ и родителей студентов, оказавшихся склонными к злоупотреблению алкоголем. Включая компонент трезвенной работы, накопленный в РПЦ, в учебно-воспитательный процесс образовательная организация готовит конкурентоспособного, здравомыслящего, свободного от химических зависимостей выпускника. </a:t>
            </a:r>
          </a:p>
          <a:p>
            <a:pPr lvl="0"/>
            <a:endParaRPr lang="ru-RU" dirty="0" smtClean="0">
              <a:latin typeface="Times New Roman" pitchFamily="18" charset="0"/>
              <a:cs typeface="Times New Roman" pitchFamily="18" charset="0"/>
            </a:endParaRPr>
          </a:p>
          <a:p>
            <a:pPr lvl="0" algn="ctr"/>
            <a:r>
              <a:rPr lang="ru-RU" sz="2400" b="1" dirty="0" smtClean="0">
                <a:latin typeface="Times New Roman" pitchFamily="18" charset="0"/>
                <a:cs typeface="Times New Roman" pitchFamily="18" charset="0"/>
              </a:rPr>
              <a:t>Трезвая молодежь - крепкое государство!</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77366787"/>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1458"/>
            <a:ext cx="3730508" cy="830997"/>
          </a:xfrm>
          <a:prstGeom prst="rect">
            <a:avLst/>
          </a:prstGeom>
        </p:spPr>
        <p:txBody>
          <a:bodyPr wrap="none">
            <a:spAutoFit/>
          </a:bodyPr>
          <a:lstStyle/>
          <a:p>
            <a:r>
              <a:rPr lang="ru-RU" sz="4800" b="1" dirty="0" smtClean="0">
                <a:latin typeface="Times New Roman" pitchFamily="18" charset="0"/>
                <a:cs typeface="Times New Roman" pitchFamily="18" charset="0"/>
              </a:rPr>
              <a:t>Литература:</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3" name="Прямоугольник 2"/>
          <p:cNvSpPr/>
          <p:nvPr/>
        </p:nvSpPr>
        <p:spPr>
          <a:xfrm>
            <a:off x="971600" y="2492896"/>
            <a:ext cx="7206682" cy="2677656"/>
          </a:xfrm>
          <a:prstGeom prst="rect">
            <a:avLst/>
          </a:prstGeom>
        </p:spPr>
        <p:txBody>
          <a:bodyPr wrap="square">
            <a:spAutoFit/>
          </a:bodyPr>
          <a:lstStyle/>
          <a:p>
            <a:pPr marL="342900" lvl="0" indent="-342900">
              <a:buFont typeface="+mj-lt"/>
              <a:buAutoNum type="arabicPeriod"/>
            </a:pPr>
            <a:r>
              <a:rPr lang="ru-RU" sz="2400" dirty="0">
                <a:latin typeface="Times New Roman" pitchFamily="18" charset="0"/>
                <a:cs typeface="Times New Roman" pitchFamily="18" charset="0"/>
              </a:rPr>
              <a:t>Дмитрий Авдеев. Греховные недуги</a:t>
            </a:r>
            <a:r>
              <a:rPr lang="ru-RU" sz="2400" dirty="0" smtClean="0">
                <a:latin typeface="Times New Roman" pitchFamily="18" charset="0"/>
                <a:cs typeface="Times New Roman" pitchFamily="18" charset="0"/>
              </a:rPr>
              <a:t>. Зависимые </a:t>
            </a:r>
            <a:r>
              <a:rPr lang="ru-RU" sz="2400" dirty="0">
                <a:latin typeface="Times New Roman" pitchFamily="18" charset="0"/>
                <a:cs typeface="Times New Roman" pitchFamily="18" charset="0"/>
              </a:rPr>
              <a:t>состояния. – </a:t>
            </a:r>
            <a:r>
              <a:rPr lang="ru-RU" sz="2400" dirty="0" err="1">
                <a:latin typeface="Times New Roman" pitchFamily="18" charset="0"/>
                <a:cs typeface="Times New Roman" pitchFamily="18" charset="0"/>
              </a:rPr>
              <a:t>М.:Лепта</a:t>
            </a:r>
            <a:r>
              <a:rPr lang="ru-RU" sz="2400" dirty="0">
                <a:latin typeface="Times New Roman" pitchFamily="18" charset="0"/>
                <a:cs typeface="Times New Roman" pitchFamily="18" charset="0"/>
              </a:rPr>
              <a:t> Книга, 2015.-176 с.</a:t>
            </a:r>
          </a:p>
          <a:p>
            <a:pPr marL="342900" lvl="0" indent="-342900">
              <a:buFont typeface="+mj-lt"/>
              <a:buAutoNum type="arabicPeriod"/>
            </a:pPr>
            <a:r>
              <a:rPr lang="ru-RU" sz="2400" dirty="0">
                <a:latin typeface="Times New Roman" pitchFamily="18" charset="0"/>
                <a:cs typeface="Times New Roman" pitchFamily="18" charset="0"/>
              </a:rPr>
              <a:t>И один в поле воин</a:t>
            </a:r>
            <a:r>
              <a:rPr lang="ru-RU" sz="2400" dirty="0" smtClean="0">
                <a:latin typeface="Times New Roman" pitchFamily="18" charset="0"/>
                <a:cs typeface="Times New Roman" pitchFamily="18" charset="0"/>
              </a:rPr>
              <a:t>. Народный </a:t>
            </a:r>
            <a:r>
              <a:rPr lang="ru-RU" sz="2400" dirty="0">
                <a:latin typeface="Times New Roman" pitchFamily="18" charset="0"/>
                <a:cs typeface="Times New Roman" pitchFamily="18" charset="0"/>
              </a:rPr>
              <a:t>печальник, апостол трезвости отец Александр Рождественский. – Издание храма Воскресения Христова у Варшавского вокзала, </a:t>
            </a:r>
            <a:r>
              <a:rPr lang="ru-RU" sz="2400" dirty="0" smtClean="0">
                <a:latin typeface="Times New Roman" pitchFamily="18" charset="0"/>
                <a:cs typeface="Times New Roman" pitchFamily="18" charset="0"/>
              </a:rPr>
              <a:t>г. СПб, </a:t>
            </a:r>
            <a:r>
              <a:rPr lang="ru-RU" sz="2400" dirty="0">
                <a:latin typeface="Times New Roman" pitchFamily="18" charset="0"/>
                <a:cs typeface="Times New Roman" pitchFamily="18" charset="0"/>
              </a:rPr>
              <a:t>2013 </a:t>
            </a:r>
            <a:endParaRPr lang="ru-RU" sz="2400" dirty="0" smtClean="0">
              <a:latin typeface="Times New Roman" pitchFamily="18" charset="0"/>
              <a:cs typeface="Times New Roman" pitchFamily="18" charset="0"/>
            </a:endParaRPr>
          </a:p>
          <a:p>
            <a:pPr marL="342900" lvl="0" indent="-342900">
              <a:buFont typeface="+mj-lt"/>
              <a:buAutoNum type="arabicPeriod"/>
            </a:pPr>
            <a:r>
              <a:rPr lang="en-US" sz="2400" dirty="0" smtClean="0">
                <a:latin typeface="Times New Roman" pitchFamily="18" charset="0"/>
                <a:cs typeface="Times New Roman" pitchFamily="18" charset="0"/>
              </a:rPr>
              <a:t>Dic.academik.ru</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2154728"/>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6602" y="1484784"/>
            <a:ext cx="5789790" cy="3785652"/>
          </a:xfrm>
          <a:prstGeom prst="rect">
            <a:avLst/>
          </a:prstGeom>
        </p:spPr>
        <p:txBody>
          <a:bodyPr wrap="none">
            <a:spAutoFit/>
          </a:bodyPr>
          <a:lstStyle/>
          <a:p>
            <a:pPr algn="ctr"/>
            <a:r>
              <a:rPr lang="ru-RU" sz="8000" b="1" dirty="0" smtClean="0">
                <a:latin typeface="Times New Roman" pitchFamily="18" charset="0"/>
                <a:cs typeface="Times New Roman" pitchFamily="18" charset="0"/>
              </a:rPr>
              <a:t>Благодарим</a:t>
            </a:r>
          </a:p>
          <a:p>
            <a:pPr algn="ctr"/>
            <a:r>
              <a:rPr lang="ru-RU" sz="8000" b="1" dirty="0">
                <a:latin typeface="Times New Roman" pitchFamily="18" charset="0"/>
                <a:cs typeface="Times New Roman" pitchFamily="18" charset="0"/>
              </a:rPr>
              <a:t>з</a:t>
            </a:r>
            <a:r>
              <a:rPr lang="ru-RU" sz="8000" b="1" dirty="0" smtClean="0">
                <a:latin typeface="Times New Roman" pitchFamily="18" charset="0"/>
                <a:cs typeface="Times New Roman" pitchFamily="18" charset="0"/>
              </a:rPr>
              <a:t>а</a:t>
            </a:r>
          </a:p>
          <a:p>
            <a:pPr algn="ctr"/>
            <a:r>
              <a:rPr lang="ru-RU" sz="8000" b="1" dirty="0" smtClean="0">
                <a:latin typeface="Times New Roman" pitchFamily="18" charset="0"/>
                <a:cs typeface="Times New Roman" pitchFamily="18" charset="0"/>
              </a:rPr>
              <a:t>внимание!!!</a:t>
            </a:r>
            <a:endParaRPr lang="ru-RU" sz="8000" b="1" dirty="0">
              <a:latin typeface="Times New Roman" pitchFamily="18" charset="0"/>
              <a:cs typeface="Times New Roman" pitchFamily="18" charset="0"/>
            </a:endParaRPr>
          </a:p>
        </p:txBody>
      </p:sp>
    </p:spTree>
    <p:extLst>
      <p:ext uri="{BB962C8B-B14F-4D97-AF65-F5344CB8AC3E}">
        <p14:creationId xmlns:p14="http://schemas.microsoft.com/office/powerpoint/2010/main" val="2352154728"/>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34954"/>
            <a:ext cx="8152968" cy="2215991"/>
          </a:xfrm>
          <a:prstGeom prst="rect">
            <a:avLst/>
          </a:prstGeom>
        </p:spPr>
        <p:txBody>
          <a:bodyPr wrap="square">
            <a:spAutoFit/>
          </a:bodyPr>
          <a:lstStyle/>
          <a:p>
            <a:pPr algn="just"/>
            <a:r>
              <a:rPr lang="ru-RU" sz="2000" dirty="0" smtClean="0">
                <a:latin typeface="Times New Roman" pitchFamily="18" charset="0"/>
                <a:cs typeface="Times New Roman" pitchFamily="18" charset="0"/>
              </a:rPr>
              <a:t>Актуальность данной работы продиктована данными </a:t>
            </a:r>
            <a:r>
              <a:rPr lang="ru-RU" sz="2000" b="1" dirty="0" smtClean="0">
                <a:latin typeface="Times New Roman" pitchFamily="18" charset="0"/>
                <a:cs typeface="Times New Roman" pitchFamily="18" charset="0"/>
              </a:rPr>
              <a:t>официальной</a:t>
            </a:r>
            <a:r>
              <a:rPr lang="ru-RU" sz="2000" dirty="0" smtClean="0">
                <a:latin typeface="Times New Roman" pitchFamily="18" charset="0"/>
                <a:cs typeface="Times New Roman" pitchFamily="18" charset="0"/>
              </a:rPr>
              <a:t> статистики, согласно которой в России количество больных, злоупотребляющих алкоголем, превышает 2,7 млн. Эксперты считают, что реальное количество больных может достигать 13,5 млн. В России вклад алкоголизма в общую смертность составляет от 11,9 до 23,4% из которых 63,9% приходится на мужчин.</a:t>
            </a:r>
            <a:endParaRPr lang="en-US" sz="2000" dirty="0">
              <a:latin typeface="Times New Roman" pitchFamily="18" charset="0"/>
              <a:cs typeface="Times New Roman" pitchFamily="18" charset="0"/>
            </a:endParaRPr>
          </a:p>
          <a:p>
            <a:pPr algn="ctr"/>
            <a:endParaRPr lang="ru-RU" dirty="0"/>
          </a:p>
        </p:txBody>
      </p:sp>
      <p:graphicFrame>
        <p:nvGraphicFramePr>
          <p:cNvPr id="3" name="Диаграмма 2"/>
          <p:cNvGraphicFramePr/>
          <p:nvPr>
            <p:extLst>
              <p:ext uri="{D42A27DB-BD31-4B8C-83A1-F6EECF244321}">
                <p14:modId xmlns:p14="http://schemas.microsoft.com/office/powerpoint/2010/main" val="1651969284"/>
              </p:ext>
            </p:extLst>
          </p:nvPr>
        </p:nvGraphicFramePr>
        <p:xfrm>
          <a:off x="91440" y="1988840"/>
          <a:ext cx="8801040" cy="48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480719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208" y="27861"/>
            <a:ext cx="8754176" cy="6555641"/>
          </a:xfrm>
          <a:prstGeom prst="rect">
            <a:avLst/>
          </a:prstGeom>
        </p:spPr>
        <p:txBody>
          <a:bodyPr wrap="square">
            <a:spAutoFit/>
          </a:bodyPr>
          <a:lstStyle/>
          <a:p>
            <a:r>
              <a:rPr lang="ru-RU" sz="4400" b="1" i="1" dirty="0" smtClean="0">
                <a:latin typeface="Times New Roman" pitchFamily="18" charset="0"/>
                <a:cs typeface="Times New Roman" pitchFamily="18" charset="0"/>
              </a:rPr>
              <a:t>Цель</a:t>
            </a:r>
            <a:r>
              <a:rPr lang="ru-RU" sz="4400" dirty="0" smtClean="0">
                <a:latin typeface="Times New Roman" pitchFamily="18" charset="0"/>
                <a:cs typeface="Times New Roman" pitchFamily="18" charset="0"/>
              </a:rPr>
              <a:t>: </a:t>
            </a:r>
            <a:endParaRPr lang="ru-RU" sz="44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С</a:t>
            </a:r>
            <a:r>
              <a:rPr lang="ru-RU" sz="2800" dirty="0" smtClean="0">
                <a:latin typeface="Times New Roman" pitchFamily="18" charset="0"/>
                <a:cs typeface="Times New Roman" pitchFamily="18" charset="0"/>
              </a:rPr>
              <a:t>формулировать </a:t>
            </a:r>
            <a:r>
              <a:rPr lang="ru-RU" sz="2800" dirty="0" smtClean="0">
                <a:latin typeface="Times New Roman" pitchFamily="18" charset="0"/>
                <a:cs typeface="Times New Roman" pitchFamily="18" charset="0"/>
              </a:rPr>
              <a:t>основные </a:t>
            </a:r>
            <a:r>
              <a:rPr lang="ru-RU" sz="2800" dirty="0">
                <a:latin typeface="Times New Roman" pitchFamily="18" charset="0"/>
                <a:cs typeface="Times New Roman" pitchFamily="18" charset="0"/>
              </a:rPr>
              <a:t>направления трезвенной работы в ОУ </a:t>
            </a:r>
            <a:r>
              <a:rPr lang="ru-RU" sz="2800" dirty="0" smtClean="0">
                <a:latin typeface="Times New Roman" pitchFamily="18" charset="0"/>
                <a:cs typeface="Times New Roman" pitchFamily="18" charset="0"/>
              </a:rPr>
              <a:t>СПО на основании опыта работы ГБПОУ Колледжа связи №54</a:t>
            </a:r>
          </a:p>
          <a:p>
            <a:endParaRPr lang="ru-RU" sz="2800" dirty="0">
              <a:latin typeface="Times New Roman" pitchFamily="18" charset="0"/>
              <a:cs typeface="Times New Roman" pitchFamily="18" charset="0"/>
            </a:endParaRPr>
          </a:p>
          <a:p>
            <a:r>
              <a:rPr lang="ru-RU" sz="4400" b="1" i="1" dirty="0" smtClean="0">
                <a:latin typeface="Times New Roman" pitchFamily="18" charset="0"/>
                <a:cs typeface="Times New Roman" pitchFamily="18" charset="0"/>
              </a:rPr>
              <a:t>Задачи</a:t>
            </a:r>
            <a:r>
              <a:rPr lang="en-US" sz="4400" b="1" i="1" dirty="0">
                <a:latin typeface="Times New Roman" pitchFamily="18" charset="0"/>
                <a:cs typeface="Times New Roman" pitchFamily="18" charset="0"/>
              </a:rPr>
              <a:t>:</a:t>
            </a:r>
            <a:r>
              <a:rPr lang="ru-RU" sz="4400" dirty="0" smtClean="0">
                <a:latin typeface="Times New Roman" pitchFamily="18" charset="0"/>
                <a:cs typeface="Times New Roman" pitchFamily="18" charset="0"/>
              </a:rPr>
              <a:t> </a:t>
            </a:r>
            <a:endParaRPr lang="ru-RU" sz="4400" dirty="0">
              <a:latin typeface="Times New Roman" pitchFamily="18" charset="0"/>
              <a:cs typeface="Times New Roman" pitchFamily="18" charset="0"/>
            </a:endParaRPr>
          </a:p>
          <a:p>
            <a:r>
              <a:rPr lang="ru-RU" sz="2800" dirty="0">
                <a:latin typeface="Times New Roman" pitchFamily="18" charset="0"/>
                <a:cs typeface="Times New Roman" pitchFamily="18" charset="0"/>
              </a:rPr>
              <a:t>-определить исторические предпосылки и духовные основы трезвенной работы в России;</a:t>
            </a:r>
          </a:p>
          <a:p>
            <a:r>
              <a:rPr lang="ru-RU" sz="2800" dirty="0">
                <a:latin typeface="Times New Roman" pitchFamily="18" charset="0"/>
                <a:cs typeface="Times New Roman" pitchFamily="18" charset="0"/>
              </a:rPr>
              <a:t>- указать современников, занимающихся трезвенной работой</a:t>
            </a:r>
          </a:p>
          <a:p>
            <a:r>
              <a:rPr lang="ru-RU" sz="2800" dirty="0">
                <a:latin typeface="Times New Roman" pitchFamily="18" charset="0"/>
                <a:cs typeface="Times New Roman" pitchFamily="18" charset="0"/>
              </a:rPr>
              <a:t>- описать основные формы работы в ОУ по профилактике употребления алкоголя</a:t>
            </a:r>
          </a:p>
          <a:p>
            <a:r>
              <a:rPr lang="ru-RU" sz="2800" dirty="0">
                <a:latin typeface="Times New Roman" pitchFamily="18" charset="0"/>
                <a:cs typeface="Times New Roman" pitchFamily="18" charset="0"/>
              </a:rPr>
              <a:t>- определить пути исцеления от алкогольной зависимости.</a:t>
            </a: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4814" y="2577376"/>
            <a:ext cx="7573609" cy="2554545"/>
          </a:xfrm>
          <a:prstGeom prst="rect">
            <a:avLst/>
          </a:prstGeom>
        </p:spPr>
        <p:txBody>
          <a:bodyPr wrap="square">
            <a:spAutoFit/>
          </a:bodyPr>
          <a:lstStyle/>
          <a:p>
            <a:pPr marL="285750" indent="-285750">
              <a:buFont typeface="Arial" pitchFamily="34" charset="0"/>
              <a:buChar char="•"/>
            </a:pPr>
            <a:r>
              <a:rPr lang="ru-RU" sz="3200" dirty="0" smtClean="0">
                <a:latin typeface="Times New Roman" pitchFamily="18" charset="0"/>
                <a:cs typeface="Times New Roman" pitchFamily="18" charset="0"/>
              </a:rPr>
              <a:t>Анализ </a:t>
            </a:r>
            <a:r>
              <a:rPr lang="ru-RU" sz="3200" dirty="0">
                <a:latin typeface="Times New Roman" pitchFamily="18" charset="0"/>
                <a:cs typeface="Times New Roman" pitchFamily="18" charset="0"/>
              </a:rPr>
              <a:t>исторических </a:t>
            </a:r>
            <a:r>
              <a:rPr lang="ru-RU" sz="3200" dirty="0" smtClean="0">
                <a:latin typeface="Times New Roman" pitchFamily="18" charset="0"/>
                <a:cs typeface="Times New Roman" pitchFamily="18" charset="0"/>
              </a:rPr>
              <a:t>материалов</a:t>
            </a:r>
            <a:endParaRPr lang="ru-RU" sz="3200" dirty="0">
              <a:latin typeface="Times New Roman" pitchFamily="18" charset="0"/>
              <a:cs typeface="Times New Roman" pitchFamily="18" charset="0"/>
            </a:endParaRPr>
          </a:p>
          <a:p>
            <a:pPr marL="285750" indent="-285750">
              <a:buFont typeface="Arial" pitchFamily="34" charset="0"/>
              <a:buChar char="•"/>
            </a:pPr>
            <a:r>
              <a:rPr lang="ru-RU" sz="3200" dirty="0" smtClean="0">
                <a:latin typeface="Times New Roman" pitchFamily="18" charset="0"/>
                <a:cs typeface="Times New Roman" pitchFamily="18" charset="0"/>
              </a:rPr>
              <a:t>Индивидуальные беседы со студентами</a:t>
            </a:r>
          </a:p>
          <a:p>
            <a:pPr marL="285750" indent="-285750">
              <a:buFont typeface="Arial" pitchFamily="34" charset="0"/>
              <a:buChar char="•"/>
            </a:pPr>
            <a:r>
              <a:rPr lang="ru-RU" sz="3200" dirty="0" smtClean="0">
                <a:latin typeface="Times New Roman" pitchFamily="18" charset="0"/>
                <a:cs typeface="Times New Roman" pitchFamily="18" charset="0"/>
              </a:rPr>
              <a:t>Наблюдение </a:t>
            </a:r>
            <a:endParaRPr lang="ru-RU" sz="3200" dirty="0">
              <a:latin typeface="Times New Roman" pitchFamily="18" charset="0"/>
              <a:cs typeface="Times New Roman" pitchFamily="18" charset="0"/>
            </a:endParaRPr>
          </a:p>
          <a:p>
            <a:pPr marL="285750" indent="-285750">
              <a:buFont typeface="Arial" pitchFamily="34" charset="0"/>
              <a:buChar char="•"/>
            </a:pPr>
            <a:r>
              <a:rPr lang="ru-RU" sz="3200" dirty="0" smtClean="0">
                <a:latin typeface="Times New Roman" pitchFamily="18" charset="0"/>
                <a:cs typeface="Times New Roman" pitchFamily="18" charset="0"/>
              </a:rPr>
              <a:t>Опрос </a:t>
            </a:r>
          </a:p>
          <a:p>
            <a:pPr marL="285750" indent="-285750">
              <a:buFont typeface="Arial" pitchFamily="34" charset="0"/>
              <a:buChar char="•"/>
            </a:pPr>
            <a:r>
              <a:rPr lang="ru-RU" sz="3200" dirty="0" smtClean="0">
                <a:latin typeface="Times New Roman" pitchFamily="18" charset="0"/>
                <a:cs typeface="Times New Roman" pitchFamily="18" charset="0"/>
              </a:rPr>
              <a:t>Анкетирование </a:t>
            </a:r>
            <a:endParaRPr lang="ru-RU" sz="3200" dirty="0">
              <a:latin typeface="Times New Roman" pitchFamily="18" charset="0"/>
              <a:cs typeface="Times New Roman" pitchFamily="18" charset="0"/>
            </a:endParaRPr>
          </a:p>
        </p:txBody>
      </p:sp>
      <p:sp>
        <p:nvSpPr>
          <p:cNvPr id="3" name="Прямоугольник 2"/>
          <p:cNvSpPr/>
          <p:nvPr/>
        </p:nvSpPr>
        <p:spPr>
          <a:xfrm>
            <a:off x="179512" y="0"/>
            <a:ext cx="6899838" cy="923330"/>
          </a:xfrm>
          <a:prstGeom prst="rect">
            <a:avLst/>
          </a:prstGeom>
        </p:spPr>
        <p:txBody>
          <a:bodyPr wrap="none">
            <a:spAutoFit/>
          </a:bodyPr>
          <a:lstStyle/>
          <a:p>
            <a:r>
              <a:rPr lang="ru-RU" sz="4400" b="1" dirty="0" smtClean="0">
                <a:latin typeface="Times New Roman" pitchFamily="18" charset="0"/>
                <a:cs typeface="Times New Roman" pitchFamily="18" charset="0"/>
              </a:rPr>
              <a:t>Методы</a:t>
            </a:r>
            <a:r>
              <a:rPr lang="ru-RU" sz="5400" b="1" dirty="0" smtClean="0">
                <a:latin typeface="Times New Roman" pitchFamily="18" charset="0"/>
                <a:cs typeface="Times New Roman" pitchFamily="18" charset="0"/>
              </a:rPr>
              <a:t> </a:t>
            </a:r>
            <a:r>
              <a:rPr lang="ru-RU" sz="5400" b="1" dirty="0" smtClean="0">
                <a:latin typeface="Times New Roman" pitchFamily="18" charset="0"/>
                <a:cs typeface="Times New Roman" pitchFamily="18" charset="0"/>
              </a:rPr>
              <a:t>исследования:</a:t>
            </a:r>
            <a:endParaRPr lang="ru-RU"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47685530"/>
              </p:ext>
            </p:extLst>
          </p:nvPr>
        </p:nvGraphicFramePr>
        <p:xfrm>
          <a:off x="107504" y="824508"/>
          <a:ext cx="8496944" cy="5772576"/>
        </p:xfrm>
        <a:graphic>
          <a:graphicData uri="http://schemas.openxmlformats.org/drawingml/2006/table">
            <a:tbl>
              <a:tblPr firstRow="1" firstCol="1" bandRow="1"/>
              <a:tblGrid>
                <a:gridCol w="1951620"/>
                <a:gridCol w="6545324"/>
              </a:tblGrid>
              <a:tr h="249201">
                <a:tc>
                  <a:txBody>
                    <a:bodyPr/>
                    <a:lstStyle/>
                    <a:p>
                      <a:pPr algn="ctr">
                        <a:lnSpc>
                          <a:spcPct val="115000"/>
                        </a:lnSpc>
                        <a:spcAft>
                          <a:spcPts val="0"/>
                        </a:spcAft>
                      </a:pPr>
                      <a:r>
                        <a:rPr lang="ru-RU" sz="1600" b="1" dirty="0">
                          <a:effectLst/>
                          <a:latin typeface="Times New Roman"/>
                          <a:ea typeface="Calibri"/>
                          <a:cs typeface="Times New Roman"/>
                        </a:rPr>
                        <a:t>Направленность </a:t>
                      </a:r>
                      <a:endParaRPr lang="ru-RU" sz="1600" b="1"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cs typeface="Times New Roman"/>
                        </a:rPr>
                        <a:t>Содержание</a:t>
                      </a:r>
                      <a:endParaRPr lang="ru-RU" sz="1600" b="1"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rowSpan="4">
                  <a:txBody>
                    <a:bodyPr/>
                    <a:lstStyle/>
                    <a:p>
                      <a:pPr algn="just">
                        <a:lnSpc>
                          <a:spcPct val="115000"/>
                        </a:lnSpc>
                        <a:spcAft>
                          <a:spcPts val="0"/>
                        </a:spcAft>
                      </a:pPr>
                      <a:r>
                        <a:rPr lang="ru-RU" sz="1600" b="0" dirty="0">
                          <a:effectLst/>
                          <a:latin typeface="Times New Roman" pitchFamily="18" charset="0"/>
                          <a:ea typeface="Calibri"/>
                          <a:cs typeface="Times New Roman" pitchFamily="18" charset="0"/>
                        </a:rPr>
                        <a:t>Определение проблем обучающегося</a:t>
                      </a: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Работа с психологом по выявлению проблем личности и их коррекция</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Индивидуальные консультации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Тестирование</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Уроки-тренинги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rowSpan="3">
                  <a:txBody>
                    <a:bodyPr/>
                    <a:lstStyle/>
                    <a:p>
                      <a:pPr algn="just">
                        <a:lnSpc>
                          <a:spcPct val="115000"/>
                        </a:lnSpc>
                        <a:spcAft>
                          <a:spcPts val="0"/>
                        </a:spcAft>
                      </a:pPr>
                      <a:r>
                        <a:rPr lang="ru-RU" sz="1600" b="0" dirty="0">
                          <a:effectLst/>
                          <a:latin typeface="Times New Roman" pitchFamily="18" charset="0"/>
                          <a:ea typeface="Calibri"/>
                          <a:cs typeface="Times New Roman" pitchFamily="18" charset="0"/>
                        </a:rPr>
                        <a:t>Кружковая работа</a:t>
                      </a: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Военно-патриотический клуб «Медведи»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Спортивные секции по направлениям</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Факультативы по учебным дисциплинам ОГСЭ и ЕН</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rowSpan="2">
                  <a:txBody>
                    <a:bodyPr/>
                    <a:lstStyle/>
                    <a:p>
                      <a:pPr algn="just">
                        <a:lnSpc>
                          <a:spcPct val="115000"/>
                        </a:lnSpc>
                        <a:spcAft>
                          <a:spcPts val="0"/>
                        </a:spcAft>
                      </a:pPr>
                      <a:r>
                        <a:rPr lang="ru-RU" sz="1600" b="0" dirty="0">
                          <a:effectLst/>
                          <a:latin typeface="Times New Roman" pitchFamily="18" charset="0"/>
                          <a:ea typeface="Calibri"/>
                          <a:cs typeface="Times New Roman" pitchFamily="18" charset="0"/>
                        </a:rPr>
                        <a:t>Дополнительное образование</a:t>
                      </a: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Финансовая грамотность</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Основы монтажа радиоэлектронной аппаратуры и приборов</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rowSpan="3">
                  <a:txBody>
                    <a:bodyPr/>
                    <a:lstStyle/>
                    <a:p>
                      <a:pPr algn="just">
                        <a:lnSpc>
                          <a:spcPct val="115000"/>
                        </a:lnSpc>
                        <a:spcAft>
                          <a:spcPts val="0"/>
                        </a:spcAft>
                      </a:pPr>
                      <a:r>
                        <a:rPr lang="ru-RU" sz="1600" b="0" dirty="0">
                          <a:effectLst/>
                          <a:latin typeface="Times New Roman" pitchFamily="18" charset="0"/>
                          <a:ea typeface="Calibri"/>
                          <a:cs typeface="Times New Roman" pitchFamily="18" charset="0"/>
                        </a:rPr>
                        <a:t>Просветительская </a:t>
                      </a:r>
                      <a:r>
                        <a:rPr lang="ru-RU" sz="1600" b="0" dirty="0" smtClean="0">
                          <a:effectLst/>
                          <a:latin typeface="Times New Roman" pitchFamily="18" charset="0"/>
                          <a:ea typeface="Calibri"/>
                          <a:cs typeface="Times New Roman" pitchFamily="18" charset="0"/>
                        </a:rPr>
                        <a:t>работа</a:t>
                      </a:r>
                      <a:endParaRPr lang="ru-RU" sz="1600" b="0" dirty="0">
                        <a:effectLst/>
                        <a:latin typeface="Times New Roman" pitchFamily="18" charset="0"/>
                        <a:ea typeface="Calibri"/>
                        <a:cs typeface="Times New Roman" pitchFamily="18" charset="0"/>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Круглый стол с сотрудником Института гигиены и здоровья на актуальные темы, связанные с ростом подростка</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Беседа студентов с  сотрудником  Института гигиены и здоровья  И.В.Золотаревой  о здоровом образе жизни.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vMerge="1">
                  <a:txBody>
                    <a:bodyPr/>
                    <a:lstStyle/>
                    <a:p>
                      <a:endParaRPr lang="ru-RU" dirty="0"/>
                    </a:p>
                  </a:txBody>
                  <a:tcPr/>
                </a:tc>
                <a:tc>
                  <a:txBody>
                    <a:bodyPr/>
                    <a:lstStyle/>
                    <a:p>
                      <a:pPr algn="just">
                        <a:lnSpc>
                          <a:spcPct val="115000"/>
                        </a:lnSpc>
                        <a:spcAft>
                          <a:spcPts val="0"/>
                        </a:spcAft>
                      </a:pPr>
                      <a:r>
                        <a:rPr lang="ru-RU" sz="1200" dirty="0">
                          <a:effectLst/>
                          <a:latin typeface="Times New Roman"/>
                          <a:ea typeface="Calibri"/>
                          <a:cs typeface="Times New Roman"/>
                        </a:rPr>
                        <a:t>Лекция сотрудника НИИ Наркологии на тему: «Смертельные привычки»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rowSpan="3">
                  <a:txBody>
                    <a:bodyPr/>
                    <a:lstStyle/>
                    <a:p>
                      <a:pPr algn="just">
                        <a:lnSpc>
                          <a:spcPct val="115000"/>
                        </a:lnSpc>
                        <a:spcAft>
                          <a:spcPts val="0"/>
                        </a:spcAft>
                      </a:pPr>
                      <a:r>
                        <a:rPr lang="ru-RU" sz="1400" b="0" dirty="0">
                          <a:effectLst/>
                          <a:latin typeface="Times New Roman"/>
                          <a:ea typeface="Calibri"/>
                          <a:cs typeface="Times New Roman"/>
                        </a:rPr>
                        <a:t>Практикум по реализации здорового образа жизни</a:t>
                      </a:r>
                      <a:endParaRPr lang="ru-RU" sz="1400" b="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ЗОЖ «Ярмарка здоровья», Откажись от сигареты - возьми конфету!</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solidFill>
                            <a:schemeClr val="tx1"/>
                          </a:solidFill>
                          <a:effectLst/>
                          <a:latin typeface="Times New Roman"/>
                          <a:ea typeface="Calibri"/>
                          <a:cs typeface="Times New Roman"/>
                        </a:rPr>
                        <a:t>Неделя здорового образа жизни</a:t>
                      </a:r>
                      <a:endParaRPr lang="ru-RU" sz="1200" dirty="0">
                        <a:solidFill>
                          <a:schemeClr val="tx1"/>
                        </a:solidFill>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Спортивный праздник «А ну-ка, парни!»</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03">
                <a:tc rowSpan="3">
                  <a:txBody>
                    <a:bodyPr/>
                    <a:lstStyle/>
                    <a:p>
                      <a:pPr algn="just">
                        <a:lnSpc>
                          <a:spcPct val="115000"/>
                        </a:lnSpc>
                        <a:spcAft>
                          <a:spcPts val="0"/>
                        </a:spcAft>
                      </a:pPr>
                      <a:r>
                        <a:rPr lang="ru-RU" sz="1400" b="0" dirty="0">
                          <a:effectLst/>
                          <a:latin typeface="Times New Roman"/>
                          <a:ea typeface="Calibri"/>
                          <a:cs typeface="Times New Roman"/>
                        </a:rPr>
                        <a:t>Практикум по реализации учебной деятельности</a:t>
                      </a:r>
                      <a:endParaRPr lang="ru-RU" sz="1400" b="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Участие в олимпиадах, конкурсах, викторинах, спортивных соревнованиях по учебным дисциплинам в колледже и городе</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dirty="0"/>
                    </a:p>
                  </a:txBody>
                  <a:tcPr/>
                </a:tc>
                <a:tc>
                  <a:txBody>
                    <a:bodyPr/>
                    <a:lstStyle/>
                    <a:p>
                      <a:pPr algn="just">
                        <a:lnSpc>
                          <a:spcPct val="115000"/>
                        </a:lnSpc>
                        <a:spcAft>
                          <a:spcPts val="0"/>
                        </a:spcAft>
                      </a:pPr>
                      <a:r>
                        <a:rPr lang="ru-RU" sz="1200" dirty="0">
                          <a:effectLst/>
                          <a:latin typeface="Times New Roman"/>
                          <a:ea typeface="Calibri"/>
                          <a:cs typeface="Times New Roman"/>
                        </a:rPr>
                        <a:t>Создание своего исследования или проекта, выбор наставника</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1">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Создание портфолио достижений студента</a:t>
                      </a:r>
                      <a:endParaRPr lang="ru-RU" sz="1200" dirty="0">
                        <a:effectLst/>
                        <a:latin typeface="Calibri"/>
                        <a:ea typeface="Calibri"/>
                        <a:cs typeface="Times New Roman"/>
                      </a:endParaRPr>
                    </a:p>
                  </a:txBody>
                  <a:tcPr marL="62233" marR="62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331640" y="188639"/>
            <a:ext cx="6912768" cy="400110"/>
          </a:xfrm>
          <a:prstGeom prst="rect">
            <a:avLst/>
          </a:prstGeom>
        </p:spPr>
        <p:txBody>
          <a:bodyPr wrap="square">
            <a:spAutoFit/>
          </a:bodyPr>
          <a:lstStyle/>
          <a:p>
            <a:r>
              <a:rPr lang="ru-RU" sz="2000" b="1" dirty="0" smtClean="0">
                <a:latin typeface="Times New Roman" pitchFamily="18" charset="0"/>
                <a:cs typeface="Times New Roman" pitchFamily="18" charset="0"/>
              </a:rPr>
              <a:t>Формы работы по профилактике употребления алкоголя</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8964488" cy="6617196"/>
          </a:xfrm>
          <a:prstGeom prst="rect">
            <a:avLst/>
          </a:prstGeom>
          <a:noFill/>
          <a:ln>
            <a:noFill/>
          </a:ln>
        </p:spPr>
        <p:txBody>
          <a:bodyPr wrap="square">
            <a:spAutoFit/>
          </a:bodyPr>
          <a:lstStyle/>
          <a:p>
            <a:pPr algn="just"/>
            <a:r>
              <a:rPr lang="vi-VN" b="1" i="1" dirty="0" smtClean="0">
                <a:latin typeface="Times New Roman" pitchFamily="18" charset="0"/>
                <a:cs typeface="Times New Roman" pitchFamily="18" charset="0"/>
              </a:rPr>
              <a:t>Алкого́ль</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в русском</a:t>
            </a:r>
            <a:r>
              <a:rPr lang="ru-RU"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языке чаще всего выступает как синоним словосочетаний </a:t>
            </a:r>
            <a:r>
              <a:rPr lang="ru-RU" dirty="0" smtClean="0">
                <a:latin typeface="Times New Roman" pitchFamily="18" charset="0"/>
                <a:cs typeface="Times New Roman" pitchFamily="18" charset="0"/>
              </a:rPr>
              <a:t>этиловый спирт</a:t>
            </a:r>
            <a:r>
              <a:rPr lang="vi-VN" dirty="0" smtClean="0">
                <a:latin typeface="Times New Roman" pitchFamily="18" charset="0"/>
                <a:cs typeface="Times New Roman" pitchFamily="18" charset="0"/>
              </a:rPr>
              <a:t> (этанол) и </a:t>
            </a:r>
            <a:r>
              <a:rPr lang="ru-RU" dirty="0" smtClean="0">
                <a:latin typeface="Times New Roman" pitchFamily="18" charset="0"/>
                <a:cs typeface="Times New Roman" pitchFamily="18" charset="0"/>
              </a:rPr>
              <a:t>алкогольные напитки</a:t>
            </a:r>
            <a:r>
              <a:rPr lang="vi-VN" dirty="0" smtClean="0">
                <a:latin typeface="Times New Roman" pitchFamily="18" charset="0"/>
                <a:cs typeface="Times New Roman" pitchFamily="18" charset="0"/>
              </a:rPr>
              <a:t> (то есть напитки, содержащие этиловый спирт в существенных концентрациях). </a:t>
            </a:r>
            <a:endParaRPr lang="ru-RU" dirty="0" smtClean="0">
              <a:latin typeface="Times New Roman" pitchFamily="18" charset="0"/>
              <a:cs typeface="Times New Roman" pitchFamily="18" charset="0"/>
            </a:endParaRPr>
          </a:p>
          <a:p>
            <a:pPr algn="just"/>
            <a:endParaRPr lang="vi-VN" dirty="0" smtClean="0">
              <a:latin typeface="Times New Roman" pitchFamily="18" charset="0"/>
              <a:cs typeface="Times New Roman" pitchFamily="18" charset="0"/>
            </a:endParaRPr>
          </a:p>
          <a:p>
            <a:pPr algn="just"/>
            <a:r>
              <a:rPr lang="ru-RU" b="1" i="1" dirty="0" smtClean="0">
                <a:latin typeface="Times New Roman" pitchFamily="18" charset="0"/>
                <a:cs typeface="Times New Roman" pitchFamily="18" charset="0"/>
              </a:rPr>
              <a:t>Трезвость</a:t>
            </a:r>
            <a:r>
              <a:rPr lang="ru-RU" dirty="0" smtClean="0">
                <a:latin typeface="Times New Roman" pitchFamily="18" charset="0"/>
                <a:cs typeface="Times New Roman" pitchFamily="18" charset="0"/>
              </a:rPr>
              <a:t> - согласно определению организации здравоохранения — непрерывное воздержание от приёма алкоголя и других </a:t>
            </a:r>
            <a:r>
              <a:rPr lang="ru-RU" dirty="0" err="1" smtClean="0">
                <a:latin typeface="Times New Roman" pitchFamily="18" charset="0"/>
                <a:cs typeface="Times New Roman" pitchFamily="18" charset="0"/>
              </a:rPr>
              <a:t>психоактивных</a:t>
            </a:r>
            <a:r>
              <a:rPr lang="ru-RU" dirty="0" smtClean="0">
                <a:latin typeface="Times New Roman" pitchFamily="18" charset="0"/>
                <a:cs typeface="Times New Roman" pitchFamily="18" charset="0"/>
                <a:hlinkClick r:id="rId2" tooltip="Психоактивные вещества"/>
              </a:rPr>
              <a:t> </a:t>
            </a:r>
            <a:r>
              <a:rPr lang="ru-RU" dirty="0" smtClean="0">
                <a:latin typeface="Times New Roman" pitchFamily="18" charset="0"/>
                <a:cs typeface="Times New Roman" pitchFamily="18" charset="0"/>
              </a:rPr>
              <a:t>веществ.</a:t>
            </a:r>
          </a:p>
          <a:p>
            <a:pPr algn="just"/>
            <a:endParaRPr lang="ru-RU" dirty="0">
              <a:latin typeface="Times New Roman" pitchFamily="18" charset="0"/>
              <a:cs typeface="Times New Roman" pitchFamily="18" charset="0"/>
            </a:endParaRPr>
          </a:p>
          <a:p>
            <a:pPr algn="just"/>
            <a:r>
              <a:rPr lang="ru-RU" b="1" i="1" dirty="0" err="1" smtClean="0">
                <a:latin typeface="Times New Roman" pitchFamily="18" charset="0"/>
                <a:cs typeface="Times New Roman" pitchFamily="18" charset="0"/>
              </a:rPr>
              <a:t>Трезвение</a:t>
            </a:r>
            <a:r>
              <a:rPr lang="ru-RU" dirty="0" smtClean="0">
                <a:latin typeface="Times New Roman" pitchFamily="18" charset="0"/>
                <a:cs typeface="Times New Roman" pitchFamily="18" charset="0"/>
              </a:rPr>
              <a:t> – </a:t>
            </a:r>
            <a:r>
              <a:rPr lang="ru-RU" dirty="0">
                <a:latin typeface="Times New Roman" pitchFamily="18" charset="0"/>
                <a:cs typeface="Times New Roman" pitchFamily="18" charset="0"/>
              </a:rPr>
              <a:t>христианская добродетель, заключающаяся во </a:t>
            </a:r>
            <a:r>
              <a:rPr lang="ru-RU" dirty="0" smtClean="0">
                <a:latin typeface="Times New Roman" pitchFamily="18" charset="0"/>
                <a:cs typeface="Times New Roman" pitchFamily="18" charset="0"/>
              </a:rPr>
              <a:t>внимательном </a:t>
            </a:r>
            <a:r>
              <a:rPr lang="ru-RU" dirty="0">
                <a:latin typeface="Times New Roman" pitchFamily="18" charset="0"/>
                <a:cs typeface="Times New Roman" pitchFamily="18" charset="0"/>
              </a:rPr>
              <a:t>отношении к духовной жизни, </a:t>
            </a:r>
            <a:r>
              <a:rPr lang="ru-RU" dirty="0" smtClean="0">
                <a:latin typeface="Times New Roman" pitchFamily="18" charset="0"/>
                <a:cs typeface="Times New Roman" pitchFamily="18" charset="0"/>
              </a:rPr>
              <a:t>дисциплине </a:t>
            </a:r>
            <a:r>
              <a:rPr lang="ru-RU" dirty="0">
                <a:latin typeface="Times New Roman" pitchFamily="18" charset="0"/>
                <a:cs typeface="Times New Roman" pitchFamily="18" charset="0"/>
              </a:rPr>
              <a:t>ума, то есть в хранении себя от греха при непрестанном обращении к Богу</a:t>
            </a:r>
            <a:r>
              <a:rPr lang="ru-RU" dirty="0" smtClean="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a:p>
            <a:pPr algn="just"/>
            <a:r>
              <a:rPr lang="ru-RU" b="1" i="1" dirty="0" err="1">
                <a:latin typeface="Times New Roman" pitchFamily="18" charset="0"/>
                <a:cs typeface="Times New Roman" pitchFamily="18" charset="0"/>
              </a:rPr>
              <a:t>Собриология</a:t>
            </a:r>
            <a:r>
              <a:rPr lang="ru-RU" b="1" i="1" dirty="0">
                <a:latin typeface="Times New Roman" pitchFamily="18" charset="0"/>
                <a:cs typeface="Times New Roman" pitchFamily="18" charset="0"/>
              </a:rPr>
              <a:t> </a:t>
            </a:r>
            <a:r>
              <a:rPr lang="ru-RU" dirty="0">
                <a:latin typeface="Times New Roman" pitchFamily="18" charset="0"/>
                <a:cs typeface="Times New Roman" pitchFamily="18" charset="0"/>
              </a:rPr>
              <a:t>(от лат. </a:t>
            </a:r>
            <a:r>
              <a:rPr lang="ru-RU" dirty="0" err="1">
                <a:latin typeface="Times New Roman" pitchFamily="18" charset="0"/>
                <a:cs typeface="Times New Roman" pitchFamily="18" charset="0"/>
              </a:rPr>
              <a:t>sobrietas</a:t>
            </a:r>
            <a:r>
              <a:rPr lang="ru-RU" dirty="0">
                <a:latin typeface="Times New Roman" pitchFamily="18" charset="0"/>
                <a:cs typeface="Times New Roman" pitchFamily="18" charset="0"/>
              </a:rPr>
              <a:t> — трезвость) — наука о трезвости — естественном состоянии человека, данном ему природой при рождении. </a:t>
            </a:r>
            <a:r>
              <a:rPr lang="ru-RU" dirty="0" smtClean="0">
                <a:latin typeface="Times New Roman" pitchFamily="18" charset="0"/>
                <a:cs typeface="Times New Roman" pitchFamily="18" charset="0"/>
              </a:rPr>
              <a:t>Задачей </a:t>
            </a:r>
            <a:r>
              <a:rPr lang="ru-RU" dirty="0" err="1" smtClean="0">
                <a:latin typeface="Times New Roman" pitchFamily="18" charset="0"/>
                <a:cs typeface="Times New Roman" pitchFamily="18" charset="0"/>
              </a:rPr>
              <a:t>собриологии</a:t>
            </a:r>
            <a:r>
              <a:rPr lang="ru-RU" dirty="0" smtClean="0">
                <a:latin typeface="Times New Roman" pitchFamily="18" charset="0"/>
                <a:cs typeface="Times New Roman" pitchFamily="18" charset="0"/>
              </a:rPr>
              <a:t> я </a:t>
            </a:r>
            <a:r>
              <a:rPr lang="ru-RU" dirty="0" err="1" smtClean="0">
                <a:latin typeface="Times New Roman" pitchFamily="18" charset="0"/>
                <a:cs typeface="Times New Roman" pitchFamily="18" charset="0"/>
              </a:rPr>
              <a:t>вляется</a:t>
            </a:r>
            <a:r>
              <a:rPr lang="ru-RU" dirty="0" smtClean="0">
                <a:latin typeface="Times New Roman" pitchFamily="18" charset="0"/>
                <a:cs typeface="Times New Roman" pitchFamily="18" charset="0"/>
              </a:rPr>
              <a:t> охранение </a:t>
            </a:r>
            <a:r>
              <a:rPr lang="ru-RU" dirty="0">
                <a:latin typeface="Times New Roman" pitchFamily="18" charset="0"/>
                <a:cs typeface="Times New Roman" pitchFamily="18" charset="0"/>
              </a:rPr>
              <a:t>трезвости каждым человеком, семьёй и обществом в целом, а в случае утраты трезвости — ее восстановление</a:t>
            </a:r>
            <a:r>
              <a:rPr lang="ru-RU"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ru-RU" b="1" i="1" dirty="0" err="1" smtClean="0">
                <a:latin typeface="Times New Roman" pitchFamily="18" charset="0"/>
                <a:cs typeface="Times New Roman" pitchFamily="18" charset="0"/>
              </a:rPr>
              <a:t>Аддиктивное</a:t>
            </a:r>
            <a:r>
              <a:rPr lang="ru-RU" b="1" i="1" dirty="0" smtClean="0">
                <a:latin typeface="Times New Roman" pitchFamily="18" charset="0"/>
                <a:cs typeface="Times New Roman" pitchFamily="18" charset="0"/>
              </a:rPr>
              <a:t> поведение </a:t>
            </a:r>
            <a:r>
              <a:rPr lang="ru-RU" dirty="0" smtClean="0">
                <a:latin typeface="Times New Roman" pitchFamily="18" charset="0"/>
                <a:cs typeface="Times New Roman" pitchFamily="18" charset="0"/>
              </a:rPr>
              <a:t>(от англ. </a:t>
            </a:r>
            <a:r>
              <a:rPr lang="ru-RU" i="1" dirty="0" err="1" smtClean="0">
                <a:latin typeface="Times New Roman" pitchFamily="18" charset="0"/>
                <a:cs typeface="Times New Roman" pitchFamily="18" charset="0"/>
              </a:rPr>
              <a:t>addiction</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склонность, пагубная привычка; лат. </a:t>
            </a:r>
            <a:r>
              <a:rPr lang="ru-RU" i="1" dirty="0" err="1" smtClean="0">
                <a:latin typeface="Times New Roman" pitchFamily="18" charset="0"/>
                <a:cs typeface="Times New Roman" pitchFamily="18" charset="0"/>
              </a:rPr>
              <a:t>addictus</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рабски преданный) — особый тип форм деструктивного поведения, которые выражаются в стремлении к уходу от реальности посредством специального изменения своего психического состояния. Синоним </a:t>
            </a:r>
            <a:r>
              <a:rPr lang="ru-RU" dirty="0" err="1" smtClean="0">
                <a:latin typeface="Times New Roman" pitchFamily="18" charset="0"/>
                <a:cs typeface="Times New Roman" pitchFamily="18" charset="0"/>
              </a:rPr>
              <a:t>аддикция</a:t>
            </a:r>
            <a:r>
              <a:rPr lang="ru-RU" dirty="0" smtClean="0">
                <a:latin typeface="Times New Roman" pitchFamily="18" charset="0"/>
                <a:cs typeface="Times New Roman" pitchFamily="18" charset="0"/>
              </a:rPr>
              <a:t>. Выделяются основные виды </a:t>
            </a:r>
            <a:r>
              <a:rPr lang="ru-RU" dirty="0" err="1" smtClean="0">
                <a:latin typeface="Times New Roman" pitchFamily="18" charset="0"/>
                <a:cs typeface="Times New Roman" pitchFamily="18" charset="0"/>
              </a:rPr>
              <a:t>аддикций</a:t>
            </a:r>
            <a:r>
              <a:rPr lang="ru-RU" dirty="0" smtClean="0">
                <a:latin typeface="Times New Roman" pitchFamily="18" charset="0"/>
                <a:cs typeface="Times New Roman" pitchFamily="18" charset="0"/>
              </a:rPr>
              <a:t>: 1) злоупотребление одним или несколькими веществами, изменяющими психическое состояние, напр. алкоголь, наркотики, лекарства.</a:t>
            </a:r>
            <a:endParaRPr lang="ru-RU" dirty="0">
              <a:latin typeface="Times New Roman" pitchFamily="18" charset="0"/>
              <a:cs typeface="Times New Roman" pitchFamily="18" charset="0"/>
            </a:endParaRPr>
          </a:p>
          <a:p>
            <a:endParaRPr lang="ru-RU" sz="1400" dirty="0"/>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140970"/>
            <a:ext cx="8568952" cy="4278094"/>
          </a:xfrm>
          <a:prstGeom prst="rect">
            <a:avLst/>
          </a:prstGeom>
        </p:spPr>
        <p:txBody>
          <a:bodyPr wrap="square">
            <a:spAutoFit/>
          </a:bodyPr>
          <a:lstStyle/>
          <a:p>
            <a:pPr algn="just"/>
            <a:r>
              <a:rPr lang="ru-RU" sz="2000" dirty="0" smtClean="0">
                <a:latin typeface="Times New Roman" pitchFamily="18" charset="0"/>
                <a:cs typeface="Times New Roman" pitchFamily="18" charset="0"/>
              </a:rPr>
              <a:t>Современная  </a:t>
            </a:r>
            <a:r>
              <a:rPr lang="ru-RU" sz="2000" dirty="0">
                <a:latin typeface="Times New Roman" pitchFamily="18" charset="0"/>
                <a:cs typeface="Times New Roman" pitchFamily="18" charset="0"/>
              </a:rPr>
              <a:t>деятельность специалиста требует формирования в одном лице ответственного  исполнителя, организатора и руководителя, восприимчивого к новым идеям, отличающегося гибкостью профессионального мышления, умением быстро адаптироваться в динамично изменяющихся  производствах и социальных  условиях. Социально-профессиональное становление включает нравственные, мировоззренческие и поведенческие качества </a:t>
            </a:r>
            <a:r>
              <a:rPr lang="ru-RU" sz="2000" dirty="0" smtClean="0">
                <a:latin typeface="Times New Roman" pitchFamily="18" charset="0"/>
                <a:cs typeface="Times New Roman" pitchFamily="18" charset="0"/>
              </a:rPr>
              <a:t>личности.</a:t>
            </a:r>
          </a:p>
          <a:p>
            <a:pPr algn="just"/>
            <a:endParaRPr lang="ru-RU"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«Основы социальной концепции Русской Православной Церкви» определяют, что  «Основная причина бегства многих наших современников в царство алкогольных и наркотических иллюзий – это духовная опустошенность, потеря смысла жизни, размытость нравственных ориентиров».</a:t>
            </a:r>
          </a:p>
          <a:p>
            <a:endParaRPr lang="ru-RU" sz="1400" dirty="0">
              <a:latin typeface="Times New Roman" pitchFamily="18" charset="0"/>
              <a:cs typeface="Times New Roman" pitchFamily="18" charset="0"/>
            </a:endParaRPr>
          </a:p>
        </p:txBody>
      </p:sp>
      <p:sp>
        <p:nvSpPr>
          <p:cNvPr id="5" name="Прямоугольник 4"/>
          <p:cNvSpPr/>
          <p:nvPr/>
        </p:nvSpPr>
        <p:spPr>
          <a:xfrm>
            <a:off x="1115616" y="185256"/>
            <a:ext cx="6480720"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Совершенствование  культурно – нравственного потенциала обучающегося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50176800"/>
              </p:ext>
            </p:extLst>
          </p:nvPr>
        </p:nvGraphicFramePr>
        <p:xfrm>
          <a:off x="323528" y="476672"/>
          <a:ext cx="8424936" cy="6046917"/>
        </p:xfrm>
        <a:graphic>
          <a:graphicData uri="http://schemas.openxmlformats.org/drawingml/2006/table">
            <a:tbl>
              <a:tblPr firstRow="1" firstCol="1" bandRow="1"/>
              <a:tblGrid>
                <a:gridCol w="2439800"/>
                <a:gridCol w="5985136"/>
              </a:tblGrid>
              <a:tr h="173618">
                <a:tc>
                  <a:txBody>
                    <a:bodyPr/>
                    <a:lstStyle/>
                    <a:p>
                      <a:pPr algn="ctr">
                        <a:lnSpc>
                          <a:spcPct val="115000"/>
                        </a:lnSpc>
                        <a:spcAft>
                          <a:spcPts val="0"/>
                        </a:spcAft>
                      </a:pPr>
                      <a:r>
                        <a:rPr lang="ru-RU" sz="1200" b="1" dirty="0">
                          <a:effectLst/>
                          <a:latin typeface="Times New Roman"/>
                          <a:ea typeface="Calibri"/>
                          <a:cs typeface="Times New Roman"/>
                        </a:rPr>
                        <a:t>Направленность</a:t>
                      </a:r>
                      <a:endParaRPr lang="ru-RU" sz="1200" b="1"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effectLst/>
                          <a:latin typeface="Times New Roman"/>
                          <a:ea typeface="Calibri"/>
                          <a:cs typeface="Times New Roman"/>
                        </a:rPr>
                        <a:t>Содержание</a:t>
                      </a:r>
                      <a:endParaRPr lang="ru-RU" sz="1200" b="1"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236">
                <a:tc rowSpan="2">
                  <a:txBody>
                    <a:bodyPr/>
                    <a:lstStyle/>
                    <a:p>
                      <a:pPr algn="just">
                        <a:lnSpc>
                          <a:spcPct val="115000"/>
                        </a:lnSpc>
                        <a:spcAft>
                          <a:spcPts val="0"/>
                        </a:spcAft>
                      </a:pPr>
                      <a:r>
                        <a:rPr lang="ru-RU" sz="1100" b="1" dirty="0">
                          <a:effectLst/>
                          <a:latin typeface="Times New Roman"/>
                          <a:ea typeface="Calibri"/>
                          <a:cs typeface="Times New Roman"/>
                        </a:rPr>
                        <a:t>Диагностика своих способностей и предрасположенности к выбранной профессии</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Работа с психологом по изучению профессионального типа личности, направления индивидуальной коррекции</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Уроки-тренинги</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40">
                <a:tc rowSpan="3">
                  <a:txBody>
                    <a:bodyPr/>
                    <a:lstStyle/>
                    <a:p>
                      <a:pPr algn="just">
                        <a:lnSpc>
                          <a:spcPct val="115000"/>
                        </a:lnSpc>
                        <a:spcAft>
                          <a:spcPts val="0"/>
                        </a:spcAft>
                      </a:pPr>
                      <a:r>
                        <a:rPr lang="ru-RU" sz="1100" b="1" dirty="0" smtClean="0">
                          <a:effectLst/>
                          <a:latin typeface="Times New Roman"/>
                          <a:ea typeface="Calibri"/>
                          <a:cs typeface="Times New Roman"/>
                        </a:rPr>
                        <a:t>Культурно-массовая</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Посещение театров группами: «Бенефис», «Музыки и драмы Стаса Намина», «</a:t>
                      </a:r>
                      <a:r>
                        <a:rPr lang="en-US" sz="1200" dirty="0">
                          <a:effectLst/>
                          <a:latin typeface="Times New Roman"/>
                          <a:ea typeface="Calibri"/>
                          <a:cs typeface="Times New Roman"/>
                        </a:rPr>
                        <a:t>ET Cetera</a:t>
                      </a:r>
                      <a:r>
                        <a:rPr lang="ru-RU" sz="1200" dirty="0">
                          <a:effectLst/>
                          <a:latin typeface="Times New Roman"/>
                          <a:ea typeface="Calibri"/>
                          <a:cs typeface="Times New Roman"/>
                        </a:rPr>
                        <a:t>», с последующим обсуждением на классных часах</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52">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Посещение музеев: Центральный музей Вов, Космонавтики, Героев России и Советского Союза, российской армии, мастерская Зураба Церетели, Усадьбы Кусково-памятника 18 века</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Автобусные экскурсии  в Константиново, </a:t>
                      </a:r>
                      <a:r>
                        <a:rPr lang="ru-RU" sz="1200" dirty="0" err="1">
                          <a:effectLst/>
                          <a:latin typeface="Times New Roman"/>
                          <a:ea typeface="Calibri"/>
                          <a:cs typeface="Times New Roman"/>
                        </a:rPr>
                        <a:t>Поленово</a:t>
                      </a: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rowSpan="3">
                  <a:txBody>
                    <a:bodyPr/>
                    <a:lstStyle/>
                    <a:p>
                      <a:pPr algn="just">
                        <a:lnSpc>
                          <a:spcPct val="115000"/>
                        </a:lnSpc>
                        <a:spcAft>
                          <a:spcPts val="0"/>
                        </a:spcAft>
                      </a:pPr>
                      <a:r>
                        <a:rPr lang="ru-RU" sz="1100" b="1" dirty="0">
                          <a:effectLst/>
                          <a:latin typeface="Times New Roman"/>
                          <a:ea typeface="Calibri"/>
                          <a:cs typeface="Times New Roman"/>
                        </a:rPr>
                        <a:t>Театрально-художественная </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Театральная студия «Таир»</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40">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Выступление на праздничных концертах: день Учителя, Новый год, день Студента, </a:t>
                      </a:r>
                      <a:r>
                        <a:rPr lang="ru-RU" sz="1200" dirty="0" err="1">
                          <a:effectLst/>
                          <a:latin typeface="Times New Roman"/>
                          <a:ea typeface="Calibri"/>
                          <a:cs typeface="Times New Roman"/>
                        </a:rPr>
                        <a:t>Масленница</a:t>
                      </a:r>
                      <a:r>
                        <a:rPr lang="ru-RU" sz="1200" dirty="0">
                          <a:effectLst/>
                          <a:latin typeface="Times New Roman"/>
                          <a:ea typeface="Calibri"/>
                          <a:cs typeface="Times New Roman"/>
                        </a:rPr>
                        <a:t>, ко дню Защитника Отечества, 8Марта </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26">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Ежегодный фестиваль иностранных языков и Литературная гостиная</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40">
                <a:tc>
                  <a:txBody>
                    <a:bodyPr/>
                    <a:lstStyle/>
                    <a:p>
                      <a:pPr algn="just">
                        <a:lnSpc>
                          <a:spcPct val="115000"/>
                        </a:lnSpc>
                        <a:spcAft>
                          <a:spcPts val="0"/>
                        </a:spcAft>
                      </a:pPr>
                      <a:r>
                        <a:rPr lang="ru-RU" sz="1100" b="1" dirty="0" smtClean="0">
                          <a:effectLst/>
                          <a:latin typeface="Times New Roman"/>
                          <a:ea typeface="Calibri"/>
                          <a:cs typeface="Times New Roman"/>
                        </a:rPr>
                        <a:t>Классные часы</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«Сила слова или яд сквернословия», «Все мы разные и в этом наша сила», «Подвиг </a:t>
                      </a:r>
                      <a:r>
                        <a:rPr lang="ru-RU" sz="1200" dirty="0" err="1">
                          <a:effectLst/>
                          <a:latin typeface="Times New Roman"/>
                          <a:ea typeface="Calibri"/>
                          <a:cs typeface="Times New Roman"/>
                        </a:rPr>
                        <a:t>П.М.Вострухина</a:t>
                      </a:r>
                      <a:r>
                        <a:rPr lang="ru-RU" sz="1200" dirty="0">
                          <a:effectLst/>
                          <a:latin typeface="Times New Roman"/>
                          <a:ea typeface="Calibri"/>
                          <a:cs typeface="Times New Roman"/>
                        </a:rPr>
                        <a:t>», «Молодежные субкультуры»</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26">
                <a:tc rowSpan="2">
                  <a:txBody>
                    <a:bodyPr/>
                    <a:lstStyle/>
                    <a:p>
                      <a:pPr algn="just">
                        <a:lnSpc>
                          <a:spcPct val="115000"/>
                        </a:lnSpc>
                        <a:spcAft>
                          <a:spcPts val="0"/>
                        </a:spcAft>
                      </a:pPr>
                      <a:r>
                        <a:rPr lang="ru-RU" sz="1100" b="1" dirty="0">
                          <a:effectLst/>
                          <a:latin typeface="Times New Roman"/>
                          <a:ea typeface="Calibri"/>
                          <a:cs typeface="Times New Roman"/>
                        </a:rPr>
                        <a:t>Техническое творчество</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Работа над научно-техническим проектом и его защита на внутреннем конкурсе</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692">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Подготовка работы к городским конкурсам</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236">
                <a:tc rowSpan="7">
                  <a:txBody>
                    <a:bodyPr/>
                    <a:lstStyle/>
                    <a:p>
                      <a:pPr algn="just">
                        <a:lnSpc>
                          <a:spcPct val="115000"/>
                        </a:lnSpc>
                        <a:spcAft>
                          <a:spcPts val="0"/>
                        </a:spcAft>
                      </a:pPr>
                      <a:r>
                        <a:rPr lang="ru-RU" sz="1100" b="1" dirty="0">
                          <a:effectLst/>
                          <a:latin typeface="Times New Roman"/>
                          <a:ea typeface="Calibri"/>
                          <a:cs typeface="Times New Roman"/>
                        </a:rPr>
                        <a:t>Практикум по реализации </a:t>
                      </a:r>
                      <a:endParaRPr lang="ru-RU" sz="11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Calibri"/>
                          <a:cs typeface="Times New Roman"/>
                        </a:rPr>
                        <a:t>Волонтерские акции «Каждому ветерану наше доброе сердце», «Помоги ребенку», «Чистый город»</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Вахты памяти у памятника </a:t>
                      </a:r>
                      <a:r>
                        <a:rPr lang="ru-RU" sz="1200" dirty="0" err="1">
                          <a:effectLst/>
                          <a:latin typeface="Times New Roman"/>
                          <a:ea typeface="Calibri"/>
                          <a:cs typeface="Times New Roman"/>
                        </a:rPr>
                        <a:t>П.М.Вострухину</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26">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Демонстрация образовательных услуг колледжа школьникам «День открытых дверей»</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Участие в творческих конкурсах чтецов, танцоров, певцов</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Создание стенных газет к памятным датам государства</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Выступление на классных часах с сообщениями</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8">
                <a:tc vMerge="1">
                  <a:txBody>
                    <a:bodyPr/>
                    <a:lstStyle/>
                    <a:p>
                      <a:endParaRPr lang="ru-RU"/>
                    </a:p>
                  </a:txBody>
                  <a:tcPr/>
                </a:tc>
                <a:tc>
                  <a:txBody>
                    <a:bodyPr/>
                    <a:lstStyle/>
                    <a:p>
                      <a:pPr algn="just">
                        <a:lnSpc>
                          <a:spcPct val="115000"/>
                        </a:lnSpc>
                        <a:spcAft>
                          <a:spcPts val="0"/>
                        </a:spcAft>
                      </a:pPr>
                      <a:r>
                        <a:rPr lang="ru-RU" sz="1200" dirty="0">
                          <a:effectLst/>
                          <a:latin typeface="Times New Roman"/>
                          <a:ea typeface="Calibri"/>
                          <a:cs typeface="Times New Roman"/>
                        </a:rPr>
                        <a:t>Продолжение формирования студенческого портфолио</a:t>
                      </a:r>
                      <a:endParaRPr lang="ru-RU" sz="1200" dirty="0">
                        <a:effectLst/>
                        <a:latin typeface="Calibri"/>
                        <a:ea typeface="Calibri"/>
                        <a:cs typeface="Times New Roman"/>
                      </a:endParaRPr>
                    </a:p>
                  </a:txBody>
                  <a:tcPr marL="47146" marR="47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0" y="0"/>
            <a:ext cx="8208912" cy="400110"/>
          </a:xfrm>
          <a:prstGeom prst="rect">
            <a:avLst/>
          </a:prstGeom>
        </p:spPr>
        <p:txBody>
          <a:bodyPr wrap="square">
            <a:spAutoFit/>
          </a:bodyPr>
          <a:lstStyle/>
          <a:p>
            <a:r>
              <a:rPr lang="ru-RU" sz="2000" b="1" dirty="0" smtClean="0">
                <a:latin typeface="Times New Roman" pitchFamily="18" charset="0"/>
                <a:cs typeface="Times New Roman" pitchFamily="18" charset="0"/>
              </a:rPr>
              <a:t>Таблица мероприятий реализации возможностей обучающегося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80031981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755576" y="692696"/>
            <a:ext cx="3501010" cy="5505793"/>
          </a:xfrm>
        </p:spPr>
        <p:txBody>
          <a:bodyPr>
            <a:normAutofit lnSpcReduction="10000"/>
          </a:bodyPr>
          <a:lstStyle/>
          <a:p>
            <a:pPr marL="45720" indent="0" algn="ctr">
              <a:buNone/>
            </a:pPr>
            <a:r>
              <a:rPr lang="ru-RU" sz="2000" dirty="0">
                <a:latin typeface="Times New Roman" pitchFamily="18" charset="0"/>
                <a:cs typeface="Times New Roman" pitchFamily="18" charset="0"/>
              </a:rPr>
              <a:t>Вопросами искоренения пьянства в России занимались</a:t>
            </a:r>
          </a:p>
          <a:p>
            <a:pPr marL="0" indent="0" algn="ctr">
              <a:buNone/>
            </a:pPr>
            <a:r>
              <a:rPr lang="ru-RU" sz="2000" dirty="0">
                <a:latin typeface="Times New Roman" pitchFamily="18" charset="0"/>
                <a:cs typeface="Times New Roman" pitchFamily="18" charset="0"/>
              </a:rPr>
              <a:t>Апостол трезвости священник Александр Рождественский (1872-1905).</a:t>
            </a:r>
            <a:r>
              <a:rPr lang="ru-RU" sz="2000" i="1" dirty="0">
                <a:latin typeface="Times New Roman" pitchFamily="18" charset="0"/>
                <a:cs typeface="Times New Roman" pitchFamily="18" charset="0"/>
              </a:rPr>
              <a:t> </a:t>
            </a:r>
            <a:endParaRPr lang="ru-RU" sz="2000" i="1" dirty="0" smtClean="0">
              <a:latin typeface="Times New Roman" pitchFamily="18" charset="0"/>
              <a:cs typeface="Times New Roman" pitchFamily="18" charset="0"/>
            </a:endParaRPr>
          </a:p>
          <a:p>
            <a:pPr marL="0" indent="0" algn="just">
              <a:buNone/>
            </a:pPr>
            <a:r>
              <a:rPr lang="ru-RU" sz="1700" i="1" dirty="0" smtClean="0">
                <a:latin typeface="Times New Roman" pitchFamily="18" charset="0"/>
                <a:cs typeface="Times New Roman" pitchFamily="18" charset="0"/>
              </a:rPr>
              <a:t>«Его  </a:t>
            </a:r>
            <a:r>
              <a:rPr lang="ru-RU" sz="1700" i="1" dirty="0">
                <a:latin typeface="Times New Roman" pitchFamily="18" charset="0"/>
                <a:cs typeface="Times New Roman" pitchFamily="18" charset="0"/>
              </a:rPr>
              <a:t>без преувеличения можно назвать знаменем русского православного </a:t>
            </a:r>
            <a:r>
              <a:rPr lang="ru-RU" sz="1700" i="1" dirty="0" smtClean="0">
                <a:latin typeface="Times New Roman" pitchFamily="18" charset="0"/>
                <a:cs typeface="Times New Roman" pitchFamily="18" charset="0"/>
              </a:rPr>
              <a:t>дореволюционного </a:t>
            </a:r>
            <a:r>
              <a:rPr lang="ru-RU" sz="1700" i="1" dirty="0">
                <a:latin typeface="Times New Roman" pitchFamily="18" charset="0"/>
                <a:cs typeface="Times New Roman" pitchFamily="18" charset="0"/>
              </a:rPr>
              <a:t>трезвенного движения. Именно он в помощь гибнущим от алкоголя людям основал знаменитое Александро-Невское общество трезвости, которое располагалось при Воскресенском храме у Варшавского вокзала в Санкт-Петербурге. В год смерти батюшки Александра число членов этого общества превышало 70 тысяч</a:t>
            </a:r>
            <a:r>
              <a:rPr lang="ru-RU" sz="1700" i="1" dirty="0" smtClean="0">
                <a:latin typeface="Times New Roman" pitchFamily="18" charset="0"/>
                <a:cs typeface="Times New Roman" pitchFamily="18" charset="0"/>
              </a:rPr>
              <a:t>.»</a:t>
            </a:r>
            <a:endParaRPr lang="ru-RU" sz="1700" dirty="0">
              <a:latin typeface="Times New Roman" pitchFamily="18" charset="0"/>
              <a:cs typeface="Times New Roman" pitchFamily="18" charset="0"/>
            </a:endParaRPr>
          </a:p>
          <a:p>
            <a:endParaRPr lang="ru-RU" dirty="0"/>
          </a:p>
        </p:txBody>
      </p:sp>
      <p:pic>
        <p:nvPicPr>
          <p:cNvPr id="7"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984238" y="1744824"/>
            <a:ext cx="3036358"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753011"/>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616</TotalTime>
  <Words>1470</Words>
  <Application>Microsoft Office PowerPoint</Application>
  <PresentationFormat>Экран (4:3)</PresentationFormat>
  <Paragraphs>138</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Перспектива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KS54op6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Розвезева</dc:creator>
  <cp:lastModifiedBy>Розвезева</cp:lastModifiedBy>
  <cp:revision>39</cp:revision>
  <dcterms:created xsi:type="dcterms:W3CDTF">2018-04-05T09:08:11Z</dcterms:created>
  <dcterms:modified xsi:type="dcterms:W3CDTF">2018-04-13T10:05:40Z</dcterms:modified>
</cp:coreProperties>
</file>