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3" r:id="rId8"/>
    <p:sldId id="266" r:id="rId9"/>
    <p:sldId id="265" r:id="rId10"/>
    <p:sldId id="264" r:id="rId11"/>
    <p:sldId id="262" r:id="rId12"/>
    <p:sldId id="261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2004" y="-14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Совместная деятельность группы обучающихся и преподавателя под управлением преподавателя с целью решения учебных и профессионально-ориентированных задач путем игрового моделирования реальной проблемной ситуации.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Тема (проблема), концепция, роли и ожидаемый результат по каждой игре 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63BF1C33-64E8-416A-A561-2988422FE10F}">
      <dgm:prSet phldrT="[Текст]"/>
      <dgm:spPr/>
      <dgm:t>
        <a:bodyPr/>
        <a:lstStyle/>
        <a:p>
          <a:r>
            <a:rPr lang="ru-RU" dirty="0" smtClean="0"/>
            <a:t>Позволяет оценивать умение анализировать и решать типичные профессиональные задачи.</a:t>
          </a:r>
          <a:endParaRPr lang="ru-RU" dirty="0"/>
        </a:p>
      </dgm:t>
    </dgm:pt>
    <dgm:pt modelId="{2FF1D1E8-B527-4643-B2A8-3B54218333FD}" type="parTrans" cxnId="{AD8F6CE8-6C67-4B7A-ADE0-CF703614B250}">
      <dgm:prSet/>
      <dgm:spPr/>
      <dgm:t>
        <a:bodyPr/>
        <a:lstStyle/>
        <a:p>
          <a:endParaRPr lang="ru-RU"/>
        </a:p>
      </dgm:t>
    </dgm:pt>
    <dgm:pt modelId="{87E8E2EF-9DBC-40CF-9135-4ADA20DD449A}" type="sibTrans" cxnId="{AD8F6CE8-6C67-4B7A-ADE0-CF703614B250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3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69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10CFC0D5-9C6A-43A5-B2E5-4670F404817C}" type="presOf" srcId="{B6D9991F-4240-46A8-B741-C014A06B9F94}" destId="{DEACDEA1-200A-4348-A9D5-5499F6BA50D6}" srcOrd="0" destOrd="0" presId="urn:microsoft.com/office/officeart/2005/8/layout/vList5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AD8F6CE8-6C67-4B7A-ADE0-CF703614B250}" srcId="{B6D9991F-4240-46A8-B741-C014A06B9F94}" destId="{63BF1C33-64E8-416A-A561-2988422FE10F}" srcOrd="1" destOrd="0" parTransId="{2FF1D1E8-B527-4643-B2A8-3B54218333FD}" sibTransId="{87E8E2EF-9DBC-40CF-9135-4ADA20DD449A}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C9BF1EC9-98FA-4FFE-8119-2EA26A6F7E11}" type="presOf" srcId="{63BF1C33-64E8-416A-A561-2988422FE10F}" destId="{8B7854F2-59BA-445E-B8F4-7B853AABFDD6}" srcOrd="0" destOrd="1" presId="urn:microsoft.com/office/officeart/2005/8/layout/vList5"/>
    <dgm:cxn modelId="{24A77459-B20A-4D24-9DB1-17148FC54B79}" type="presOf" srcId="{032D642B-6848-410D-8EC5-60667CB7B594}" destId="{A980A8D7-8B06-4AB5-AAFE-924150149C8E}" srcOrd="0" destOrd="0" presId="urn:microsoft.com/office/officeart/2005/8/layout/vList5"/>
    <dgm:cxn modelId="{C6DB10DA-ABD3-4D40-BDCF-D1FD7BA6F4D6}" type="presOf" srcId="{0C8F2890-6726-4025-8E77-582EF05DCFB7}" destId="{8B7854F2-59BA-445E-B8F4-7B853AABFDD6}" srcOrd="0" destOrd="0" presId="urn:microsoft.com/office/officeart/2005/8/layout/vList5"/>
    <dgm:cxn modelId="{2CBFD764-8E64-4DBD-A052-BBCB26DC4CFF}" type="presOf" srcId="{86B8CD50-984C-475A-AFE7-8249EF8E39F5}" destId="{C7C217FD-83C5-4FA5-BDB0-399E67EC707C}" srcOrd="0" destOrd="0" presId="urn:microsoft.com/office/officeart/2005/8/layout/vList5"/>
    <dgm:cxn modelId="{BA1E1E87-061A-47F9-ABE6-3821E790EAF5}" type="presOf" srcId="{2E5AD51B-682B-4AF1-9338-F300B8E70A18}" destId="{9D3FB469-6D2E-47D8-94EA-0714FCA1B1B4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CFBFCC03-0058-4567-8258-8D313A39D3BD}" type="presParOf" srcId="{A980A8D7-8B06-4AB5-AAFE-924150149C8E}" destId="{77B0ED1E-CCAC-4FF9-A8C4-8EFD6E73034E}" srcOrd="0" destOrd="0" presId="urn:microsoft.com/office/officeart/2005/8/layout/vList5"/>
    <dgm:cxn modelId="{13D79503-4517-4132-9A8B-973CE7988D48}" type="presParOf" srcId="{77B0ED1E-CCAC-4FF9-A8C4-8EFD6E73034E}" destId="{DEACDEA1-200A-4348-A9D5-5499F6BA50D6}" srcOrd="0" destOrd="0" presId="urn:microsoft.com/office/officeart/2005/8/layout/vList5"/>
    <dgm:cxn modelId="{AA943CE6-13EC-4DDC-8BF8-FA47BDC62C5D}" type="presParOf" srcId="{77B0ED1E-CCAC-4FF9-A8C4-8EFD6E73034E}" destId="{8B7854F2-59BA-445E-B8F4-7B853AABFDD6}" srcOrd="1" destOrd="0" presId="urn:microsoft.com/office/officeart/2005/8/layout/vList5"/>
    <dgm:cxn modelId="{3DE00DC8-46BD-4512-8D7E-F7AE971FC491}" type="presParOf" srcId="{A980A8D7-8B06-4AB5-AAFE-924150149C8E}" destId="{8588420B-BA2B-4BBD-B8ED-F3512DCA32C5}" srcOrd="1" destOrd="0" presId="urn:microsoft.com/office/officeart/2005/8/layout/vList5"/>
    <dgm:cxn modelId="{97555C0A-A741-4E79-8544-E550051E1E82}" type="presParOf" srcId="{A980A8D7-8B06-4AB5-AAFE-924150149C8E}" destId="{D3300966-DCB7-426D-A3CE-9260EB75FBE3}" srcOrd="2" destOrd="0" presId="urn:microsoft.com/office/officeart/2005/8/layout/vList5"/>
    <dgm:cxn modelId="{D7C78202-6B6F-490E-86D7-11F5966C153C}" type="presParOf" srcId="{D3300966-DCB7-426D-A3CE-9260EB75FBE3}" destId="{9D3FB469-6D2E-47D8-94EA-0714FCA1B1B4}" srcOrd="0" destOrd="0" presId="urn:microsoft.com/office/officeart/2005/8/layout/vList5"/>
    <dgm:cxn modelId="{FECF5F01-A939-4DD9-A924-E606580E6A7C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Продукт самостоятельной работы студента, представляющий собой краткое изложение в письменном виде полученных результатов теоретического анализа определенной научной (учебно-исследовательской) темы, где автор раскрывает суть исследуемой проблемы, приводит различные точки зрения, а также собственные взгляды на нее. 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Темы рефератов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274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51568" custLinFactNeighborX="-499" custLinFactNeighborY="-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A6AF7F1F-1B17-4163-B37D-BF8B84C09517}" type="presOf" srcId="{032D642B-6848-410D-8EC5-60667CB7B594}" destId="{A980A8D7-8B06-4AB5-AAFE-924150149C8E}" srcOrd="0" destOrd="0" presId="urn:microsoft.com/office/officeart/2005/8/layout/vList5"/>
    <dgm:cxn modelId="{A750A3F6-0E92-47AF-ACB5-009599AF95CC}" type="presOf" srcId="{2E5AD51B-682B-4AF1-9338-F300B8E70A18}" destId="{9D3FB469-6D2E-47D8-94EA-0714FCA1B1B4}" srcOrd="0" destOrd="0" presId="urn:microsoft.com/office/officeart/2005/8/layout/vList5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A7A2F881-5C4C-464E-81E5-22333BB20AF3}" type="presOf" srcId="{B6D9991F-4240-46A8-B741-C014A06B9F94}" destId="{DEACDEA1-200A-4348-A9D5-5499F6BA50D6}" srcOrd="0" destOrd="0" presId="urn:microsoft.com/office/officeart/2005/8/layout/vList5"/>
    <dgm:cxn modelId="{E29DB50B-0F81-4377-9992-81284DFE768C}" type="presOf" srcId="{0C8F2890-6726-4025-8E77-582EF05DCFB7}" destId="{8B7854F2-59BA-445E-B8F4-7B853AABFDD6}" srcOrd="0" destOrd="0" presId="urn:microsoft.com/office/officeart/2005/8/layout/vList5"/>
    <dgm:cxn modelId="{1FF081B4-F887-4481-A995-50D3203BD123}" type="presOf" srcId="{86B8CD50-984C-475A-AFE7-8249EF8E39F5}" destId="{C7C217FD-83C5-4FA5-BDB0-399E67EC707C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BA4B0C1F-EA00-43B7-91AD-D7F6CCA5699E}" type="presParOf" srcId="{A980A8D7-8B06-4AB5-AAFE-924150149C8E}" destId="{77B0ED1E-CCAC-4FF9-A8C4-8EFD6E73034E}" srcOrd="0" destOrd="0" presId="urn:microsoft.com/office/officeart/2005/8/layout/vList5"/>
    <dgm:cxn modelId="{6D383BCA-EF90-4151-8A57-BC95478C4983}" type="presParOf" srcId="{77B0ED1E-CCAC-4FF9-A8C4-8EFD6E73034E}" destId="{DEACDEA1-200A-4348-A9D5-5499F6BA50D6}" srcOrd="0" destOrd="0" presId="urn:microsoft.com/office/officeart/2005/8/layout/vList5"/>
    <dgm:cxn modelId="{A6749268-C122-42D6-B431-ACF955BE1FDF}" type="presParOf" srcId="{77B0ED1E-CCAC-4FF9-A8C4-8EFD6E73034E}" destId="{8B7854F2-59BA-445E-B8F4-7B853AABFDD6}" srcOrd="1" destOrd="0" presId="urn:microsoft.com/office/officeart/2005/8/layout/vList5"/>
    <dgm:cxn modelId="{959DA5E9-0F80-450E-A1BD-68CB379902B2}" type="presParOf" srcId="{A980A8D7-8B06-4AB5-AAFE-924150149C8E}" destId="{8588420B-BA2B-4BBD-B8ED-F3512DCA32C5}" srcOrd="1" destOrd="0" presId="urn:microsoft.com/office/officeart/2005/8/layout/vList5"/>
    <dgm:cxn modelId="{7C1C6E60-8AC9-48DF-9CBB-2A1257BE5730}" type="presParOf" srcId="{A980A8D7-8B06-4AB5-AAFE-924150149C8E}" destId="{D3300966-DCB7-426D-A3CE-9260EB75FBE3}" srcOrd="2" destOrd="0" presId="urn:microsoft.com/office/officeart/2005/8/layout/vList5"/>
    <dgm:cxn modelId="{58A9BF97-A5F1-40AA-95F0-DD93CF31CF88}" type="presParOf" srcId="{D3300966-DCB7-426D-A3CE-9260EB75FBE3}" destId="{9D3FB469-6D2E-47D8-94EA-0714FCA1B1B4}" srcOrd="0" destOrd="0" presId="urn:microsoft.com/office/officeart/2005/8/layout/vList5"/>
    <dgm:cxn modelId="{8562AC49-7A63-46A7-B782-70AAA5A4AF53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Частично регламентированное задание, имеющее нестандартное решение и позволяющее диагностировать умения, интегрировать знания различных областей, аргументировать собственную точку зрения. Может выполняться в индивидуальном порядке или группой обучающихся.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Темы групповых и/или индивидуальных творческих заданий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70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X="57511" custScaleY="68625" custLinFactNeighborX="-2851" custLinFactNeighborY="8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230DFFC6-8648-418B-9601-44F68239E889}" type="presOf" srcId="{0C8F2890-6726-4025-8E77-582EF05DCFB7}" destId="{8B7854F2-59BA-445E-B8F4-7B853AABFDD6}" srcOrd="0" destOrd="0" presId="urn:microsoft.com/office/officeart/2005/8/layout/vList5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C02EDCEB-E803-43F5-9BDD-82B57105B75E}" type="presOf" srcId="{2E5AD51B-682B-4AF1-9338-F300B8E70A18}" destId="{9D3FB469-6D2E-47D8-94EA-0714FCA1B1B4}" srcOrd="0" destOrd="0" presId="urn:microsoft.com/office/officeart/2005/8/layout/vList5"/>
    <dgm:cxn modelId="{8E98B3F8-9BFD-4BD6-B0B1-0DB46FDB3F30}" type="presOf" srcId="{032D642B-6848-410D-8EC5-60667CB7B594}" destId="{A980A8D7-8B06-4AB5-AAFE-924150149C8E}" srcOrd="0" destOrd="0" presId="urn:microsoft.com/office/officeart/2005/8/layout/vList5"/>
    <dgm:cxn modelId="{C66BCCC2-44EE-4ABC-9873-C47EC522114B}" type="presOf" srcId="{B6D9991F-4240-46A8-B741-C014A06B9F94}" destId="{DEACDEA1-200A-4348-A9D5-5499F6BA50D6}" srcOrd="0" destOrd="0" presId="urn:microsoft.com/office/officeart/2005/8/layout/vList5"/>
    <dgm:cxn modelId="{B0AE544C-FD8B-41F3-93CB-AFD3F2DF51A7}" type="presOf" srcId="{86B8CD50-984C-475A-AFE7-8249EF8E39F5}" destId="{C7C217FD-83C5-4FA5-BDB0-399E67EC707C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5C83EF8C-BAAF-4E90-A576-9080F1C584FB}" type="presParOf" srcId="{A980A8D7-8B06-4AB5-AAFE-924150149C8E}" destId="{77B0ED1E-CCAC-4FF9-A8C4-8EFD6E73034E}" srcOrd="0" destOrd="0" presId="urn:microsoft.com/office/officeart/2005/8/layout/vList5"/>
    <dgm:cxn modelId="{682924B2-D5DB-499A-A686-1E868B579078}" type="presParOf" srcId="{77B0ED1E-CCAC-4FF9-A8C4-8EFD6E73034E}" destId="{DEACDEA1-200A-4348-A9D5-5499F6BA50D6}" srcOrd="0" destOrd="0" presId="urn:microsoft.com/office/officeart/2005/8/layout/vList5"/>
    <dgm:cxn modelId="{F85F2BA4-580D-42A1-AB4A-2EBA5C15222C}" type="presParOf" srcId="{77B0ED1E-CCAC-4FF9-A8C4-8EFD6E73034E}" destId="{8B7854F2-59BA-445E-B8F4-7B853AABFDD6}" srcOrd="1" destOrd="0" presId="urn:microsoft.com/office/officeart/2005/8/layout/vList5"/>
    <dgm:cxn modelId="{97F56881-3B96-41D1-99CD-35B12870659A}" type="presParOf" srcId="{A980A8D7-8B06-4AB5-AAFE-924150149C8E}" destId="{8588420B-BA2B-4BBD-B8ED-F3512DCA32C5}" srcOrd="1" destOrd="0" presId="urn:microsoft.com/office/officeart/2005/8/layout/vList5"/>
    <dgm:cxn modelId="{D783BE65-6D7B-4F88-BB42-AE28F88EC9C3}" type="presParOf" srcId="{A980A8D7-8B06-4AB5-AAFE-924150149C8E}" destId="{D3300966-DCB7-426D-A3CE-9260EB75FBE3}" srcOrd="2" destOrd="0" presId="urn:microsoft.com/office/officeart/2005/8/layout/vList5"/>
    <dgm:cxn modelId="{E1496751-D2C7-4BD1-840B-EF74C9A2A02A}" type="presParOf" srcId="{D3300966-DCB7-426D-A3CE-9260EB75FBE3}" destId="{9D3FB469-6D2E-47D8-94EA-0714FCA1B1B4}" srcOrd="0" destOrd="0" presId="urn:microsoft.com/office/officeart/2005/8/layout/vList5"/>
    <dgm:cxn modelId="{5F54A05D-239D-4ECB-A827-FD6A929755FB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Система стандартизированных заданий, позволяющая автоматизировать процедуру измерения уровня знаний и умений обучающегося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E1758048-19BE-4BB8-8094-F96ACDD1EB38}">
      <dgm:prSet phldrT="[Текст]"/>
      <dgm:spPr/>
      <dgm:t>
        <a:bodyPr/>
        <a:lstStyle/>
        <a:p>
          <a:r>
            <a:rPr lang="ru-RU" dirty="0" smtClean="0"/>
            <a:t>Фонд тестовых заданий</a:t>
          </a:r>
          <a:endParaRPr lang="ru-RU" dirty="0"/>
        </a:p>
      </dgm:t>
    </dgm:pt>
    <dgm:pt modelId="{34B953B3-B1EA-4A62-8C74-A51C235CAD50}" type="parTrans" cxnId="{505C42BD-9B16-49C9-B5C0-226DEBDAE532}">
      <dgm:prSet/>
      <dgm:spPr/>
      <dgm:t>
        <a:bodyPr/>
        <a:lstStyle/>
        <a:p>
          <a:endParaRPr lang="ru-RU"/>
        </a:p>
      </dgm:t>
    </dgm:pt>
    <dgm:pt modelId="{0E1E9E21-E9BB-4796-B0BE-9E4BCA8723AC}" type="sibTrans" cxnId="{505C42BD-9B16-49C9-B5C0-226DEBDAE532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1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6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D1603-F88F-4E3A-A62A-215160D7F217}" type="presOf" srcId="{032D642B-6848-410D-8EC5-60667CB7B594}" destId="{A980A8D7-8B06-4AB5-AAFE-924150149C8E}" srcOrd="0" destOrd="0" presId="urn:microsoft.com/office/officeart/2005/8/layout/vList5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F0FC895C-10C4-4CCE-B8A8-482E1BDE6DA0}" type="presOf" srcId="{0C8F2890-6726-4025-8E77-582EF05DCFB7}" destId="{8B7854F2-59BA-445E-B8F4-7B853AABFDD6}" srcOrd="0" destOrd="0" presId="urn:microsoft.com/office/officeart/2005/8/layout/vList5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188A7E42-B32D-465F-B520-B61F1AC77AA7}" type="presOf" srcId="{2E5AD51B-682B-4AF1-9338-F300B8E70A18}" destId="{9D3FB469-6D2E-47D8-94EA-0714FCA1B1B4}" srcOrd="0" destOrd="0" presId="urn:microsoft.com/office/officeart/2005/8/layout/vList5"/>
    <dgm:cxn modelId="{7CDCECFF-788D-4EEC-B720-8B807A0B56B6}" type="presOf" srcId="{B6D9991F-4240-46A8-B741-C014A06B9F94}" destId="{DEACDEA1-200A-4348-A9D5-5499F6BA50D6}" srcOrd="0" destOrd="0" presId="urn:microsoft.com/office/officeart/2005/8/layout/vList5"/>
    <dgm:cxn modelId="{505C42BD-9B16-49C9-B5C0-226DEBDAE532}" srcId="{2E5AD51B-682B-4AF1-9338-F300B8E70A18}" destId="{E1758048-19BE-4BB8-8094-F96ACDD1EB38}" srcOrd="0" destOrd="0" parTransId="{34B953B3-B1EA-4A62-8C74-A51C235CAD50}" sibTransId="{0E1E9E21-E9BB-4796-B0BE-9E4BCA8723AC}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C0B273CD-FFD3-4395-9793-6AEDF51ADA5B}" type="presOf" srcId="{E1758048-19BE-4BB8-8094-F96ACDD1EB38}" destId="{C7C217FD-83C5-4FA5-BDB0-399E67EC707C}" srcOrd="0" destOrd="0" presId="urn:microsoft.com/office/officeart/2005/8/layout/vList5"/>
    <dgm:cxn modelId="{99BA0798-CB2D-4308-AF79-826AF0C13736}" type="presParOf" srcId="{A980A8D7-8B06-4AB5-AAFE-924150149C8E}" destId="{77B0ED1E-CCAC-4FF9-A8C4-8EFD6E73034E}" srcOrd="0" destOrd="0" presId="urn:microsoft.com/office/officeart/2005/8/layout/vList5"/>
    <dgm:cxn modelId="{30B12B1D-302F-4C61-9DCA-98ABA7141F3F}" type="presParOf" srcId="{77B0ED1E-CCAC-4FF9-A8C4-8EFD6E73034E}" destId="{DEACDEA1-200A-4348-A9D5-5499F6BA50D6}" srcOrd="0" destOrd="0" presId="urn:microsoft.com/office/officeart/2005/8/layout/vList5"/>
    <dgm:cxn modelId="{AF20613D-F2AF-4981-9B65-0EEF9888B7CC}" type="presParOf" srcId="{77B0ED1E-CCAC-4FF9-A8C4-8EFD6E73034E}" destId="{8B7854F2-59BA-445E-B8F4-7B853AABFDD6}" srcOrd="1" destOrd="0" presId="urn:microsoft.com/office/officeart/2005/8/layout/vList5"/>
    <dgm:cxn modelId="{C526A869-2706-4CC6-819D-0162ECB1B557}" type="presParOf" srcId="{A980A8D7-8B06-4AB5-AAFE-924150149C8E}" destId="{8588420B-BA2B-4BBD-B8ED-F3512DCA32C5}" srcOrd="1" destOrd="0" presId="urn:microsoft.com/office/officeart/2005/8/layout/vList5"/>
    <dgm:cxn modelId="{64D20DD1-F1A6-4AD2-8649-8B42129EA353}" type="presParOf" srcId="{A980A8D7-8B06-4AB5-AAFE-924150149C8E}" destId="{D3300966-DCB7-426D-A3CE-9260EB75FBE3}" srcOrd="2" destOrd="0" presId="urn:microsoft.com/office/officeart/2005/8/layout/vList5"/>
    <dgm:cxn modelId="{B2B9ADD0-C9E2-4EFC-BC9B-C7C5CC1C599F}" type="presParOf" srcId="{D3300966-DCB7-426D-A3CE-9260EB75FBE3}" destId="{9D3FB469-6D2E-47D8-94EA-0714FCA1B1B4}" srcOrd="0" destOrd="0" presId="urn:microsoft.com/office/officeart/2005/8/layout/vList5"/>
    <dgm:cxn modelId="{76655EF6-393D-4C2A-82E1-4C38AE5AC247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Средство, позволяющее оценить умение обучающегося письменно излагать суть поставленной проблемы, самостоятельно проводить анализ этой проблемы с использованием концепций и аналитического инструментария соответствующей дисциплины, делать выводы, обобщающие авторскую позицию по поставленной проблеме.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E1758048-19BE-4BB8-8094-F96ACDD1EB38}">
      <dgm:prSet phldrT="[Текст]"/>
      <dgm:spPr/>
      <dgm:t>
        <a:bodyPr/>
        <a:lstStyle/>
        <a:p>
          <a:r>
            <a:rPr lang="ru-RU" dirty="0" smtClean="0"/>
            <a:t>Тематика эссе </a:t>
          </a:r>
          <a:endParaRPr lang="ru-RU" dirty="0"/>
        </a:p>
      </dgm:t>
    </dgm:pt>
    <dgm:pt modelId="{34B953B3-B1EA-4A62-8C74-A51C235CAD50}" type="parTrans" cxnId="{505C42BD-9B16-49C9-B5C0-226DEBDAE532}">
      <dgm:prSet/>
      <dgm:spPr/>
      <dgm:t>
        <a:bodyPr/>
        <a:lstStyle/>
        <a:p>
          <a:endParaRPr lang="ru-RU"/>
        </a:p>
      </dgm:t>
    </dgm:pt>
    <dgm:pt modelId="{0E1E9E21-E9BB-4796-B0BE-9E4BCA8723AC}" type="sibTrans" cxnId="{505C42BD-9B16-49C9-B5C0-226DEBDAE532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20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6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E8E158-FFB3-4DE0-9E8B-BCA1AB05E771}" type="presOf" srcId="{B6D9991F-4240-46A8-B741-C014A06B9F94}" destId="{DEACDEA1-200A-4348-A9D5-5499F6BA50D6}" srcOrd="0" destOrd="0" presId="urn:microsoft.com/office/officeart/2005/8/layout/vList5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98E9F7AD-3E3B-4635-8EA9-86ED3C9C3C65}" type="presOf" srcId="{0C8F2890-6726-4025-8E77-582EF05DCFB7}" destId="{8B7854F2-59BA-445E-B8F4-7B853AABFDD6}" srcOrd="0" destOrd="0" presId="urn:microsoft.com/office/officeart/2005/8/layout/vList5"/>
    <dgm:cxn modelId="{58790DFF-9076-4E07-9C1F-C62E2F8FFFD8}" type="presOf" srcId="{2E5AD51B-682B-4AF1-9338-F300B8E70A18}" destId="{9D3FB469-6D2E-47D8-94EA-0714FCA1B1B4}" srcOrd="0" destOrd="0" presId="urn:microsoft.com/office/officeart/2005/8/layout/vList5"/>
    <dgm:cxn modelId="{898AF3B8-6105-4009-A42A-F0542E3BC04E}" type="presOf" srcId="{032D642B-6848-410D-8EC5-60667CB7B594}" destId="{A980A8D7-8B06-4AB5-AAFE-924150149C8E}" srcOrd="0" destOrd="0" presId="urn:microsoft.com/office/officeart/2005/8/layout/vList5"/>
    <dgm:cxn modelId="{65E71752-4022-458E-82B9-D15F1341AAF7}" type="presOf" srcId="{E1758048-19BE-4BB8-8094-F96ACDD1EB38}" destId="{C7C217FD-83C5-4FA5-BDB0-399E67EC707C}" srcOrd="0" destOrd="0" presId="urn:microsoft.com/office/officeart/2005/8/layout/vList5"/>
    <dgm:cxn modelId="{505C42BD-9B16-49C9-B5C0-226DEBDAE532}" srcId="{2E5AD51B-682B-4AF1-9338-F300B8E70A18}" destId="{E1758048-19BE-4BB8-8094-F96ACDD1EB38}" srcOrd="0" destOrd="0" parTransId="{34B953B3-B1EA-4A62-8C74-A51C235CAD50}" sibTransId="{0E1E9E21-E9BB-4796-B0BE-9E4BCA8723AC}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9F398121-283E-43AC-987F-910F4362C067}" type="presParOf" srcId="{A980A8D7-8B06-4AB5-AAFE-924150149C8E}" destId="{77B0ED1E-CCAC-4FF9-A8C4-8EFD6E73034E}" srcOrd="0" destOrd="0" presId="urn:microsoft.com/office/officeart/2005/8/layout/vList5"/>
    <dgm:cxn modelId="{B55EDD51-8F7C-4E9F-A1F5-3FE8A0651C1E}" type="presParOf" srcId="{77B0ED1E-CCAC-4FF9-A8C4-8EFD6E73034E}" destId="{DEACDEA1-200A-4348-A9D5-5499F6BA50D6}" srcOrd="0" destOrd="0" presId="urn:microsoft.com/office/officeart/2005/8/layout/vList5"/>
    <dgm:cxn modelId="{16CCE987-10ED-492F-84D7-2647EF7B8D2C}" type="presParOf" srcId="{77B0ED1E-CCAC-4FF9-A8C4-8EFD6E73034E}" destId="{8B7854F2-59BA-445E-B8F4-7B853AABFDD6}" srcOrd="1" destOrd="0" presId="urn:microsoft.com/office/officeart/2005/8/layout/vList5"/>
    <dgm:cxn modelId="{257F5B1B-49A2-407C-BE61-38F018B71AA8}" type="presParOf" srcId="{A980A8D7-8B06-4AB5-AAFE-924150149C8E}" destId="{8588420B-BA2B-4BBD-B8ED-F3512DCA32C5}" srcOrd="1" destOrd="0" presId="urn:microsoft.com/office/officeart/2005/8/layout/vList5"/>
    <dgm:cxn modelId="{570151F7-72F9-4D72-9994-514B28259FBA}" type="presParOf" srcId="{A980A8D7-8B06-4AB5-AAFE-924150149C8E}" destId="{D3300966-DCB7-426D-A3CE-9260EB75FBE3}" srcOrd="2" destOrd="0" presId="urn:microsoft.com/office/officeart/2005/8/layout/vList5"/>
    <dgm:cxn modelId="{2B4C567B-58DC-460D-BE07-1179E9E92119}" type="presParOf" srcId="{D3300966-DCB7-426D-A3CE-9260EB75FBE3}" destId="{9D3FB469-6D2E-47D8-94EA-0714FCA1B1B4}" srcOrd="0" destOrd="0" presId="urn:microsoft.com/office/officeart/2005/8/layout/vList5"/>
    <dgm:cxn modelId="{F1AE1520-DE2A-4267-8189-6946BEA9E67A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Проблемное задание, в котором обучающемуся предлагают осмыслить реальную профессионально-ориентированную ситуацию, необходимую для решения данной проблемы.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Задания для решения кейс-задачи 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1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6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F8A7E864-2B02-4B10-84AA-B56B4EDD90DF}" type="presOf" srcId="{032D642B-6848-410D-8EC5-60667CB7B594}" destId="{A980A8D7-8B06-4AB5-AAFE-924150149C8E}" srcOrd="0" destOrd="0" presId="urn:microsoft.com/office/officeart/2005/8/layout/vList5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B8AB7CDB-0B4E-4C17-9E7A-C96F878D2A28}" type="presOf" srcId="{86B8CD50-984C-475A-AFE7-8249EF8E39F5}" destId="{C7C217FD-83C5-4FA5-BDB0-399E67EC707C}" srcOrd="0" destOrd="0" presId="urn:microsoft.com/office/officeart/2005/8/layout/vList5"/>
    <dgm:cxn modelId="{18536837-1884-4173-A730-647C869A70C1}" type="presOf" srcId="{2E5AD51B-682B-4AF1-9338-F300B8E70A18}" destId="{9D3FB469-6D2E-47D8-94EA-0714FCA1B1B4}" srcOrd="0" destOrd="0" presId="urn:microsoft.com/office/officeart/2005/8/layout/vList5"/>
    <dgm:cxn modelId="{93C7B1D9-3E5A-4591-8DF8-809B04DB239C}" type="presOf" srcId="{0C8F2890-6726-4025-8E77-582EF05DCFB7}" destId="{8B7854F2-59BA-445E-B8F4-7B853AABFDD6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E163ECA8-79D7-4CA4-A286-F6F436F1B75C}" type="presOf" srcId="{B6D9991F-4240-46A8-B741-C014A06B9F94}" destId="{DEACDEA1-200A-4348-A9D5-5499F6BA50D6}" srcOrd="0" destOrd="0" presId="urn:microsoft.com/office/officeart/2005/8/layout/vList5"/>
    <dgm:cxn modelId="{86E8CF97-E50B-499E-8BC6-C0E7C1C84E74}" type="presParOf" srcId="{A980A8D7-8B06-4AB5-AAFE-924150149C8E}" destId="{77B0ED1E-CCAC-4FF9-A8C4-8EFD6E73034E}" srcOrd="0" destOrd="0" presId="urn:microsoft.com/office/officeart/2005/8/layout/vList5"/>
    <dgm:cxn modelId="{2227991D-C9F2-4614-BC57-906CD6F7A26E}" type="presParOf" srcId="{77B0ED1E-CCAC-4FF9-A8C4-8EFD6E73034E}" destId="{DEACDEA1-200A-4348-A9D5-5499F6BA50D6}" srcOrd="0" destOrd="0" presId="urn:microsoft.com/office/officeart/2005/8/layout/vList5"/>
    <dgm:cxn modelId="{93B61CA0-B320-4C94-BD9D-B304BEF2FF3E}" type="presParOf" srcId="{77B0ED1E-CCAC-4FF9-A8C4-8EFD6E73034E}" destId="{8B7854F2-59BA-445E-B8F4-7B853AABFDD6}" srcOrd="1" destOrd="0" presId="urn:microsoft.com/office/officeart/2005/8/layout/vList5"/>
    <dgm:cxn modelId="{DEEF7970-892D-4AA0-8D00-D2F93E44B25E}" type="presParOf" srcId="{A980A8D7-8B06-4AB5-AAFE-924150149C8E}" destId="{8588420B-BA2B-4BBD-B8ED-F3512DCA32C5}" srcOrd="1" destOrd="0" presId="urn:microsoft.com/office/officeart/2005/8/layout/vList5"/>
    <dgm:cxn modelId="{10FBAE8A-AA48-4FCD-87E3-90B4FAC9BC60}" type="presParOf" srcId="{A980A8D7-8B06-4AB5-AAFE-924150149C8E}" destId="{D3300966-DCB7-426D-A3CE-9260EB75FBE3}" srcOrd="2" destOrd="0" presId="urn:microsoft.com/office/officeart/2005/8/layout/vList5"/>
    <dgm:cxn modelId="{1CF769E7-D598-4AFF-9016-16CD545B07EA}" type="presParOf" srcId="{D3300966-DCB7-426D-A3CE-9260EB75FBE3}" destId="{9D3FB469-6D2E-47D8-94EA-0714FCA1B1B4}" srcOrd="0" destOrd="0" presId="urn:microsoft.com/office/officeart/2005/8/layout/vList5"/>
    <dgm:cxn modelId="{EC99292A-DC5B-4DE3-A4DA-FEC688690E5A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Средство контроля усвоения учебного материала темы, раздела или разделов дисциплины, организованное как учебное занятие в виде собеседования преподавателя с обучающимися.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Вопросы по темам/разделам дисциплины 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1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77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B20BEF-30FA-413C-BD68-6B050B9C1073}" type="presOf" srcId="{2E5AD51B-682B-4AF1-9338-F300B8E70A18}" destId="{9D3FB469-6D2E-47D8-94EA-0714FCA1B1B4}" srcOrd="0" destOrd="0" presId="urn:microsoft.com/office/officeart/2005/8/layout/vList5"/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AAC02B2C-82AC-48B8-A6C4-DA067D2A501E}" type="presOf" srcId="{032D642B-6848-410D-8EC5-60667CB7B594}" destId="{A980A8D7-8B06-4AB5-AAFE-924150149C8E}" srcOrd="0" destOrd="0" presId="urn:microsoft.com/office/officeart/2005/8/layout/vList5"/>
    <dgm:cxn modelId="{A12871B5-CCD4-4D1A-92D6-114766CB2D8E}" type="presOf" srcId="{86B8CD50-984C-475A-AFE7-8249EF8E39F5}" destId="{C7C217FD-83C5-4FA5-BDB0-399E67EC707C}" srcOrd="0" destOrd="0" presId="urn:microsoft.com/office/officeart/2005/8/layout/vList5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A67D88F0-1F8A-4299-8FAB-44A558B96762}" type="presOf" srcId="{B6D9991F-4240-46A8-B741-C014A06B9F94}" destId="{DEACDEA1-200A-4348-A9D5-5499F6BA50D6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57F86695-2A35-444E-9203-3CE72AD749A5}" type="presOf" srcId="{0C8F2890-6726-4025-8E77-582EF05DCFB7}" destId="{8B7854F2-59BA-445E-B8F4-7B853AABFDD6}" srcOrd="0" destOrd="0" presId="urn:microsoft.com/office/officeart/2005/8/layout/vList5"/>
    <dgm:cxn modelId="{3D50A5BD-76BD-47C4-B2FC-E09A21B9A9A9}" type="presParOf" srcId="{A980A8D7-8B06-4AB5-AAFE-924150149C8E}" destId="{77B0ED1E-CCAC-4FF9-A8C4-8EFD6E73034E}" srcOrd="0" destOrd="0" presId="urn:microsoft.com/office/officeart/2005/8/layout/vList5"/>
    <dgm:cxn modelId="{FDE41CA0-349B-4BF9-838C-7B748925986A}" type="presParOf" srcId="{77B0ED1E-CCAC-4FF9-A8C4-8EFD6E73034E}" destId="{DEACDEA1-200A-4348-A9D5-5499F6BA50D6}" srcOrd="0" destOrd="0" presId="urn:microsoft.com/office/officeart/2005/8/layout/vList5"/>
    <dgm:cxn modelId="{1A713181-CFB7-47E6-AB10-A19E38230EE9}" type="presParOf" srcId="{77B0ED1E-CCAC-4FF9-A8C4-8EFD6E73034E}" destId="{8B7854F2-59BA-445E-B8F4-7B853AABFDD6}" srcOrd="1" destOrd="0" presId="urn:microsoft.com/office/officeart/2005/8/layout/vList5"/>
    <dgm:cxn modelId="{152287BA-2FDE-4E5C-B546-11E1B6A2AA18}" type="presParOf" srcId="{A980A8D7-8B06-4AB5-AAFE-924150149C8E}" destId="{8588420B-BA2B-4BBD-B8ED-F3512DCA32C5}" srcOrd="1" destOrd="0" presId="urn:microsoft.com/office/officeart/2005/8/layout/vList5"/>
    <dgm:cxn modelId="{7AF223CA-9318-4F91-B1C7-F67ED4157459}" type="presParOf" srcId="{A980A8D7-8B06-4AB5-AAFE-924150149C8E}" destId="{D3300966-DCB7-426D-A3CE-9260EB75FBE3}" srcOrd="2" destOrd="0" presId="urn:microsoft.com/office/officeart/2005/8/layout/vList5"/>
    <dgm:cxn modelId="{4988A93A-96E9-4B4B-8FD8-004AC1953636}" type="presParOf" srcId="{D3300966-DCB7-426D-A3CE-9260EB75FBE3}" destId="{9D3FB469-6D2E-47D8-94EA-0714FCA1B1B4}" srcOrd="0" destOrd="0" presId="urn:microsoft.com/office/officeart/2005/8/layout/vList5"/>
    <dgm:cxn modelId="{FDE81FB5-EEB6-4B1C-8146-9AFC15FF925C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Средство проверки умений применять полученные знания для решения задач определенного типа по теме или разделу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Комплект контрольных заданий по вариантам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1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75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1550F-BFF6-4AD0-A4BE-EC82AF83E59F}" type="presOf" srcId="{2E5AD51B-682B-4AF1-9338-F300B8E70A18}" destId="{9D3FB469-6D2E-47D8-94EA-0714FCA1B1B4}" srcOrd="0" destOrd="0" presId="urn:microsoft.com/office/officeart/2005/8/layout/vList5"/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56564598-19C2-4B27-BED0-90998E1B34AB}" type="presOf" srcId="{86B8CD50-984C-475A-AFE7-8249EF8E39F5}" destId="{C7C217FD-83C5-4FA5-BDB0-399E67EC707C}" srcOrd="0" destOrd="0" presId="urn:microsoft.com/office/officeart/2005/8/layout/vList5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ADBC42D5-AB11-4448-93FE-4581A811B8BD}" type="presOf" srcId="{032D642B-6848-410D-8EC5-60667CB7B594}" destId="{A980A8D7-8B06-4AB5-AAFE-924150149C8E}" srcOrd="0" destOrd="0" presId="urn:microsoft.com/office/officeart/2005/8/layout/vList5"/>
    <dgm:cxn modelId="{0CC036A8-536B-4491-B369-A67E706B121F}" type="presOf" srcId="{B6D9991F-4240-46A8-B741-C014A06B9F94}" destId="{DEACDEA1-200A-4348-A9D5-5499F6BA50D6}" srcOrd="0" destOrd="0" presId="urn:microsoft.com/office/officeart/2005/8/layout/vList5"/>
    <dgm:cxn modelId="{2FCE0C92-399D-4801-B75D-EBFC1A452A8F}" type="presOf" srcId="{0C8F2890-6726-4025-8E77-582EF05DCFB7}" destId="{8B7854F2-59BA-445E-B8F4-7B853AABFDD6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36A20E54-0DD9-4F8D-96D7-DA581D441D0D}" type="presParOf" srcId="{A980A8D7-8B06-4AB5-AAFE-924150149C8E}" destId="{77B0ED1E-CCAC-4FF9-A8C4-8EFD6E73034E}" srcOrd="0" destOrd="0" presId="urn:microsoft.com/office/officeart/2005/8/layout/vList5"/>
    <dgm:cxn modelId="{6D579949-C0FF-47D5-A9E1-66D0F3690876}" type="presParOf" srcId="{77B0ED1E-CCAC-4FF9-A8C4-8EFD6E73034E}" destId="{DEACDEA1-200A-4348-A9D5-5499F6BA50D6}" srcOrd="0" destOrd="0" presId="urn:microsoft.com/office/officeart/2005/8/layout/vList5"/>
    <dgm:cxn modelId="{37DB8DEB-1485-4144-80C0-6C208DF851AB}" type="presParOf" srcId="{77B0ED1E-CCAC-4FF9-A8C4-8EFD6E73034E}" destId="{8B7854F2-59BA-445E-B8F4-7B853AABFDD6}" srcOrd="1" destOrd="0" presId="urn:microsoft.com/office/officeart/2005/8/layout/vList5"/>
    <dgm:cxn modelId="{A1713DF1-36BE-4438-8610-F69D97BC8109}" type="presParOf" srcId="{A980A8D7-8B06-4AB5-AAFE-924150149C8E}" destId="{8588420B-BA2B-4BBD-B8ED-F3512DCA32C5}" srcOrd="1" destOrd="0" presId="urn:microsoft.com/office/officeart/2005/8/layout/vList5"/>
    <dgm:cxn modelId="{4648C00F-F053-430F-AA88-BBCFA7B85C0A}" type="presParOf" srcId="{A980A8D7-8B06-4AB5-AAFE-924150149C8E}" destId="{D3300966-DCB7-426D-A3CE-9260EB75FBE3}" srcOrd="2" destOrd="0" presId="urn:microsoft.com/office/officeart/2005/8/layout/vList5"/>
    <dgm:cxn modelId="{F885A849-7446-47AA-BAF6-D96CBD2BD58A}" type="presParOf" srcId="{D3300966-DCB7-426D-A3CE-9260EB75FBE3}" destId="{9D3FB469-6D2E-47D8-94EA-0714FCA1B1B4}" srcOrd="0" destOrd="0" presId="urn:microsoft.com/office/officeart/2005/8/layout/vList5"/>
    <dgm:cxn modelId="{2DB141BB-1C71-445C-AC47-59FEBE13E48E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Оценочные средства, позволяющие включить обучающихся в процесс обсуждения спорного вопроса проблемы и оценить их умение аргументировать собственную точку зрения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Перечень дискуссионных тем для проведения круглого стола, дискуссии, полемики,  дебатов 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1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75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E8C34D21-70FE-4F94-BF84-423C1D4E63E9}" type="presOf" srcId="{032D642B-6848-410D-8EC5-60667CB7B594}" destId="{A980A8D7-8B06-4AB5-AAFE-924150149C8E}" srcOrd="0" destOrd="0" presId="urn:microsoft.com/office/officeart/2005/8/layout/vList5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FE0C1CE7-6067-432C-A4AD-9BE8C2186AA6}" type="presOf" srcId="{86B8CD50-984C-475A-AFE7-8249EF8E39F5}" destId="{C7C217FD-83C5-4FA5-BDB0-399E67EC707C}" srcOrd="0" destOrd="0" presId="urn:microsoft.com/office/officeart/2005/8/layout/vList5"/>
    <dgm:cxn modelId="{EFF675E2-5E8A-4EC4-A43F-C6486B68A265}" type="presOf" srcId="{B6D9991F-4240-46A8-B741-C014A06B9F94}" destId="{DEACDEA1-200A-4348-A9D5-5499F6BA50D6}" srcOrd="0" destOrd="0" presId="urn:microsoft.com/office/officeart/2005/8/layout/vList5"/>
    <dgm:cxn modelId="{C7E73F56-9738-4B48-B278-A19DCC0A0EC6}" type="presOf" srcId="{2E5AD51B-682B-4AF1-9338-F300B8E70A18}" destId="{9D3FB469-6D2E-47D8-94EA-0714FCA1B1B4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D87F276A-8ED4-463E-B825-4663B4E9C90B}" type="presOf" srcId="{0C8F2890-6726-4025-8E77-582EF05DCFB7}" destId="{8B7854F2-59BA-445E-B8F4-7B853AABFDD6}" srcOrd="0" destOrd="0" presId="urn:microsoft.com/office/officeart/2005/8/layout/vList5"/>
    <dgm:cxn modelId="{92F5D979-3D2C-465D-A18F-DAB8CD7A1E39}" type="presParOf" srcId="{A980A8D7-8B06-4AB5-AAFE-924150149C8E}" destId="{77B0ED1E-CCAC-4FF9-A8C4-8EFD6E73034E}" srcOrd="0" destOrd="0" presId="urn:microsoft.com/office/officeart/2005/8/layout/vList5"/>
    <dgm:cxn modelId="{2C358EDE-BAD4-42AB-8F47-63F2384B91D6}" type="presParOf" srcId="{77B0ED1E-CCAC-4FF9-A8C4-8EFD6E73034E}" destId="{DEACDEA1-200A-4348-A9D5-5499F6BA50D6}" srcOrd="0" destOrd="0" presId="urn:microsoft.com/office/officeart/2005/8/layout/vList5"/>
    <dgm:cxn modelId="{7AE2F25B-F295-4E18-A8D3-814F428217BE}" type="presParOf" srcId="{77B0ED1E-CCAC-4FF9-A8C4-8EFD6E73034E}" destId="{8B7854F2-59BA-445E-B8F4-7B853AABFDD6}" srcOrd="1" destOrd="0" presId="urn:microsoft.com/office/officeart/2005/8/layout/vList5"/>
    <dgm:cxn modelId="{59DABFCB-1C8E-4032-A75B-E21ED8E5D5B3}" type="presParOf" srcId="{A980A8D7-8B06-4AB5-AAFE-924150149C8E}" destId="{8588420B-BA2B-4BBD-B8ED-F3512DCA32C5}" srcOrd="1" destOrd="0" presId="urn:microsoft.com/office/officeart/2005/8/layout/vList5"/>
    <dgm:cxn modelId="{E1AC101E-200F-463E-96C2-3C452A939F14}" type="presParOf" srcId="{A980A8D7-8B06-4AB5-AAFE-924150149C8E}" destId="{D3300966-DCB7-426D-A3CE-9260EB75FBE3}" srcOrd="2" destOrd="0" presId="urn:microsoft.com/office/officeart/2005/8/layout/vList5"/>
    <dgm:cxn modelId="{B776269F-7DE5-4D44-805A-C49BA0DA8884}" type="presParOf" srcId="{D3300966-DCB7-426D-A3CE-9260EB75FBE3}" destId="{9D3FB469-6D2E-47D8-94EA-0714FCA1B1B4}" srcOrd="0" destOrd="0" presId="urn:microsoft.com/office/officeart/2005/8/layout/vList5"/>
    <dgm:cxn modelId="{220D95DB-F46A-4AEC-AE2E-15784A65D63E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Целевая подборка работ студента, раскрывающая его индивидуальные образовательные достижения в одной или нескольких учебных дисциплинах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Структура портфолио 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1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6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531165FA-71A3-426B-B943-34517BC6B78D}" type="presOf" srcId="{2E5AD51B-682B-4AF1-9338-F300B8E70A18}" destId="{9D3FB469-6D2E-47D8-94EA-0714FCA1B1B4}" srcOrd="0" destOrd="0" presId="urn:microsoft.com/office/officeart/2005/8/layout/vList5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5633F762-41B9-4561-91BF-7E12D9C6CC0D}" type="presOf" srcId="{032D642B-6848-410D-8EC5-60667CB7B594}" destId="{A980A8D7-8B06-4AB5-AAFE-924150149C8E}" srcOrd="0" destOrd="0" presId="urn:microsoft.com/office/officeart/2005/8/layout/vList5"/>
    <dgm:cxn modelId="{05CF8CC0-8E1C-4AC5-BD55-4D3BE58914CC}" type="presOf" srcId="{86B8CD50-984C-475A-AFE7-8249EF8E39F5}" destId="{C7C217FD-83C5-4FA5-BDB0-399E67EC707C}" srcOrd="0" destOrd="0" presId="urn:microsoft.com/office/officeart/2005/8/layout/vList5"/>
    <dgm:cxn modelId="{43380A15-B1D2-4CF5-89E2-E7438D6AE85B}" type="presOf" srcId="{0C8F2890-6726-4025-8E77-582EF05DCFB7}" destId="{8B7854F2-59BA-445E-B8F4-7B853AABFDD6}" srcOrd="0" destOrd="0" presId="urn:microsoft.com/office/officeart/2005/8/layout/vList5"/>
    <dgm:cxn modelId="{C48C2CA9-05FA-436E-86FF-33033CE87B62}" type="presOf" srcId="{B6D9991F-4240-46A8-B741-C014A06B9F94}" destId="{DEACDEA1-200A-4348-A9D5-5499F6BA50D6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EE76A8B3-C6CD-4C0D-BC59-42B294904AFF}" type="presParOf" srcId="{A980A8D7-8B06-4AB5-AAFE-924150149C8E}" destId="{77B0ED1E-CCAC-4FF9-A8C4-8EFD6E73034E}" srcOrd="0" destOrd="0" presId="urn:microsoft.com/office/officeart/2005/8/layout/vList5"/>
    <dgm:cxn modelId="{BE85026E-1A91-47C5-8C5D-F8A39FC80CD1}" type="presParOf" srcId="{77B0ED1E-CCAC-4FF9-A8C4-8EFD6E73034E}" destId="{DEACDEA1-200A-4348-A9D5-5499F6BA50D6}" srcOrd="0" destOrd="0" presId="urn:microsoft.com/office/officeart/2005/8/layout/vList5"/>
    <dgm:cxn modelId="{A834B648-C6BA-4BAA-B195-ECE1C2F41724}" type="presParOf" srcId="{77B0ED1E-CCAC-4FF9-A8C4-8EFD6E73034E}" destId="{8B7854F2-59BA-445E-B8F4-7B853AABFDD6}" srcOrd="1" destOrd="0" presId="urn:microsoft.com/office/officeart/2005/8/layout/vList5"/>
    <dgm:cxn modelId="{FB326019-61B9-49C8-86DD-E0736F0FA274}" type="presParOf" srcId="{A980A8D7-8B06-4AB5-AAFE-924150149C8E}" destId="{8588420B-BA2B-4BBD-B8ED-F3512DCA32C5}" srcOrd="1" destOrd="0" presId="urn:microsoft.com/office/officeart/2005/8/layout/vList5"/>
    <dgm:cxn modelId="{EBCB6DA8-5425-4DC8-BB98-E5882835B9A7}" type="presParOf" srcId="{A980A8D7-8B06-4AB5-AAFE-924150149C8E}" destId="{D3300966-DCB7-426D-A3CE-9260EB75FBE3}" srcOrd="2" destOrd="0" presId="urn:microsoft.com/office/officeart/2005/8/layout/vList5"/>
    <dgm:cxn modelId="{F2876C51-6D8A-47B9-9C74-2840C169162D}" type="presParOf" srcId="{D3300966-DCB7-426D-A3CE-9260EB75FBE3}" destId="{9D3FB469-6D2E-47D8-94EA-0714FCA1B1B4}" srcOrd="0" destOrd="0" presId="urn:microsoft.com/office/officeart/2005/8/layout/vList5"/>
    <dgm:cxn modelId="{540D0BAF-98E2-4525-BE96-DBF381BC8ED0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Конечный продукт, получаемый в результате планирования и выполнения комплекса учебных и исследовательских заданий. 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Темы групповых и/или индивидуальных проектов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1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69380" custLinFactNeighborX="1853" custLinFactNeighborY="-7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B48316-7253-46A0-B196-11B05F040B41}" type="presOf" srcId="{86B8CD50-984C-475A-AFE7-8249EF8E39F5}" destId="{C7C217FD-83C5-4FA5-BDB0-399E67EC707C}" srcOrd="0" destOrd="0" presId="urn:microsoft.com/office/officeart/2005/8/layout/vList5"/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D1398984-FD68-48B0-91E4-B8F605F54389}" type="presOf" srcId="{032D642B-6848-410D-8EC5-60667CB7B594}" destId="{A980A8D7-8B06-4AB5-AAFE-924150149C8E}" srcOrd="0" destOrd="0" presId="urn:microsoft.com/office/officeart/2005/8/layout/vList5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5DEA8A27-2F52-464B-A467-8C84B10F3CB5}" type="presOf" srcId="{0C8F2890-6726-4025-8E77-582EF05DCFB7}" destId="{8B7854F2-59BA-445E-B8F4-7B853AABFDD6}" srcOrd="0" destOrd="0" presId="urn:microsoft.com/office/officeart/2005/8/layout/vList5"/>
    <dgm:cxn modelId="{B4B350B2-94F0-47ED-8018-D2B6C53EFF59}" type="presOf" srcId="{2E5AD51B-682B-4AF1-9338-F300B8E70A18}" destId="{9D3FB469-6D2E-47D8-94EA-0714FCA1B1B4}" srcOrd="0" destOrd="0" presId="urn:microsoft.com/office/officeart/2005/8/layout/vList5"/>
    <dgm:cxn modelId="{6129D150-D221-4FC0-A0D9-1985CAC54E78}" type="presOf" srcId="{B6D9991F-4240-46A8-B741-C014A06B9F94}" destId="{DEACDEA1-200A-4348-A9D5-5499F6BA50D6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B60D8187-E46B-49D0-A139-13DE47298107}" type="presParOf" srcId="{A980A8D7-8B06-4AB5-AAFE-924150149C8E}" destId="{77B0ED1E-CCAC-4FF9-A8C4-8EFD6E73034E}" srcOrd="0" destOrd="0" presId="urn:microsoft.com/office/officeart/2005/8/layout/vList5"/>
    <dgm:cxn modelId="{150C77A2-44CA-4CBD-A935-3736E3778C1A}" type="presParOf" srcId="{77B0ED1E-CCAC-4FF9-A8C4-8EFD6E73034E}" destId="{DEACDEA1-200A-4348-A9D5-5499F6BA50D6}" srcOrd="0" destOrd="0" presId="urn:microsoft.com/office/officeart/2005/8/layout/vList5"/>
    <dgm:cxn modelId="{3F408EE0-F097-4455-8C96-4BBFCAC50CA1}" type="presParOf" srcId="{77B0ED1E-CCAC-4FF9-A8C4-8EFD6E73034E}" destId="{8B7854F2-59BA-445E-B8F4-7B853AABFDD6}" srcOrd="1" destOrd="0" presId="urn:microsoft.com/office/officeart/2005/8/layout/vList5"/>
    <dgm:cxn modelId="{194C4493-27E7-4080-AB62-D7096A0CFFD6}" type="presParOf" srcId="{A980A8D7-8B06-4AB5-AAFE-924150149C8E}" destId="{8588420B-BA2B-4BBD-B8ED-F3512DCA32C5}" srcOrd="1" destOrd="0" presId="urn:microsoft.com/office/officeart/2005/8/layout/vList5"/>
    <dgm:cxn modelId="{368FD49F-5DFC-4295-8760-7121CA1A3A02}" type="presParOf" srcId="{A980A8D7-8B06-4AB5-AAFE-924150149C8E}" destId="{D3300966-DCB7-426D-A3CE-9260EB75FBE3}" srcOrd="2" destOrd="0" presId="urn:microsoft.com/office/officeart/2005/8/layout/vList5"/>
    <dgm:cxn modelId="{DFBFFFA5-3F0F-49DA-A170-EC49DA13B795}" type="presParOf" srcId="{D3300966-DCB7-426D-A3CE-9260EB75FBE3}" destId="{9D3FB469-6D2E-47D8-94EA-0714FCA1B1B4}" srcOrd="0" destOrd="0" presId="urn:microsoft.com/office/officeart/2005/8/layout/vList5"/>
    <dgm:cxn modelId="{81C69A39-7FDC-4F9A-B164-BBA0D39B9268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Дидактический комплекс, предназначенный для самостоятельной работы обучающегося и позволяющий оценивать уровень усвоения им учебного материала.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Образец рабочей тетради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1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67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0BB33-7087-4170-87B6-E78F53B32672}" type="presOf" srcId="{0C8F2890-6726-4025-8E77-582EF05DCFB7}" destId="{8B7854F2-59BA-445E-B8F4-7B853AABFDD6}" srcOrd="0" destOrd="0" presId="urn:microsoft.com/office/officeart/2005/8/layout/vList5"/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1F46B7D8-663F-4F48-AD0C-116108DD5D54}" type="presOf" srcId="{032D642B-6848-410D-8EC5-60667CB7B594}" destId="{A980A8D7-8B06-4AB5-AAFE-924150149C8E}" srcOrd="0" destOrd="0" presId="urn:microsoft.com/office/officeart/2005/8/layout/vList5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306271A4-D584-4CDE-AF49-A8681845600A}" type="presOf" srcId="{86B8CD50-984C-475A-AFE7-8249EF8E39F5}" destId="{C7C217FD-83C5-4FA5-BDB0-399E67EC707C}" srcOrd="0" destOrd="0" presId="urn:microsoft.com/office/officeart/2005/8/layout/vList5"/>
    <dgm:cxn modelId="{BFEE42CB-A76B-491C-97D3-E478DD06AD97}" type="presOf" srcId="{2E5AD51B-682B-4AF1-9338-F300B8E70A18}" destId="{9D3FB469-6D2E-47D8-94EA-0714FCA1B1B4}" srcOrd="0" destOrd="0" presId="urn:microsoft.com/office/officeart/2005/8/layout/vList5"/>
    <dgm:cxn modelId="{ACA56AF1-BBCF-4E3E-8E01-9938C2CCE88D}" type="presOf" srcId="{B6D9991F-4240-46A8-B741-C014A06B9F94}" destId="{DEACDEA1-200A-4348-A9D5-5499F6BA50D6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E61FB50A-DC5F-4DB2-B834-37001D98238D}" type="presParOf" srcId="{A980A8D7-8B06-4AB5-AAFE-924150149C8E}" destId="{77B0ED1E-CCAC-4FF9-A8C4-8EFD6E73034E}" srcOrd="0" destOrd="0" presId="urn:microsoft.com/office/officeart/2005/8/layout/vList5"/>
    <dgm:cxn modelId="{6F8810AC-6BC5-45FD-ABD0-79738D93C633}" type="presParOf" srcId="{77B0ED1E-CCAC-4FF9-A8C4-8EFD6E73034E}" destId="{DEACDEA1-200A-4348-A9D5-5499F6BA50D6}" srcOrd="0" destOrd="0" presId="urn:microsoft.com/office/officeart/2005/8/layout/vList5"/>
    <dgm:cxn modelId="{7F417ED8-B1DD-4AD6-9B1D-76CEDF10717B}" type="presParOf" srcId="{77B0ED1E-CCAC-4FF9-A8C4-8EFD6E73034E}" destId="{8B7854F2-59BA-445E-B8F4-7B853AABFDD6}" srcOrd="1" destOrd="0" presId="urn:microsoft.com/office/officeart/2005/8/layout/vList5"/>
    <dgm:cxn modelId="{0693A67C-72E8-47DE-BE66-A4EBFFA0BB9B}" type="presParOf" srcId="{A980A8D7-8B06-4AB5-AAFE-924150149C8E}" destId="{8588420B-BA2B-4BBD-B8ED-F3512DCA32C5}" srcOrd="1" destOrd="0" presId="urn:microsoft.com/office/officeart/2005/8/layout/vList5"/>
    <dgm:cxn modelId="{FDC2F444-37AA-43BE-BA88-B3BDB8D691F1}" type="presParOf" srcId="{A980A8D7-8B06-4AB5-AAFE-924150149C8E}" destId="{D3300966-DCB7-426D-A3CE-9260EB75FBE3}" srcOrd="2" destOrd="0" presId="urn:microsoft.com/office/officeart/2005/8/layout/vList5"/>
    <dgm:cxn modelId="{881213A3-CF90-4448-A5F2-B0E0B3223207}" type="presParOf" srcId="{D3300966-DCB7-426D-A3CE-9260EB75FBE3}" destId="{9D3FB469-6D2E-47D8-94EA-0714FCA1B1B4}" srcOrd="0" destOrd="0" presId="urn:microsoft.com/office/officeart/2005/8/layout/vList5"/>
    <dgm:cxn modelId="{6482ADA4-70A8-464B-94CA-53B6FA19DB35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2D642B-6848-410D-8EC5-60667CB7B59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D9991F-4240-46A8-B741-C014A06B9F94}">
      <dgm:prSet phldrT="[Текст]"/>
      <dgm:spPr/>
      <dgm:t>
        <a:bodyPr/>
        <a:lstStyle/>
        <a:p>
          <a:r>
            <a:rPr lang="ru-RU" dirty="0" smtClean="0"/>
            <a:t>Краткая характеристика оценочного средства</a:t>
          </a:r>
          <a:endParaRPr lang="ru-RU" dirty="0"/>
        </a:p>
      </dgm:t>
    </dgm:pt>
    <dgm:pt modelId="{4ADFE6C8-1FB6-4EBB-8A57-5DEB075B003D}" type="parTrans" cxnId="{7DA19488-863C-45AC-AD86-22797564842F}">
      <dgm:prSet/>
      <dgm:spPr/>
      <dgm:t>
        <a:bodyPr/>
        <a:lstStyle/>
        <a:p>
          <a:endParaRPr lang="ru-RU"/>
        </a:p>
      </dgm:t>
    </dgm:pt>
    <dgm:pt modelId="{D3F39218-3479-4620-979A-4B44B775E7E9}" type="sibTrans" cxnId="{7DA19488-863C-45AC-AD86-22797564842F}">
      <dgm:prSet/>
      <dgm:spPr/>
      <dgm:t>
        <a:bodyPr/>
        <a:lstStyle/>
        <a:p>
          <a:endParaRPr lang="ru-RU"/>
        </a:p>
      </dgm:t>
    </dgm:pt>
    <dgm:pt modelId="{0C8F2890-6726-4025-8E77-582EF05DCFB7}">
      <dgm:prSet phldrT="[Текст]"/>
      <dgm:spPr/>
      <dgm:t>
        <a:bodyPr/>
        <a:lstStyle/>
        <a:p>
          <a:r>
            <a:rPr lang="ru-RU" dirty="0" smtClean="0"/>
            <a:t>Средство проверки умений применять полученные знания по заранее определенной методике для решения задач или заданий по модулю или дисциплине в целом. </a:t>
          </a:r>
          <a:endParaRPr lang="ru-RU" dirty="0"/>
        </a:p>
      </dgm:t>
    </dgm:pt>
    <dgm:pt modelId="{A20BC461-5FDB-4901-8E80-CEE002C4D5D5}" type="parTrans" cxnId="{19D1EBAD-6089-463E-8BC8-8A40E2C0040C}">
      <dgm:prSet/>
      <dgm:spPr/>
      <dgm:t>
        <a:bodyPr/>
        <a:lstStyle/>
        <a:p>
          <a:endParaRPr lang="ru-RU"/>
        </a:p>
      </dgm:t>
    </dgm:pt>
    <dgm:pt modelId="{12270375-78F0-4F5B-938A-80B4633B8391}" type="sibTrans" cxnId="{19D1EBAD-6089-463E-8BC8-8A40E2C0040C}">
      <dgm:prSet/>
      <dgm:spPr/>
      <dgm:t>
        <a:bodyPr/>
        <a:lstStyle/>
        <a:p>
          <a:endParaRPr lang="ru-RU"/>
        </a:p>
      </dgm:t>
    </dgm:pt>
    <dgm:pt modelId="{2E5AD51B-682B-4AF1-9338-F300B8E70A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Представление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оценочного средства в фонде</a:t>
          </a:r>
        </a:p>
      </dgm:t>
    </dgm:pt>
    <dgm:pt modelId="{3A3B9489-5503-40E0-9C51-EFC6650AA2AF}" type="parTrans" cxnId="{0F4146E6-CAFC-4219-8959-0F817D1193E2}">
      <dgm:prSet/>
      <dgm:spPr/>
      <dgm:t>
        <a:bodyPr/>
        <a:lstStyle/>
        <a:p>
          <a:endParaRPr lang="ru-RU"/>
        </a:p>
      </dgm:t>
    </dgm:pt>
    <dgm:pt modelId="{76B6CE6E-94A2-426C-B736-5A0133DD7170}" type="sibTrans" cxnId="{0F4146E6-CAFC-4219-8959-0F817D1193E2}">
      <dgm:prSet/>
      <dgm:spPr/>
      <dgm:t>
        <a:bodyPr/>
        <a:lstStyle/>
        <a:p>
          <a:endParaRPr lang="ru-RU"/>
        </a:p>
      </dgm:t>
    </dgm:pt>
    <dgm:pt modelId="{86B8CD50-984C-475A-AFE7-8249EF8E39F5}">
      <dgm:prSet phldrT="[Текст]"/>
      <dgm:spPr/>
      <dgm:t>
        <a:bodyPr/>
        <a:lstStyle/>
        <a:p>
          <a:r>
            <a:rPr lang="ru-RU" dirty="0" smtClean="0"/>
            <a:t>Комплект заданий</a:t>
          </a:r>
          <a:endParaRPr lang="ru-RU" dirty="0"/>
        </a:p>
      </dgm:t>
    </dgm:pt>
    <dgm:pt modelId="{0EE21E95-7232-4BE0-ADC6-C4DD22341616}" type="parTrans" cxnId="{5FD27B35-DD47-499A-B80C-92D3B3C77805}">
      <dgm:prSet/>
      <dgm:spPr/>
      <dgm:t>
        <a:bodyPr/>
        <a:lstStyle/>
        <a:p>
          <a:endParaRPr lang="ru-RU"/>
        </a:p>
      </dgm:t>
    </dgm:pt>
    <dgm:pt modelId="{98F6CDF1-FBB9-4EAF-8BA9-0FBA7814F712}" type="sibTrans" cxnId="{5FD27B35-DD47-499A-B80C-92D3B3C77805}">
      <dgm:prSet/>
      <dgm:spPr/>
      <dgm:t>
        <a:bodyPr/>
        <a:lstStyle/>
        <a:p>
          <a:endParaRPr lang="ru-RU"/>
        </a:p>
      </dgm:t>
    </dgm:pt>
    <dgm:pt modelId="{A980A8D7-8B06-4AB5-AAFE-924150149C8E}" type="pres">
      <dgm:prSet presAssocID="{032D642B-6848-410D-8EC5-60667CB7B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0ED1E-CCAC-4FF9-A8C4-8EFD6E73034E}" type="pres">
      <dgm:prSet presAssocID="{B6D9991F-4240-46A8-B741-C014A06B9F94}" presName="linNode" presStyleCnt="0"/>
      <dgm:spPr/>
    </dgm:pt>
    <dgm:pt modelId="{DEACDEA1-200A-4348-A9D5-5499F6BA50D6}" type="pres">
      <dgm:prSet presAssocID="{B6D9991F-4240-46A8-B741-C014A06B9F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4F2-59BA-445E-B8F4-7B853AABFDD6}" type="pres">
      <dgm:prSet presAssocID="{B6D9991F-4240-46A8-B741-C014A06B9F94}" presName="descendantText" presStyleLbl="alignAccFollowNode1" presStyleIdx="0" presStyleCnt="2" custScaleY="11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420B-BA2B-4BBD-B8ED-F3512DCA32C5}" type="pres">
      <dgm:prSet presAssocID="{D3F39218-3479-4620-979A-4B44B775E7E9}" presName="sp" presStyleCnt="0"/>
      <dgm:spPr/>
    </dgm:pt>
    <dgm:pt modelId="{D3300966-DCB7-426D-A3CE-9260EB75FBE3}" type="pres">
      <dgm:prSet presAssocID="{2E5AD51B-682B-4AF1-9338-F300B8E70A18}" presName="linNode" presStyleCnt="0"/>
      <dgm:spPr/>
    </dgm:pt>
    <dgm:pt modelId="{9D3FB469-6D2E-47D8-94EA-0714FCA1B1B4}" type="pres">
      <dgm:prSet presAssocID="{2E5AD51B-682B-4AF1-9338-F300B8E70A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17FD-83C5-4FA5-BDB0-399E67EC707C}" type="pres">
      <dgm:prSet presAssocID="{2E5AD51B-682B-4AF1-9338-F300B8E70A18}" presName="descendantText" presStyleLbl="alignAccFollowNode1" presStyleIdx="1" presStyleCnt="2" custScaleY="51700" custLinFactNeighborX="-3376" custLinFactNeighborY="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D81DA-31D7-4C70-BB93-9A702CFF56AF}" type="presOf" srcId="{2E5AD51B-682B-4AF1-9338-F300B8E70A18}" destId="{9D3FB469-6D2E-47D8-94EA-0714FCA1B1B4}" srcOrd="0" destOrd="0" presId="urn:microsoft.com/office/officeart/2005/8/layout/vList5"/>
    <dgm:cxn modelId="{5FD27B35-DD47-499A-B80C-92D3B3C77805}" srcId="{2E5AD51B-682B-4AF1-9338-F300B8E70A18}" destId="{86B8CD50-984C-475A-AFE7-8249EF8E39F5}" srcOrd="0" destOrd="0" parTransId="{0EE21E95-7232-4BE0-ADC6-C4DD22341616}" sibTransId="{98F6CDF1-FBB9-4EAF-8BA9-0FBA7814F712}"/>
    <dgm:cxn modelId="{E92F21CE-804E-4C2D-B8DE-2AE4AD5D75AF}" type="presOf" srcId="{032D642B-6848-410D-8EC5-60667CB7B594}" destId="{A980A8D7-8B06-4AB5-AAFE-924150149C8E}" srcOrd="0" destOrd="0" presId="urn:microsoft.com/office/officeart/2005/8/layout/vList5"/>
    <dgm:cxn modelId="{0F4146E6-CAFC-4219-8959-0F817D1193E2}" srcId="{032D642B-6848-410D-8EC5-60667CB7B594}" destId="{2E5AD51B-682B-4AF1-9338-F300B8E70A18}" srcOrd="1" destOrd="0" parTransId="{3A3B9489-5503-40E0-9C51-EFC6650AA2AF}" sibTransId="{76B6CE6E-94A2-426C-B736-5A0133DD7170}"/>
    <dgm:cxn modelId="{DA6F1BD8-2394-4F38-BC8F-B1942E925278}" type="presOf" srcId="{0C8F2890-6726-4025-8E77-582EF05DCFB7}" destId="{8B7854F2-59BA-445E-B8F4-7B853AABFDD6}" srcOrd="0" destOrd="0" presId="urn:microsoft.com/office/officeart/2005/8/layout/vList5"/>
    <dgm:cxn modelId="{131CF4A5-AE47-4B97-A410-0FD157FF10D9}" type="presOf" srcId="{B6D9991F-4240-46A8-B741-C014A06B9F94}" destId="{DEACDEA1-200A-4348-A9D5-5499F6BA50D6}" srcOrd="0" destOrd="0" presId="urn:microsoft.com/office/officeart/2005/8/layout/vList5"/>
    <dgm:cxn modelId="{19D1EBAD-6089-463E-8BC8-8A40E2C0040C}" srcId="{B6D9991F-4240-46A8-B741-C014A06B9F94}" destId="{0C8F2890-6726-4025-8E77-582EF05DCFB7}" srcOrd="0" destOrd="0" parTransId="{A20BC461-5FDB-4901-8E80-CEE002C4D5D5}" sibTransId="{12270375-78F0-4F5B-938A-80B4633B8391}"/>
    <dgm:cxn modelId="{C74A950E-63EB-413E-A91B-B059172F0C55}" type="presOf" srcId="{86B8CD50-984C-475A-AFE7-8249EF8E39F5}" destId="{C7C217FD-83C5-4FA5-BDB0-399E67EC707C}" srcOrd="0" destOrd="0" presId="urn:microsoft.com/office/officeart/2005/8/layout/vList5"/>
    <dgm:cxn modelId="{7DA19488-863C-45AC-AD86-22797564842F}" srcId="{032D642B-6848-410D-8EC5-60667CB7B594}" destId="{B6D9991F-4240-46A8-B741-C014A06B9F94}" srcOrd="0" destOrd="0" parTransId="{4ADFE6C8-1FB6-4EBB-8A57-5DEB075B003D}" sibTransId="{D3F39218-3479-4620-979A-4B44B775E7E9}"/>
    <dgm:cxn modelId="{A75991D6-8A2C-4A63-AC48-5649642F759A}" type="presParOf" srcId="{A980A8D7-8B06-4AB5-AAFE-924150149C8E}" destId="{77B0ED1E-CCAC-4FF9-A8C4-8EFD6E73034E}" srcOrd="0" destOrd="0" presId="urn:microsoft.com/office/officeart/2005/8/layout/vList5"/>
    <dgm:cxn modelId="{1AF85700-AB09-4DA9-826C-C1425AA65326}" type="presParOf" srcId="{77B0ED1E-CCAC-4FF9-A8C4-8EFD6E73034E}" destId="{DEACDEA1-200A-4348-A9D5-5499F6BA50D6}" srcOrd="0" destOrd="0" presId="urn:microsoft.com/office/officeart/2005/8/layout/vList5"/>
    <dgm:cxn modelId="{0A8FC962-FFE9-4642-B4FB-FD7EFE6A6AE9}" type="presParOf" srcId="{77B0ED1E-CCAC-4FF9-A8C4-8EFD6E73034E}" destId="{8B7854F2-59BA-445E-B8F4-7B853AABFDD6}" srcOrd="1" destOrd="0" presId="urn:microsoft.com/office/officeart/2005/8/layout/vList5"/>
    <dgm:cxn modelId="{A0454528-A3C0-466D-BB50-ECDA8D656367}" type="presParOf" srcId="{A980A8D7-8B06-4AB5-AAFE-924150149C8E}" destId="{8588420B-BA2B-4BBD-B8ED-F3512DCA32C5}" srcOrd="1" destOrd="0" presId="urn:microsoft.com/office/officeart/2005/8/layout/vList5"/>
    <dgm:cxn modelId="{6C0E9BBE-9164-4949-9B50-D50D5B6655FE}" type="presParOf" srcId="{A980A8D7-8B06-4AB5-AAFE-924150149C8E}" destId="{D3300966-DCB7-426D-A3CE-9260EB75FBE3}" srcOrd="2" destOrd="0" presId="urn:microsoft.com/office/officeart/2005/8/layout/vList5"/>
    <dgm:cxn modelId="{6E6EF30E-4395-4F7F-8DFF-1A5F54195180}" type="presParOf" srcId="{D3300966-DCB7-426D-A3CE-9260EB75FBE3}" destId="{9D3FB469-6D2E-47D8-94EA-0714FCA1B1B4}" srcOrd="0" destOrd="0" presId="urn:microsoft.com/office/officeart/2005/8/layout/vList5"/>
    <dgm:cxn modelId="{326AEA35-6912-454B-AC60-32395C52FD8E}" type="presParOf" srcId="{D3300966-DCB7-426D-A3CE-9260EB75FBE3}" destId="{C7C217FD-83C5-4FA5-BDB0-399E67EC7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854F2-59BA-445E-B8F4-7B853AABFDD6}">
      <dsp:nvSpPr>
        <dsp:cNvPr id="0" name=""/>
        <dsp:cNvSpPr/>
      </dsp:nvSpPr>
      <dsp:spPr>
        <a:xfrm rot="5400000">
          <a:off x="4630521" y="-1571903"/>
          <a:ext cx="2293425" cy="543739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Совместная деятельность группы обучающихся и преподавателя под управлением преподавателя с целью решения учебных и профессионально-ориентированных задач путем игрового моделирования реальной проблемной ситуации.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Позволяет оценивать умение анализировать и решать типичные профессиональные задачи.</a:t>
          </a:r>
          <a:endParaRPr lang="ru-RU" sz="1700" kern="1200" dirty="0"/>
        </a:p>
      </dsp:txBody>
      <dsp:txXfrm rot="5400000">
        <a:off x="4630521" y="-1571903"/>
        <a:ext cx="2293425" cy="5437397"/>
      </dsp:txXfrm>
    </dsp:sp>
    <dsp:sp modelId="{DEACDEA1-200A-4348-A9D5-5499F6BA50D6}">
      <dsp:nvSpPr>
        <dsp:cNvPr id="0" name=""/>
        <dsp:cNvSpPr/>
      </dsp:nvSpPr>
      <dsp:spPr>
        <a:xfrm>
          <a:off x="0" y="61838"/>
          <a:ext cx="3058535" cy="2169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Краткая характеристика оценочного средства</a:t>
          </a:r>
          <a:endParaRPr lang="ru-RU" sz="2700" kern="1200" dirty="0"/>
        </a:p>
      </dsp:txBody>
      <dsp:txXfrm>
        <a:off x="0" y="61838"/>
        <a:ext cx="3058535" cy="2169914"/>
      </dsp:txXfrm>
    </dsp:sp>
    <dsp:sp modelId="{C7C217FD-83C5-4FA5-BDB0-399E67EC707C}">
      <dsp:nvSpPr>
        <dsp:cNvPr id="0" name=""/>
        <dsp:cNvSpPr/>
      </dsp:nvSpPr>
      <dsp:spPr>
        <a:xfrm rot="5400000">
          <a:off x="5176243" y="765604"/>
          <a:ext cx="1213277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Тема (проблема), концепция, роли и ожидаемый результат по каждой игре </a:t>
          </a:r>
          <a:endParaRPr lang="ru-RU" sz="1700" kern="1200" dirty="0"/>
        </a:p>
      </dsp:txBody>
      <dsp:txXfrm rot="5400000">
        <a:off x="5176243" y="765604"/>
        <a:ext cx="1213277" cy="5442712"/>
      </dsp:txXfrm>
    </dsp:sp>
    <dsp:sp modelId="{9D3FB469-6D2E-47D8-94EA-0714FCA1B1B4}">
      <dsp:nvSpPr>
        <dsp:cNvPr id="0" name=""/>
        <dsp:cNvSpPr/>
      </dsp:nvSpPr>
      <dsp:spPr>
        <a:xfrm>
          <a:off x="0" y="2402003"/>
          <a:ext cx="3061525" cy="2169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Представление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оценочного средства в фонде</a:t>
          </a:r>
        </a:p>
      </dsp:txBody>
      <dsp:txXfrm>
        <a:off x="0" y="2402003"/>
        <a:ext cx="3061525" cy="216991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854F2-59BA-445E-B8F4-7B853AABFDD6}">
      <dsp:nvSpPr>
        <dsp:cNvPr id="0" name=""/>
        <dsp:cNvSpPr/>
      </dsp:nvSpPr>
      <dsp:spPr>
        <a:xfrm rot="5400000">
          <a:off x="4780179" y="-1606205"/>
          <a:ext cx="2005404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Проблемное задание, в котором обучающемуся предлагают осмыслить реальную профессионально-ориентированную ситуацию, необходимую для решения данной проблемы.</a:t>
          </a:r>
          <a:endParaRPr lang="ru-RU" sz="2200" kern="1200" dirty="0"/>
        </a:p>
      </dsp:txBody>
      <dsp:txXfrm rot="5400000">
        <a:off x="4780179" y="-1606205"/>
        <a:ext cx="2005404" cy="5442712"/>
      </dsp:txXfrm>
    </dsp:sp>
    <dsp:sp modelId="{DEACDEA1-200A-4348-A9D5-5499F6BA50D6}">
      <dsp:nvSpPr>
        <dsp:cNvPr id="0" name=""/>
        <dsp:cNvSpPr/>
      </dsp:nvSpPr>
      <dsp:spPr>
        <a:xfrm>
          <a:off x="0" y="55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Краткая характеристика оценочного средства</a:t>
          </a:r>
          <a:endParaRPr lang="ru-RU" sz="2700" kern="1200" dirty="0"/>
        </a:p>
      </dsp:txBody>
      <dsp:txXfrm>
        <a:off x="0" y="55"/>
        <a:ext cx="3061525" cy="2230189"/>
      </dsp:txXfrm>
    </dsp:sp>
    <dsp:sp modelId="{C7C217FD-83C5-4FA5-BDB0-399E67EC707C}">
      <dsp:nvSpPr>
        <dsp:cNvPr id="0" name=""/>
        <dsp:cNvSpPr/>
      </dsp:nvSpPr>
      <dsp:spPr>
        <a:xfrm rot="5400000">
          <a:off x="5235968" y="735493"/>
          <a:ext cx="1093827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Задания для решения кейс-задачи </a:t>
          </a:r>
          <a:endParaRPr lang="ru-RU" sz="2200" kern="1200" dirty="0"/>
        </a:p>
      </dsp:txBody>
      <dsp:txXfrm rot="5400000">
        <a:off x="5235968" y="735493"/>
        <a:ext cx="1093827" cy="5442712"/>
      </dsp:txXfrm>
    </dsp:sp>
    <dsp:sp modelId="{9D3FB469-6D2E-47D8-94EA-0714FCA1B1B4}">
      <dsp:nvSpPr>
        <dsp:cNvPr id="0" name=""/>
        <dsp:cNvSpPr/>
      </dsp:nvSpPr>
      <dsp:spPr>
        <a:xfrm>
          <a:off x="0" y="2341754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Представление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оценочного средства в фонде</a:t>
          </a:r>
        </a:p>
      </dsp:txBody>
      <dsp:txXfrm>
        <a:off x="0" y="2341754"/>
        <a:ext cx="3061525" cy="22301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854F2-59BA-445E-B8F4-7B853AABFDD6}">
      <dsp:nvSpPr>
        <dsp:cNvPr id="0" name=""/>
        <dsp:cNvSpPr/>
      </dsp:nvSpPr>
      <dsp:spPr>
        <a:xfrm rot="5400000">
          <a:off x="4780179" y="-1606205"/>
          <a:ext cx="2005404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Средство контроля усвоения учебного материала темы, раздела или разделов дисциплины, организованное как учебное занятие в виде собеседования преподавателя с обучающимися.</a:t>
          </a:r>
          <a:endParaRPr lang="ru-RU" sz="2200" kern="1200" dirty="0"/>
        </a:p>
      </dsp:txBody>
      <dsp:txXfrm rot="5400000">
        <a:off x="4780179" y="-1606205"/>
        <a:ext cx="2005404" cy="5442712"/>
      </dsp:txXfrm>
    </dsp:sp>
    <dsp:sp modelId="{DEACDEA1-200A-4348-A9D5-5499F6BA50D6}">
      <dsp:nvSpPr>
        <dsp:cNvPr id="0" name=""/>
        <dsp:cNvSpPr/>
      </dsp:nvSpPr>
      <dsp:spPr>
        <a:xfrm>
          <a:off x="0" y="55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Краткая характеристика оценочного средства</a:t>
          </a:r>
          <a:endParaRPr lang="ru-RU" sz="2700" kern="1200" dirty="0"/>
        </a:p>
      </dsp:txBody>
      <dsp:txXfrm>
        <a:off x="0" y="55"/>
        <a:ext cx="3061525" cy="2230189"/>
      </dsp:txXfrm>
    </dsp:sp>
    <dsp:sp modelId="{C7C217FD-83C5-4FA5-BDB0-399E67EC707C}">
      <dsp:nvSpPr>
        <dsp:cNvPr id="0" name=""/>
        <dsp:cNvSpPr/>
      </dsp:nvSpPr>
      <dsp:spPr>
        <a:xfrm rot="5400000">
          <a:off x="5091960" y="735493"/>
          <a:ext cx="1381843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Вопросы по темам/разделам дисциплины </a:t>
          </a:r>
          <a:endParaRPr lang="ru-RU" sz="2200" kern="1200" dirty="0"/>
        </a:p>
      </dsp:txBody>
      <dsp:txXfrm rot="5400000">
        <a:off x="5091960" y="735493"/>
        <a:ext cx="1381843" cy="5442712"/>
      </dsp:txXfrm>
    </dsp:sp>
    <dsp:sp modelId="{9D3FB469-6D2E-47D8-94EA-0714FCA1B1B4}">
      <dsp:nvSpPr>
        <dsp:cNvPr id="0" name=""/>
        <dsp:cNvSpPr/>
      </dsp:nvSpPr>
      <dsp:spPr>
        <a:xfrm>
          <a:off x="0" y="2341754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Представление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оценочного средства в фонде</a:t>
          </a:r>
        </a:p>
      </dsp:txBody>
      <dsp:txXfrm>
        <a:off x="0" y="2341754"/>
        <a:ext cx="3061525" cy="22301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854F2-59BA-445E-B8F4-7B853AABFDD6}">
      <dsp:nvSpPr>
        <dsp:cNvPr id="0" name=""/>
        <dsp:cNvSpPr/>
      </dsp:nvSpPr>
      <dsp:spPr>
        <a:xfrm rot="5400000">
          <a:off x="4780179" y="-1606205"/>
          <a:ext cx="2005404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Средство проверки умений применять полученные знания для решения задач определенного типа по теме или разделу</a:t>
          </a:r>
          <a:endParaRPr lang="ru-RU" sz="2600" kern="1200" dirty="0"/>
        </a:p>
      </dsp:txBody>
      <dsp:txXfrm rot="5400000">
        <a:off x="4780179" y="-1606205"/>
        <a:ext cx="2005404" cy="5442712"/>
      </dsp:txXfrm>
    </dsp:sp>
    <dsp:sp modelId="{DEACDEA1-200A-4348-A9D5-5499F6BA50D6}">
      <dsp:nvSpPr>
        <dsp:cNvPr id="0" name=""/>
        <dsp:cNvSpPr/>
      </dsp:nvSpPr>
      <dsp:spPr>
        <a:xfrm>
          <a:off x="0" y="55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Краткая характеристика оценочного средства</a:t>
          </a:r>
          <a:endParaRPr lang="ru-RU" sz="2700" kern="1200" dirty="0"/>
        </a:p>
      </dsp:txBody>
      <dsp:txXfrm>
        <a:off x="0" y="55"/>
        <a:ext cx="3061525" cy="2230189"/>
      </dsp:txXfrm>
    </dsp:sp>
    <dsp:sp modelId="{C7C217FD-83C5-4FA5-BDB0-399E67EC707C}">
      <dsp:nvSpPr>
        <dsp:cNvPr id="0" name=""/>
        <dsp:cNvSpPr/>
      </dsp:nvSpPr>
      <dsp:spPr>
        <a:xfrm rot="5400000">
          <a:off x="5105653" y="735493"/>
          <a:ext cx="1354456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Комплект контрольных заданий по вариантам</a:t>
          </a:r>
          <a:endParaRPr lang="ru-RU" sz="2600" kern="1200" dirty="0"/>
        </a:p>
      </dsp:txBody>
      <dsp:txXfrm rot="5400000">
        <a:off x="5105653" y="735493"/>
        <a:ext cx="1354456" cy="5442712"/>
      </dsp:txXfrm>
    </dsp:sp>
    <dsp:sp modelId="{9D3FB469-6D2E-47D8-94EA-0714FCA1B1B4}">
      <dsp:nvSpPr>
        <dsp:cNvPr id="0" name=""/>
        <dsp:cNvSpPr/>
      </dsp:nvSpPr>
      <dsp:spPr>
        <a:xfrm>
          <a:off x="0" y="2341754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Представление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оценочного средства в фонде</a:t>
          </a:r>
        </a:p>
      </dsp:txBody>
      <dsp:txXfrm>
        <a:off x="0" y="2341754"/>
        <a:ext cx="3061525" cy="22301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854F2-59BA-445E-B8F4-7B853AABFDD6}">
      <dsp:nvSpPr>
        <dsp:cNvPr id="0" name=""/>
        <dsp:cNvSpPr/>
      </dsp:nvSpPr>
      <dsp:spPr>
        <a:xfrm rot="5400000">
          <a:off x="4780179" y="-1606205"/>
          <a:ext cx="2005404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Оценочные средства, позволяющие включить обучающихся в процесс обсуждения спорного вопроса проблемы и оценить их умение аргументировать собственную точку зрения</a:t>
          </a:r>
          <a:endParaRPr lang="ru-RU" sz="2200" kern="1200" dirty="0"/>
        </a:p>
      </dsp:txBody>
      <dsp:txXfrm rot="5400000">
        <a:off x="4780179" y="-1606205"/>
        <a:ext cx="2005404" cy="5442712"/>
      </dsp:txXfrm>
    </dsp:sp>
    <dsp:sp modelId="{DEACDEA1-200A-4348-A9D5-5499F6BA50D6}">
      <dsp:nvSpPr>
        <dsp:cNvPr id="0" name=""/>
        <dsp:cNvSpPr/>
      </dsp:nvSpPr>
      <dsp:spPr>
        <a:xfrm>
          <a:off x="0" y="55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Краткая характеристика оценочного средства</a:t>
          </a:r>
          <a:endParaRPr lang="ru-RU" sz="2700" kern="1200" dirty="0"/>
        </a:p>
      </dsp:txBody>
      <dsp:txXfrm>
        <a:off x="0" y="55"/>
        <a:ext cx="3061525" cy="2230189"/>
      </dsp:txXfrm>
    </dsp:sp>
    <dsp:sp modelId="{C7C217FD-83C5-4FA5-BDB0-399E67EC707C}">
      <dsp:nvSpPr>
        <dsp:cNvPr id="0" name=""/>
        <dsp:cNvSpPr/>
      </dsp:nvSpPr>
      <dsp:spPr>
        <a:xfrm rot="5400000">
          <a:off x="5105653" y="735493"/>
          <a:ext cx="1354456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Перечень дискуссионных тем для проведения круглого стола, дискуссии, полемики,  дебатов </a:t>
          </a:r>
          <a:endParaRPr lang="ru-RU" sz="2200" kern="1200" dirty="0"/>
        </a:p>
      </dsp:txBody>
      <dsp:txXfrm rot="5400000">
        <a:off x="5105653" y="735493"/>
        <a:ext cx="1354456" cy="5442712"/>
      </dsp:txXfrm>
    </dsp:sp>
    <dsp:sp modelId="{9D3FB469-6D2E-47D8-94EA-0714FCA1B1B4}">
      <dsp:nvSpPr>
        <dsp:cNvPr id="0" name=""/>
        <dsp:cNvSpPr/>
      </dsp:nvSpPr>
      <dsp:spPr>
        <a:xfrm>
          <a:off x="0" y="2341754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Представление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оценочного средства в фонде</a:t>
          </a:r>
        </a:p>
      </dsp:txBody>
      <dsp:txXfrm>
        <a:off x="0" y="2341754"/>
        <a:ext cx="3061525" cy="22301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854F2-59BA-445E-B8F4-7B853AABFDD6}">
      <dsp:nvSpPr>
        <dsp:cNvPr id="0" name=""/>
        <dsp:cNvSpPr/>
      </dsp:nvSpPr>
      <dsp:spPr>
        <a:xfrm rot="5400000">
          <a:off x="4780179" y="-1606205"/>
          <a:ext cx="2005404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Целевая подборка работ студента, раскрывающая его индивидуальные образовательные достижения в одной или нескольких учебных дисциплинах</a:t>
          </a:r>
          <a:endParaRPr lang="ru-RU" sz="2300" kern="1200" dirty="0"/>
        </a:p>
      </dsp:txBody>
      <dsp:txXfrm rot="5400000">
        <a:off x="4780179" y="-1606205"/>
        <a:ext cx="2005404" cy="5442712"/>
      </dsp:txXfrm>
    </dsp:sp>
    <dsp:sp modelId="{DEACDEA1-200A-4348-A9D5-5499F6BA50D6}">
      <dsp:nvSpPr>
        <dsp:cNvPr id="0" name=""/>
        <dsp:cNvSpPr/>
      </dsp:nvSpPr>
      <dsp:spPr>
        <a:xfrm>
          <a:off x="0" y="55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Краткая характеристика оценочного средства</a:t>
          </a:r>
          <a:endParaRPr lang="ru-RU" sz="2700" kern="1200" dirty="0"/>
        </a:p>
      </dsp:txBody>
      <dsp:txXfrm>
        <a:off x="0" y="55"/>
        <a:ext cx="3061525" cy="2230189"/>
      </dsp:txXfrm>
    </dsp:sp>
    <dsp:sp modelId="{C7C217FD-83C5-4FA5-BDB0-399E67EC707C}">
      <dsp:nvSpPr>
        <dsp:cNvPr id="0" name=""/>
        <dsp:cNvSpPr/>
      </dsp:nvSpPr>
      <dsp:spPr>
        <a:xfrm rot="5400000">
          <a:off x="5235968" y="735493"/>
          <a:ext cx="1093827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Структура портфолио </a:t>
          </a:r>
          <a:endParaRPr lang="ru-RU" sz="2300" kern="1200" dirty="0"/>
        </a:p>
      </dsp:txBody>
      <dsp:txXfrm rot="5400000">
        <a:off x="5235968" y="735493"/>
        <a:ext cx="1093827" cy="5442712"/>
      </dsp:txXfrm>
    </dsp:sp>
    <dsp:sp modelId="{9D3FB469-6D2E-47D8-94EA-0714FCA1B1B4}">
      <dsp:nvSpPr>
        <dsp:cNvPr id="0" name=""/>
        <dsp:cNvSpPr/>
      </dsp:nvSpPr>
      <dsp:spPr>
        <a:xfrm>
          <a:off x="0" y="2341754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Представление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оценочного средства в фонде</a:t>
          </a:r>
        </a:p>
      </dsp:txBody>
      <dsp:txXfrm>
        <a:off x="0" y="2341754"/>
        <a:ext cx="3061525" cy="22301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854F2-59BA-445E-B8F4-7B853AABFDD6}">
      <dsp:nvSpPr>
        <dsp:cNvPr id="0" name=""/>
        <dsp:cNvSpPr/>
      </dsp:nvSpPr>
      <dsp:spPr>
        <a:xfrm rot="5400000">
          <a:off x="4780179" y="-1606205"/>
          <a:ext cx="2005404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Конечный продукт, получаемый в результате планирования и выполнения комплекса учебных и исследовательских заданий. </a:t>
          </a:r>
          <a:endParaRPr lang="ru-RU" sz="2600" kern="1200" dirty="0"/>
        </a:p>
      </dsp:txBody>
      <dsp:txXfrm rot="5400000">
        <a:off x="4780179" y="-1606205"/>
        <a:ext cx="2005404" cy="5442712"/>
      </dsp:txXfrm>
    </dsp:sp>
    <dsp:sp modelId="{DEACDEA1-200A-4348-A9D5-5499F6BA50D6}">
      <dsp:nvSpPr>
        <dsp:cNvPr id="0" name=""/>
        <dsp:cNvSpPr/>
      </dsp:nvSpPr>
      <dsp:spPr>
        <a:xfrm>
          <a:off x="0" y="55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Краткая характеристика оценочного средства</a:t>
          </a:r>
          <a:endParaRPr lang="ru-RU" sz="2700" kern="1200" dirty="0"/>
        </a:p>
      </dsp:txBody>
      <dsp:txXfrm>
        <a:off x="0" y="55"/>
        <a:ext cx="3061525" cy="2230189"/>
      </dsp:txXfrm>
    </dsp:sp>
    <dsp:sp modelId="{C7C217FD-83C5-4FA5-BDB0-399E67EC707C}">
      <dsp:nvSpPr>
        <dsp:cNvPr id="0" name=""/>
        <dsp:cNvSpPr/>
      </dsp:nvSpPr>
      <dsp:spPr>
        <a:xfrm rot="5400000">
          <a:off x="5163959" y="610477"/>
          <a:ext cx="1237844" cy="54427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Темы групповых и/или индивидуальных проектов</a:t>
          </a:r>
          <a:endParaRPr lang="ru-RU" sz="2600" kern="1200" dirty="0"/>
        </a:p>
      </dsp:txBody>
      <dsp:txXfrm rot="5400000">
        <a:off x="5163959" y="610477"/>
        <a:ext cx="1237844" cy="5442712"/>
      </dsp:txXfrm>
    </dsp:sp>
    <dsp:sp modelId="{9D3FB469-6D2E-47D8-94EA-0714FCA1B1B4}">
      <dsp:nvSpPr>
        <dsp:cNvPr id="0" name=""/>
        <dsp:cNvSpPr/>
      </dsp:nvSpPr>
      <dsp:spPr>
        <a:xfrm>
          <a:off x="0" y="2341754"/>
          <a:ext cx="3061525" cy="2230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Представление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/>
            <a:t>оценочного средства в фонде</a:t>
          </a:r>
        </a:p>
      </dsp:txBody>
      <dsp:txXfrm>
        <a:off x="0" y="2341754"/>
        <a:ext cx="3061525" cy="22301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9770" y="4581128"/>
            <a:ext cx="4600600" cy="1080120"/>
          </a:xfrm>
        </p:spPr>
        <p:txBody>
          <a:bodyPr/>
          <a:lstStyle/>
          <a:p>
            <a:r>
              <a:rPr lang="ru-RU" dirty="0" smtClean="0"/>
              <a:t>Методист ГБПОУ КС№54</a:t>
            </a:r>
          </a:p>
          <a:p>
            <a:r>
              <a:rPr lang="ru-RU" dirty="0" smtClean="0"/>
              <a:t>Куликова </a:t>
            </a:r>
            <a:r>
              <a:rPr lang="ru-RU" smtClean="0"/>
              <a:t>Инна Петровна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81000"/>
            <a:ext cx="8062664" cy="17526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типы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/>
              <a:t>компетентностно-ориентированных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>оценочных средств </a:t>
            </a:r>
          </a:p>
        </p:txBody>
      </p:sp>
      <p:pic>
        <p:nvPicPr>
          <p:cNvPr id="1028" name="Picture 4" descr="http://territoria-rosta.com/wp-content/uploads/2014/11/assessment-ce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718" b="98974" l="470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2348880"/>
            <a:ext cx="4855890" cy="3896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803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27" y="18864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ЗАДАНИЯ ДЛЯ САМОСТОЯТЕЛЬНОЙ РАБОТЫ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74443819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http://www.metod-kopilka.ru/images/doc/53/47862/1/img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53127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0092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РЕФЕРАТ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83827103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http://www.clipartbest.com/cliparts/4T9/aaa/4T9aaaE8c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5" y="280882"/>
            <a:ext cx="2200999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2146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ТВОРЧЕСКОЕ ЗАДАНИЕ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84470618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http://veronikavolkova.ru/wp-content/uploads/2015/09/63531_1748463789958_1189718255_2089529_7373321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30"/>
          <a:stretch/>
        </p:blipFill>
        <p:spPr bwMode="auto">
          <a:xfrm>
            <a:off x="6732240" y="4267111"/>
            <a:ext cx="2098540" cy="238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1373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ТЕСТ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90385623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://groupastrolog.ru/wp-content/uploads/2016/02/test-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515">
            <a:off x="6430507" y="248649"/>
            <a:ext cx="1599386" cy="1060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306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ЭССЕ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437057223"/>
              </p:ext>
            </p:extLst>
          </p:nvPr>
        </p:nvGraphicFramePr>
        <p:xfrm>
          <a:off x="323528" y="16288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http://krestjanka.ucoz.ru/biblioteka/ENG503ProseI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9083" y="302659"/>
            <a:ext cx="1442695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888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8442" y="4509120"/>
            <a:ext cx="4600600" cy="1080120"/>
          </a:xfrm>
        </p:spPr>
        <p:txBody>
          <a:bodyPr/>
          <a:lstStyle/>
          <a:p>
            <a:r>
              <a:rPr lang="ru-RU" dirty="0" smtClean="0"/>
              <a:t>Методист ГБПОУ КС№54</a:t>
            </a:r>
          </a:p>
          <a:p>
            <a:r>
              <a:rPr lang="ru-RU" dirty="0" smtClean="0"/>
              <a:t>Куликова </a:t>
            </a:r>
            <a:r>
              <a:rPr lang="ru-RU" dirty="0" err="1" smtClean="0"/>
              <a:t>инна</a:t>
            </a:r>
            <a:r>
              <a:rPr lang="ru-RU" dirty="0" smtClean="0"/>
              <a:t> </a:t>
            </a:r>
            <a:r>
              <a:rPr lang="ru-RU" dirty="0" err="1" smtClean="0"/>
              <a:t>петровна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62664" cy="17526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типы </a:t>
            </a:r>
            <a:r>
              <a:rPr lang="ru-RU" dirty="0" err="1"/>
              <a:t>компетентностно</a:t>
            </a:r>
            <a:r>
              <a:rPr lang="ru-RU" dirty="0"/>
              <a:t>-ориентированных</a:t>
            </a:r>
            <a:br>
              <a:rPr lang="ru-RU" dirty="0"/>
            </a:br>
            <a:r>
              <a:rPr lang="ru-RU" dirty="0"/>
              <a:t>оценочных средств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Picture 4" descr="http://territoria-rosta.com/wp-content/uploads/2014/11/assessment-ce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718" b="98974" l="470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353" y="2947544"/>
            <a:ext cx="4855890" cy="3896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1904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534400" cy="758952"/>
          </a:xfrm>
        </p:spPr>
        <p:txBody>
          <a:bodyPr/>
          <a:lstStyle/>
          <a:p>
            <a:r>
              <a:rPr lang="ru-RU" b="1" dirty="0" smtClean="0"/>
              <a:t>ДЕЛОВАЯ ИГРА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669732614"/>
              </p:ext>
            </p:extLst>
          </p:nvPr>
        </p:nvGraphicFramePr>
        <p:xfrm>
          <a:off x="323528" y="16288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129" y="260648"/>
            <a:ext cx="1967672" cy="127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82550">
            <a:contourClr>
              <a:srgbClr val="FFC00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15787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AA3vNgb_6pU/USxO1bchOPI/AAAAAAAAAOo/xZJN3rnwsiU/s1600/casestudy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4896544" cy="3572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КЕЙС-ЗАДАЧА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72382913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576573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.pfst.net/2013.04/2693229880624880cc8a662950c1f3099079de4081a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43" r="4671"/>
          <a:stretch/>
        </p:blipFill>
        <p:spPr bwMode="auto">
          <a:xfrm rot="19635678">
            <a:off x="482567" y="410266"/>
            <a:ext cx="1936729" cy="136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ЗАЧЕТ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85346005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92757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3" y="220634"/>
            <a:ext cx="8534400" cy="758952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КОНТРОЛЬНАЯ РАБОТА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545243160"/>
              </p:ext>
            </p:extLst>
          </p:nvPr>
        </p:nvGraphicFramePr>
        <p:xfrm>
          <a:off x="323528" y="1781727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byplaynew.ru/uploads/images/k/o/n/kontrolnaja_rabo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19" y="-17439"/>
            <a:ext cx="1714476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8424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.smartafisha.ru/photo/training/16/47/164749/photo_1266106_55b1f2c73f4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2" y="260648"/>
            <a:ext cx="1267237" cy="1026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710" y="449843"/>
            <a:ext cx="8534400" cy="6480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КРУГЛЫЙ СТОЛ, ДИСКУССИЯ, ПОЛЕМИКА, ДЕБАТЫ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48405280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8867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ПОРТФОЛИО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11833420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4" name="Picture 6" descr="http://menara-fm.com/wp-content/uploads/2016/05/jua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7754" l="4395" r="9218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5326" y="3717032"/>
            <a:ext cx="2905027" cy="2905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2218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25517479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images.computerwoche.de/images/computerwoche/bdb/494705/89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86" b="23987"/>
          <a:stretch/>
        </p:blipFill>
        <p:spPr bwMode="auto">
          <a:xfrm>
            <a:off x="5580112" y="5338893"/>
            <a:ext cx="3096344" cy="13800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6312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РАБОЧАЯ ТЕТРАДЬ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9644713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50442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</TotalTime>
  <Words>530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Основные типы  компетентностно-ориентированных оценочных средств </vt:lpstr>
      <vt:lpstr>ДЕЛОВАЯ ИГРА </vt:lpstr>
      <vt:lpstr>КЕЙС-ЗАДАЧА</vt:lpstr>
      <vt:lpstr>ЗАЧЕТ</vt:lpstr>
      <vt:lpstr>КОНТРОЛЬНАЯ РАБОТА</vt:lpstr>
      <vt:lpstr>КРУГЛЫЙ СТОЛ, ДИСКУССИЯ, ПОЛЕМИКА, ДЕБАТЫ</vt:lpstr>
      <vt:lpstr>ПОРТФОЛИО</vt:lpstr>
      <vt:lpstr>ПРОЕКТ</vt:lpstr>
      <vt:lpstr>РАБОЧАЯ ТЕТРАДЬ</vt:lpstr>
      <vt:lpstr>ЗАДАНИЯ ДЛЯ САМОСТОЯТЕЛЬНОЙ РАБОТЫ</vt:lpstr>
      <vt:lpstr>РЕФЕРАТ </vt:lpstr>
      <vt:lpstr>ТВОРЧЕСКОЕ ЗАДАНИЕ</vt:lpstr>
      <vt:lpstr>ТЕСТ </vt:lpstr>
      <vt:lpstr>ЭССЕ </vt:lpstr>
      <vt:lpstr>Основные типы компетентностно-ориентированных оценочных средств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формирования фондов оценочных средств по ПМ и УД</dc:title>
  <dc:creator>pk</dc:creator>
  <cp:lastModifiedBy>Admin</cp:lastModifiedBy>
  <cp:revision>36</cp:revision>
  <dcterms:created xsi:type="dcterms:W3CDTF">2016-11-16T18:38:00Z</dcterms:created>
  <dcterms:modified xsi:type="dcterms:W3CDTF">2016-11-22T09:24:51Z</dcterms:modified>
</cp:coreProperties>
</file>