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3C1E39-2AB5-470C-B661-5FF6B8E00E97}" type="doc">
      <dgm:prSet loTypeId="urn:microsoft.com/office/officeart/2005/8/layout/radial4" loCatId="relationship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E8594E1-A1DC-4AF3-95D0-184613B0C368}">
      <dgm:prSet phldrT="[Текст]"/>
      <dgm:spPr/>
      <dgm:t>
        <a:bodyPr/>
        <a:lstStyle/>
        <a:p>
          <a:r>
            <a:rPr lang="ru-RU" cap="all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сознательное и активное присвоение нового социального опыта</a:t>
          </a:r>
          <a:endParaRPr lang="ru-RU" cap="all" baseline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FA65D-16D1-4BA1-A57D-4BE446912794}" type="parTrans" cxnId="{BA09E940-D1AC-4CD8-9CE0-405FBC55791F}">
      <dgm:prSet/>
      <dgm:spPr/>
      <dgm:t>
        <a:bodyPr/>
        <a:lstStyle/>
        <a:p>
          <a:endParaRPr lang="ru-RU"/>
        </a:p>
      </dgm:t>
    </dgm:pt>
    <dgm:pt modelId="{DA6F4B67-4250-48DE-82A8-0E06FE8197FB}" type="sibTrans" cxnId="{BA09E940-D1AC-4CD8-9CE0-405FBC55791F}">
      <dgm:prSet/>
      <dgm:spPr/>
      <dgm:t>
        <a:bodyPr/>
        <a:lstStyle/>
        <a:p>
          <a:endParaRPr lang="ru-RU"/>
        </a:p>
      </dgm:t>
    </dgm:pt>
    <dgm:pt modelId="{7B0F0EF7-4DA1-4354-AA07-126088C7F370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САМОСОВЕРШЕНСТВОВАНИЕ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88AA7B-003B-4E0D-919C-65ED22FADC59}" type="parTrans" cxnId="{E7D8CA97-CAB6-4086-81D1-2CD34F3F2EA4}">
      <dgm:prSet/>
      <dgm:spPr/>
      <dgm:t>
        <a:bodyPr/>
        <a:lstStyle/>
        <a:p>
          <a:endParaRPr lang="ru-RU"/>
        </a:p>
      </dgm:t>
    </dgm:pt>
    <dgm:pt modelId="{24FF363C-5648-40B8-A0A3-A55652E99831}" type="sibTrans" cxnId="{E7D8CA97-CAB6-4086-81D1-2CD34F3F2EA4}">
      <dgm:prSet/>
      <dgm:spPr/>
      <dgm:t>
        <a:bodyPr/>
        <a:lstStyle/>
        <a:p>
          <a:endParaRPr lang="ru-RU"/>
        </a:p>
      </dgm:t>
    </dgm:pt>
    <dgm:pt modelId="{8DBF4D11-EA72-4F28-96C8-2DC8F517A1D9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САМОРАЗВИТИЕ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3A14DC-284D-4149-A08D-9F3FD4C44A65}" type="parTrans" cxnId="{0BCBB56B-BC9E-48A9-ACB0-E00F2BCBB093}">
      <dgm:prSet/>
      <dgm:spPr/>
      <dgm:t>
        <a:bodyPr/>
        <a:lstStyle/>
        <a:p>
          <a:endParaRPr lang="ru-RU"/>
        </a:p>
      </dgm:t>
    </dgm:pt>
    <dgm:pt modelId="{2D2FEAD6-52FC-4C27-805E-BA688AC8C20C}" type="sibTrans" cxnId="{0BCBB56B-BC9E-48A9-ACB0-E00F2BCBB093}">
      <dgm:prSet/>
      <dgm:spPr/>
      <dgm:t>
        <a:bodyPr/>
        <a:lstStyle/>
        <a:p>
          <a:endParaRPr lang="ru-RU"/>
        </a:p>
      </dgm:t>
    </dgm:pt>
    <dgm:pt modelId="{50AD2AA1-5C6E-49A5-95B2-558878A285D5}" type="pres">
      <dgm:prSet presAssocID="{573C1E39-2AB5-470C-B661-5FF6B8E00E9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3EC0CE6-D094-4C68-84D7-256BD754DA45}" type="pres">
      <dgm:prSet presAssocID="{5E8594E1-A1DC-4AF3-95D0-184613B0C368}" presName="centerShape" presStyleLbl="node0" presStyleIdx="0" presStyleCnt="1" custScaleX="226849" custScaleY="86922" custLinFactNeighborX="-3091" custLinFactNeighborY="8649"/>
      <dgm:spPr/>
      <dgm:t>
        <a:bodyPr/>
        <a:lstStyle/>
        <a:p>
          <a:endParaRPr lang="ru-RU"/>
        </a:p>
      </dgm:t>
    </dgm:pt>
    <dgm:pt modelId="{82C42A2A-4666-49C3-A974-D9FFE998BF6C}" type="pres">
      <dgm:prSet presAssocID="{8488AA7B-003B-4E0D-919C-65ED22FADC59}" presName="parTrans" presStyleLbl="bgSibTrans2D1" presStyleIdx="0" presStyleCnt="2" custAng="10831438" custScaleX="79700" custLinFactNeighborX="-47538" custLinFactNeighborY="61247"/>
      <dgm:spPr/>
    </dgm:pt>
    <dgm:pt modelId="{2B33CB75-0868-43B6-825F-E92FDF99967F}" type="pres">
      <dgm:prSet presAssocID="{7B0F0EF7-4DA1-4354-AA07-126088C7F370}" presName="node" presStyleLbl="node1" presStyleIdx="0" presStyleCnt="2" custScaleX="157525" custScaleY="51206" custRadScaleRad="87304" custRadScaleInc="9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49560-C686-4049-A31C-0E27B47BAC4C}" type="pres">
      <dgm:prSet presAssocID="{1F3A14DC-284D-4149-A08D-9F3FD4C44A65}" presName="parTrans" presStyleLbl="bgSibTrans2D1" presStyleIdx="1" presStyleCnt="2" custAng="10729666" custScaleX="76321" custLinFactNeighborX="21759" custLinFactNeighborY="54690"/>
      <dgm:spPr/>
    </dgm:pt>
    <dgm:pt modelId="{562F55E4-81E6-46A4-8602-9CA53D69B566}" type="pres">
      <dgm:prSet presAssocID="{8DBF4D11-EA72-4F28-96C8-2DC8F517A1D9}" presName="node" presStyleLbl="node1" presStyleIdx="1" presStyleCnt="2" custScaleY="48932" custRadScaleRad="86665" custRadScaleInc="-10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09E940-D1AC-4CD8-9CE0-405FBC55791F}" srcId="{573C1E39-2AB5-470C-B661-5FF6B8E00E97}" destId="{5E8594E1-A1DC-4AF3-95D0-184613B0C368}" srcOrd="0" destOrd="0" parTransId="{37BFA65D-16D1-4BA1-A57D-4BE446912794}" sibTransId="{DA6F4B67-4250-48DE-82A8-0E06FE8197FB}"/>
    <dgm:cxn modelId="{06065F79-8CFE-4839-B28E-293E6AC5671D}" type="presOf" srcId="{8DBF4D11-EA72-4F28-96C8-2DC8F517A1D9}" destId="{562F55E4-81E6-46A4-8602-9CA53D69B566}" srcOrd="0" destOrd="0" presId="urn:microsoft.com/office/officeart/2005/8/layout/radial4"/>
    <dgm:cxn modelId="{5FDA282F-DC95-43F0-B128-8BB415196D30}" type="presOf" srcId="{1F3A14DC-284D-4149-A08D-9F3FD4C44A65}" destId="{0E749560-C686-4049-A31C-0E27B47BAC4C}" srcOrd="0" destOrd="0" presId="urn:microsoft.com/office/officeart/2005/8/layout/radial4"/>
    <dgm:cxn modelId="{52AC3724-39EA-4205-A753-F446387100AD}" type="presOf" srcId="{7B0F0EF7-4DA1-4354-AA07-126088C7F370}" destId="{2B33CB75-0868-43B6-825F-E92FDF99967F}" srcOrd="0" destOrd="0" presId="urn:microsoft.com/office/officeart/2005/8/layout/radial4"/>
    <dgm:cxn modelId="{D60F0246-DF70-49EF-83A9-E459C3100D55}" type="presOf" srcId="{5E8594E1-A1DC-4AF3-95D0-184613B0C368}" destId="{03EC0CE6-D094-4C68-84D7-256BD754DA45}" srcOrd="0" destOrd="0" presId="urn:microsoft.com/office/officeart/2005/8/layout/radial4"/>
    <dgm:cxn modelId="{0BCBB56B-BC9E-48A9-ACB0-E00F2BCBB093}" srcId="{5E8594E1-A1DC-4AF3-95D0-184613B0C368}" destId="{8DBF4D11-EA72-4F28-96C8-2DC8F517A1D9}" srcOrd="1" destOrd="0" parTransId="{1F3A14DC-284D-4149-A08D-9F3FD4C44A65}" sibTransId="{2D2FEAD6-52FC-4C27-805E-BA688AC8C20C}"/>
    <dgm:cxn modelId="{E7D8CA97-CAB6-4086-81D1-2CD34F3F2EA4}" srcId="{5E8594E1-A1DC-4AF3-95D0-184613B0C368}" destId="{7B0F0EF7-4DA1-4354-AA07-126088C7F370}" srcOrd="0" destOrd="0" parTransId="{8488AA7B-003B-4E0D-919C-65ED22FADC59}" sibTransId="{24FF363C-5648-40B8-A0A3-A55652E99831}"/>
    <dgm:cxn modelId="{3227C76D-FA36-41FC-B45D-9E379AB7EE45}" type="presOf" srcId="{8488AA7B-003B-4E0D-919C-65ED22FADC59}" destId="{82C42A2A-4666-49C3-A974-D9FFE998BF6C}" srcOrd="0" destOrd="0" presId="urn:microsoft.com/office/officeart/2005/8/layout/radial4"/>
    <dgm:cxn modelId="{8E6555D9-29D7-4374-99D8-9F6AE14E618C}" type="presOf" srcId="{573C1E39-2AB5-470C-B661-5FF6B8E00E97}" destId="{50AD2AA1-5C6E-49A5-95B2-558878A285D5}" srcOrd="0" destOrd="0" presId="urn:microsoft.com/office/officeart/2005/8/layout/radial4"/>
    <dgm:cxn modelId="{6A82F695-2950-471B-B60B-861A29B5E15B}" type="presParOf" srcId="{50AD2AA1-5C6E-49A5-95B2-558878A285D5}" destId="{03EC0CE6-D094-4C68-84D7-256BD754DA45}" srcOrd="0" destOrd="0" presId="urn:microsoft.com/office/officeart/2005/8/layout/radial4"/>
    <dgm:cxn modelId="{0F09AC2F-742E-4AA9-9F41-F1C9A33D795B}" type="presParOf" srcId="{50AD2AA1-5C6E-49A5-95B2-558878A285D5}" destId="{82C42A2A-4666-49C3-A974-D9FFE998BF6C}" srcOrd="1" destOrd="0" presId="urn:microsoft.com/office/officeart/2005/8/layout/radial4"/>
    <dgm:cxn modelId="{742B7BFE-1238-4D1A-80D1-686E64B8950B}" type="presParOf" srcId="{50AD2AA1-5C6E-49A5-95B2-558878A285D5}" destId="{2B33CB75-0868-43B6-825F-E92FDF99967F}" srcOrd="2" destOrd="0" presId="urn:microsoft.com/office/officeart/2005/8/layout/radial4"/>
    <dgm:cxn modelId="{116DE323-133D-488C-A437-BAF07850B236}" type="presParOf" srcId="{50AD2AA1-5C6E-49A5-95B2-558878A285D5}" destId="{0E749560-C686-4049-A31C-0E27B47BAC4C}" srcOrd="3" destOrd="0" presId="urn:microsoft.com/office/officeart/2005/8/layout/radial4"/>
    <dgm:cxn modelId="{1E2CF2C9-70B2-4D81-998E-3B6471AAA18D}" type="presParOf" srcId="{50AD2AA1-5C6E-49A5-95B2-558878A285D5}" destId="{562F55E4-81E6-46A4-8602-9CA53D69B566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EC0CE6-D094-4C68-84D7-256BD754DA45}">
      <dsp:nvSpPr>
        <dsp:cNvPr id="0" name=""/>
        <dsp:cNvSpPr/>
      </dsp:nvSpPr>
      <dsp:spPr>
        <a:xfrm>
          <a:off x="1306501" y="2641856"/>
          <a:ext cx="5892329" cy="225777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cap="all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сознательное и активное присвоение нового социального опыта</a:t>
          </a:r>
          <a:endParaRPr lang="ru-RU" sz="2800" kern="1200" cap="all" baseline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06501" y="2641856"/>
        <a:ext cx="5892329" cy="2257770"/>
      </dsp:txXfrm>
    </dsp:sp>
    <dsp:sp modelId="{82C42A2A-4666-49C3-A974-D9FFE998BF6C}">
      <dsp:nvSpPr>
        <dsp:cNvPr id="0" name=""/>
        <dsp:cNvSpPr/>
      </dsp:nvSpPr>
      <dsp:spPr>
        <a:xfrm rot="3237987">
          <a:off x="1140081" y="1910492"/>
          <a:ext cx="1524397" cy="7402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33CB75-0868-43B6-825F-E92FDF99967F}">
      <dsp:nvSpPr>
        <dsp:cNvPr id="0" name=""/>
        <dsp:cNvSpPr/>
      </dsp:nvSpPr>
      <dsp:spPr>
        <a:xfrm>
          <a:off x="298365" y="553626"/>
          <a:ext cx="3887077" cy="1010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САМОСОВЕРШЕНСТВОВАНИЕ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8365" y="553626"/>
        <a:ext cx="3887077" cy="1010844"/>
      </dsp:txXfrm>
    </dsp:sp>
    <dsp:sp modelId="{0E749560-C686-4049-A31C-0E27B47BAC4C}">
      <dsp:nvSpPr>
        <dsp:cNvPr id="0" name=""/>
        <dsp:cNvSpPr/>
      </dsp:nvSpPr>
      <dsp:spPr>
        <a:xfrm rot="7800602">
          <a:off x="5614303" y="1857457"/>
          <a:ext cx="1594425" cy="7402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2F55E4-81E6-46A4-8602-9CA53D69B566}">
      <dsp:nvSpPr>
        <dsp:cNvPr id="0" name=""/>
        <dsp:cNvSpPr/>
      </dsp:nvSpPr>
      <dsp:spPr>
        <a:xfrm>
          <a:off x="5410943" y="553611"/>
          <a:ext cx="2467594" cy="9659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САМОРАЗВИТИЕ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10943" y="553611"/>
        <a:ext cx="2467594" cy="965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789040"/>
            <a:ext cx="7025208" cy="129614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СОЗДАНИЕ ПРОЕКТОВ,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КАК ВИД АКТИВНОЙ ДЕЯТЕЛЬНОСТИ СТУДЕНТА</a:t>
            </a:r>
            <a:endParaRPr lang="ru-RU" sz="23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013176"/>
            <a:ext cx="6953200" cy="82483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Преподаватель дисциплины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Компьютерное моделирование Лигай О.А.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6165304"/>
            <a:ext cx="1111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Рисунок 7" descr="gbou spo"/>
          <p:cNvPicPr>
            <a:picLocks noChangeAspect="1" noChangeArrowheads="1"/>
          </p:cNvPicPr>
          <p:nvPr/>
        </p:nvPicPr>
        <p:blipFill>
          <a:blip r:embed="rId2" cstate="print"/>
          <a:srcRect r="80404"/>
          <a:stretch>
            <a:fillRect/>
          </a:stretch>
        </p:blipFill>
        <p:spPr bwMode="auto">
          <a:xfrm>
            <a:off x="1187623" y="836712"/>
            <a:ext cx="175819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59832" y="1196752"/>
            <a:ext cx="30076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ГБПОУ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 СВЯЗИ № 54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МОСКВЫ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48478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ПРОСТЕЙШИЙ ПРИМЕР ВЫПОЛНЕНИЯ ИНДИВИДУАЛЬНОГО ПРОЕКТА ПО ДИСЦИПЛИНЕ КОМПЬЮТЕРНОЕ МОДЕЛИРОВАНИЕ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4464496" cy="4168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ТЕОРЕТИЧЕСКАЯ ЧАСТЬ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Компьютерное моделирование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команды и операторы языка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GPSS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Инструментальная среда моделирования в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GPSS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355976" y="2420888"/>
            <a:ext cx="4248472" cy="38164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ПРАКТИЧЕСКАЯ ЧАСТЬ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Задание:</a:t>
            </a:r>
          </a:p>
          <a:p>
            <a:pPr algn="just"/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Клиенты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интернет-кафе приходят каждые 20±10 минут и встают в очередь, в которой находятся до тех пор, пока не пройдут к освободившемуся компьютеру. Работа каждого клиента за компьютером составляет 60±5 минут.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Требуется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определить время, необходимое для того, чтобы в интернет-кафе обслужили 100 человек.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Составить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блок – схему, алгоритм, написать краткую программу  (для обработки на компьютере)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Практическая часть 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индивидуального проекта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3409950" cy="85725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126876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Блок-схема для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эксперимента.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массового обслуживания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Одноканальных устройств.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18279" t="18205" r="17584" b="41026"/>
          <a:stretch>
            <a:fillRect/>
          </a:stretch>
        </p:blipFill>
        <p:spPr bwMode="auto">
          <a:xfrm>
            <a:off x="323528" y="4005064"/>
            <a:ext cx="536765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3284984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Программа для обработки эксперимента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компьютере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 r="43939" b="9434"/>
          <a:stretch>
            <a:fillRect/>
          </a:stretch>
        </p:blipFill>
        <p:spPr bwMode="auto">
          <a:xfrm>
            <a:off x="5508104" y="1844824"/>
            <a:ext cx="3330253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08104" y="1412776"/>
            <a:ext cx="3453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Статистические результаты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5373216"/>
            <a:ext cx="3009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 увеличить количество компьютеров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20 эффективных способов привлечения посетителей Блог о Бизне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4139952" cy="306615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229600" cy="23538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метода проектов ведет к изменению позиции преподавателя: из носителя готовых знаний он превращается в организатора познавательной и исследовательской деятельности студентов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2852936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повышается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качество знаний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3645024"/>
            <a:ext cx="51125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повышается интерес к дисциплине  «Компьютерное моделирование»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5157192"/>
            <a:ext cx="5112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приобретается опыт  исследовательской работы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 !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5604" name="Picture 4" descr="Mail Beliesayti - Part 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0888"/>
            <a:ext cx="2160240" cy="21602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39952" y="2564904"/>
            <a:ext cx="3921266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Мои контакты: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8-903-201-14-46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oligaj@yandex.ru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ому задать вопрос - Ветеринар-стоматол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772816"/>
            <a:ext cx="2249964" cy="29969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2564904"/>
            <a:ext cx="2376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ЕСТЬ ВОПРОСЫ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684312"/>
          </a:xfrm>
        </p:spPr>
        <p:txBody>
          <a:bodyPr/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УНИВЕРСАЛЬНЫЕ УЧЕБНЫЕ ДЕЙСТВИЯ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76456" cy="108012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инновационные методы </a:t>
            </a:r>
            <a:r>
              <a:rPr lang="ru-RU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endParaRPr lang="ru-RU" sz="28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обучения</a:t>
            </a:r>
            <a:endParaRPr lang="ru-RU" sz="2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987824" y="5085184"/>
            <a:ext cx="4968552" cy="1152128"/>
          </a:xfrm>
          <a:prstGeom prst="rect">
            <a:avLst/>
          </a:prstGeom>
        </p:spPr>
        <p:txBody>
          <a:bodyPr vert="horz">
            <a:normAutofit fontScale="92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ru-RU" sz="26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ru-RU" sz="40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МЕТОД ПРОЕКТОВ</a:t>
            </a:r>
            <a:endParaRPr kumimoji="0" lang="ru-RU" sz="2600" b="1" i="0" u="none" strike="noStrike" kern="1200" cap="all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32" name="Picture 8" descr="Как выбрать онлайн преподавателя английск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4392488" cy="2928325"/>
          </a:xfrm>
          <a:prstGeom prst="rect">
            <a:avLst/>
          </a:prstGeom>
          <a:noFill/>
        </p:spPr>
      </p:pic>
      <p:sp>
        <p:nvSpPr>
          <p:cNvPr id="10" name="Выгнутая вверх стрелка 9"/>
          <p:cNvSpPr/>
          <p:nvPr/>
        </p:nvSpPr>
        <p:spPr>
          <a:xfrm rot="1890317">
            <a:off x="4742509" y="2520823"/>
            <a:ext cx="2880320" cy="2016224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метод проектов</a:t>
            </a:r>
            <a:endParaRPr lang="ru-RU" sz="36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6407696" y="3933056"/>
            <a:ext cx="2736304" cy="79208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mz_resize Магаданская межобластная ветеринарная лаборатория"/>
          <p:cNvPicPr>
            <a:picLocks noChangeAspect="1" noChangeArrowheads="1"/>
          </p:cNvPicPr>
          <p:nvPr/>
        </p:nvPicPr>
        <p:blipFill>
          <a:blip r:embed="rId2" cstate="print"/>
          <a:srcRect b="4095"/>
          <a:stretch>
            <a:fillRect/>
          </a:stretch>
        </p:blipFill>
        <p:spPr bwMode="auto">
          <a:xfrm>
            <a:off x="251520" y="1484784"/>
            <a:ext cx="3203509" cy="2304256"/>
          </a:xfrm>
          <a:prstGeom prst="rect">
            <a:avLst/>
          </a:prstGeom>
          <a:noFill/>
        </p:spPr>
      </p:pic>
      <p:pic>
        <p:nvPicPr>
          <p:cNvPr id="16388" name="Picture 4" descr="Человек с лупой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780928"/>
            <a:ext cx="1728192" cy="2160240"/>
          </a:xfrm>
          <a:prstGeom prst="rect">
            <a:avLst/>
          </a:prstGeom>
          <a:noFill/>
        </p:spPr>
      </p:pic>
      <p:pic>
        <p:nvPicPr>
          <p:cNvPr id="16390" name="Picture 6" descr="Edition Role Play Просмотр темы - Проблемы с аккаунтом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556792"/>
            <a:ext cx="2520280" cy="2520280"/>
          </a:xfrm>
          <a:prstGeom prst="rect">
            <a:avLst/>
          </a:prstGeom>
          <a:noFill/>
        </p:spPr>
      </p:pic>
      <p:sp>
        <p:nvSpPr>
          <p:cNvPr id="10" name="Содержимое 5"/>
          <p:cNvSpPr txBox="1">
            <a:spLocks/>
          </p:cNvSpPr>
          <p:nvPr/>
        </p:nvSpPr>
        <p:spPr>
          <a:xfrm>
            <a:off x="179512" y="3789040"/>
            <a:ext cx="4248472" cy="648072"/>
          </a:xfrm>
          <a:prstGeom prst="rect">
            <a:avLst/>
          </a:prstGeom>
        </p:spPr>
        <p:txBody>
          <a:bodyPr vert="horz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ИССЛЕДОВАНИЕ</a:t>
            </a:r>
          </a:p>
        </p:txBody>
      </p:sp>
      <p:sp>
        <p:nvSpPr>
          <p:cNvPr id="11" name="Содержимое 5"/>
          <p:cNvSpPr txBox="1">
            <a:spLocks/>
          </p:cNvSpPr>
          <p:nvPr/>
        </p:nvSpPr>
        <p:spPr>
          <a:xfrm>
            <a:off x="3923928" y="5013176"/>
            <a:ext cx="2088232" cy="648072"/>
          </a:xfrm>
          <a:prstGeom prst="rect">
            <a:avLst/>
          </a:prstGeom>
        </p:spPr>
        <p:txBody>
          <a:bodyPr vert="horz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ПОИСК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435280" cy="4968552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определении целей деятельности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составления плана действий по достижению результата творческого характера;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работе по составленному плану с сопоставлением получающегося результата с исходным замыслом;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понимании причин возникающих затруднений и поиск способов выхода из ситуации.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188640"/>
            <a:ext cx="8676456" cy="1080120"/>
          </a:xfrm>
          <a:prstGeom prst="rect">
            <a:avLst/>
          </a:prstGeom>
        </p:spPr>
        <p:txBody>
          <a:bodyPr vert="horz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74320" indent="-274320" algn="ctr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	Проектная деятельность играет важную роль в формирование регулятивных УУД:</a:t>
            </a:r>
            <a:endParaRPr kumimoji="0" lang="ru-RU" sz="2800" b="1" i="0" u="none" strike="noStrike" kern="1200" cap="all" spc="0" normalizeH="0" baseline="0" noProof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Цель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проектной деятельности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229600" cy="39379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навыкам работы с научно-теоретической, периодической, научно-технической литературой и технической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документацией</a:t>
            </a: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у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студентов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устойчивых способностей к самостоятельному изучению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изложению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полученной информации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Основными задачами проектной работы студентов являются: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овладение знаниями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наработка профессиональных навыков; 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  <a:buNone/>
            </a:pP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приобретение опыта творческой и исследовательской деятельности; 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  <a:buNone/>
            </a:pP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творческой инициативы, самостоятельности и ответственности студентов.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Продвижение сайта - правильно и эффективно Поисковая оптимизация и продвижение сайтов Seo раскрутка сайта"/>
          <p:cNvPicPr>
            <a:picLocks noChangeAspect="1" noChangeArrowheads="1"/>
          </p:cNvPicPr>
          <p:nvPr/>
        </p:nvPicPr>
        <p:blipFill>
          <a:blip r:embed="rId2" cstate="print"/>
          <a:srcRect r="15588"/>
          <a:stretch>
            <a:fillRect/>
          </a:stretch>
        </p:blipFill>
        <p:spPr bwMode="auto">
          <a:xfrm>
            <a:off x="6804248" y="2420888"/>
            <a:ext cx="2339752" cy="2078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Компьютерное моделирование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7410" name="Picture 2" descr="Shutterstock : analyze сток фотографии, analyze сток-фотография, analyze сток-изображ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2232248" cy="297633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27784" y="1412776"/>
            <a:ext cx="6228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или синтез сложной системы, на основе ее компьютерной модели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 l="12103" t="29880" r="23519" b="30430"/>
          <a:stretch>
            <a:fillRect/>
          </a:stretch>
        </p:blipFill>
        <p:spPr bwMode="auto">
          <a:xfrm>
            <a:off x="2555776" y="2492896"/>
            <a:ext cx="448507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 cstate="print"/>
          <a:srcRect l="12435" t="19760" r="12500" b="7476"/>
          <a:stretch>
            <a:fillRect/>
          </a:stretch>
        </p:blipFill>
        <p:spPr bwMode="auto">
          <a:xfrm>
            <a:off x="3347864" y="2780928"/>
            <a:ext cx="3816424" cy="23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483768" y="5373216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Инструментальная среда моделирования – программа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GPSS World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 cstate="print"/>
          <a:srcRect l="35235" t="62285" r="61220" b="32045"/>
          <a:stretch>
            <a:fillRect/>
          </a:stretch>
        </p:blipFill>
        <p:spPr bwMode="auto">
          <a:xfrm>
            <a:off x="1763688" y="5445224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ОБЩИЕ И ПРОФЕССИОНАЛЬНЫЕ КОМПЕТЕНЦИИ ПРИ ВЫПОЛНЕНИИ ПРОЕКТОВ: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8208912" cy="5040560"/>
          </a:xfrm>
        </p:spPr>
        <p:txBody>
          <a:bodyPr>
            <a:normAutofit fontScale="77500" lnSpcReduction="20000"/>
          </a:bodyPr>
          <a:lstStyle/>
          <a:p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Использовать в профессиональной деятельности </a:t>
            </a:r>
            <a:r>
              <a:rPr lang="ru-RU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инфокоммуникационные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технологии (ИКТ), электронный документооборот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Проводить маркетинговые исследования рынка услуг в области радиосвязи и вещания для формирования бизнес- процессов и бизнес- планов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Выбирать технологии для предоставления различных услуг связи в соответствии с заказами потребителей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Определять стратегию жизненного цикла услуг связи в области радиосвязи и вещания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Управлять сетями нового поколения с целью учета их ресурсов и планирования развития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Проводить эксперименты по заданной методике, 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выполнять анализ 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результатов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Проводить мониторинг информационно-коммуникационных сетей связи.</a:t>
            </a:r>
            <a:endParaRPr lang="ru-RU" sz="2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11560" y="1340768"/>
            <a:ext cx="3826768" cy="4937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167</TotalTime>
  <Words>334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Начальная</vt:lpstr>
      <vt:lpstr>СОЗДАНИЕ ПРОЕКТОВ,  КАК ВИД АКТИВНОЙ ДЕЯТЕЛЬНОСТИ СТУДЕНТА</vt:lpstr>
      <vt:lpstr>УНИВЕРСАЛЬНЫЕ УЧЕБНЫЕ ДЕЙСТВИЯ</vt:lpstr>
      <vt:lpstr>Слайд 3</vt:lpstr>
      <vt:lpstr> метод проектов</vt:lpstr>
      <vt:lpstr>Слайд 5</vt:lpstr>
      <vt:lpstr>Цель проектной деятельности</vt:lpstr>
      <vt:lpstr>Основными задачами проектной работы студентов являются:</vt:lpstr>
      <vt:lpstr>Компьютерное моделирование</vt:lpstr>
      <vt:lpstr>ОБЩИЕ И ПРОФЕССИОНАЛЬНЫЕ КОМПЕТЕНЦИИ ПРИ ВЫПОЛНЕНИИ ПРОЕКТОВ:</vt:lpstr>
      <vt:lpstr>ПРОСТЕЙШИЙ ПРИМЕР ВЫПОЛНЕНИЯ ИНДИВИДУАЛЬНОГО ПРОЕКТА ПО ДИСЦИПЛИНЕ КОМПЬЮТЕРНОЕ МОДЕЛИРОВАНИЕ</vt:lpstr>
      <vt:lpstr>Практическая часть  индивидуального проекта</vt:lpstr>
      <vt:lpstr>Слайд 12</vt:lpstr>
      <vt:lpstr>СПАСИБО ЗА ВНИМАНИЕ !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ПРОЕКТОВ,  КАК ВИД АКТИВНОЙ ДЕЯТЕЛЬНОСТИ СТУДЕНТА</dc:title>
  <cp:lastModifiedBy>Admin</cp:lastModifiedBy>
  <cp:revision>18</cp:revision>
  <dcterms:modified xsi:type="dcterms:W3CDTF">2015-04-20T19:27:09Z</dcterms:modified>
</cp:coreProperties>
</file>