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6" r:id="rId10"/>
    <p:sldId id="265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1ED5D-04AF-4583-81F8-02845485D6C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85C2B3E-31AE-4DB3-B396-1A60E6FCEE41}">
      <dgm:prSet phldrT="[Текст]"/>
      <dgm:spPr/>
      <dgm:t>
        <a:bodyPr/>
        <a:lstStyle/>
        <a:p>
          <a:r>
            <a:rPr lang="ru-RU" i="1" dirty="0" smtClean="0"/>
            <a:t>Дифференциация</a:t>
          </a:r>
          <a:r>
            <a:rPr lang="ru-RU" dirty="0" smtClean="0"/>
            <a:t> – это форма организации учебной деятельности студентов, при которой учитываются их склонности, интересы, способности. </a:t>
          </a:r>
          <a:endParaRPr lang="ru-RU" dirty="0"/>
        </a:p>
      </dgm:t>
    </dgm:pt>
    <dgm:pt modelId="{56E236AC-5769-479D-8F30-99179C14D710}" type="parTrans" cxnId="{4B8FE7B7-2659-4709-9E06-230759604213}">
      <dgm:prSet/>
      <dgm:spPr/>
      <dgm:t>
        <a:bodyPr/>
        <a:lstStyle/>
        <a:p>
          <a:endParaRPr lang="ru-RU"/>
        </a:p>
      </dgm:t>
    </dgm:pt>
    <dgm:pt modelId="{2CFE58C1-202B-48B7-B4A1-EB0C033314AF}" type="sibTrans" cxnId="{4B8FE7B7-2659-4709-9E06-230759604213}">
      <dgm:prSet/>
      <dgm:spPr/>
      <dgm:t>
        <a:bodyPr/>
        <a:lstStyle/>
        <a:p>
          <a:endParaRPr lang="ru-RU"/>
        </a:p>
      </dgm:t>
    </dgm:pt>
    <dgm:pt modelId="{9DE95CAA-CB14-4868-B776-92A27AAC4230}">
      <dgm:prSet phldrT="[Текст]"/>
      <dgm:spPr/>
      <dgm:t>
        <a:bodyPr/>
        <a:lstStyle/>
        <a:p>
          <a:r>
            <a:rPr lang="ru-RU" dirty="0" smtClean="0"/>
            <a:t>Под </a:t>
          </a:r>
          <a:r>
            <a:rPr lang="ru-RU" i="1" dirty="0" smtClean="0"/>
            <a:t>дифференцированными заданиями </a:t>
          </a:r>
          <a:r>
            <a:rPr lang="ru-RU" dirty="0" smtClean="0"/>
            <a:t>понимаются задания по изучаемой дисциплине, учитывающие индивидуальные особенности студента, позволяющие выбрать </a:t>
          </a:r>
          <a:r>
            <a:rPr lang="ru-RU" u="sng" dirty="0" smtClean="0"/>
            <a:t>необходимый уровень сложности задания с определенным темпом обучения.</a:t>
          </a:r>
          <a:endParaRPr lang="ru-RU" u="sng" dirty="0"/>
        </a:p>
      </dgm:t>
    </dgm:pt>
    <dgm:pt modelId="{08DC6FF2-04D5-4799-88AF-E52923478860}" type="parTrans" cxnId="{BA7C127E-C35E-46CB-9D67-E0CD11AF4F6F}">
      <dgm:prSet/>
      <dgm:spPr/>
      <dgm:t>
        <a:bodyPr/>
        <a:lstStyle/>
        <a:p>
          <a:endParaRPr lang="ru-RU"/>
        </a:p>
      </dgm:t>
    </dgm:pt>
    <dgm:pt modelId="{50B6C7EC-04DD-499C-BFD8-5A567369C65D}" type="sibTrans" cxnId="{BA7C127E-C35E-46CB-9D67-E0CD11AF4F6F}">
      <dgm:prSet/>
      <dgm:spPr/>
      <dgm:t>
        <a:bodyPr/>
        <a:lstStyle/>
        <a:p>
          <a:endParaRPr lang="ru-RU"/>
        </a:p>
      </dgm:t>
    </dgm:pt>
    <dgm:pt modelId="{CD75D3E0-B640-4373-AE4D-51C77C2F30E1}" type="pres">
      <dgm:prSet presAssocID="{DA71ED5D-04AF-4583-81F8-02845485D6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52FD882-99B7-449D-82B7-B56C5BEDB2DE}" type="pres">
      <dgm:prSet presAssocID="{DA71ED5D-04AF-4583-81F8-02845485D6C4}" presName="Name1" presStyleCnt="0"/>
      <dgm:spPr/>
    </dgm:pt>
    <dgm:pt modelId="{2B0F91CE-A49E-4060-8A8D-F4C46AEAF22A}" type="pres">
      <dgm:prSet presAssocID="{DA71ED5D-04AF-4583-81F8-02845485D6C4}" presName="cycle" presStyleCnt="0"/>
      <dgm:spPr/>
    </dgm:pt>
    <dgm:pt modelId="{A7EEE567-C777-4A09-B5B2-3E0D34972A1F}" type="pres">
      <dgm:prSet presAssocID="{DA71ED5D-04AF-4583-81F8-02845485D6C4}" presName="srcNode" presStyleLbl="node1" presStyleIdx="0" presStyleCnt="2"/>
      <dgm:spPr/>
    </dgm:pt>
    <dgm:pt modelId="{8417570D-335A-4ABE-B92D-828AF25B7C50}" type="pres">
      <dgm:prSet presAssocID="{DA71ED5D-04AF-4583-81F8-02845485D6C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E73A99-550C-46D2-A910-871AA6A65419}" type="pres">
      <dgm:prSet presAssocID="{DA71ED5D-04AF-4583-81F8-02845485D6C4}" presName="extraNode" presStyleLbl="node1" presStyleIdx="0" presStyleCnt="2"/>
      <dgm:spPr/>
    </dgm:pt>
    <dgm:pt modelId="{46F7C14C-E5F9-44D5-90AE-A3FC43B4B226}" type="pres">
      <dgm:prSet presAssocID="{DA71ED5D-04AF-4583-81F8-02845485D6C4}" presName="dstNode" presStyleLbl="node1" presStyleIdx="0" presStyleCnt="2"/>
      <dgm:spPr/>
    </dgm:pt>
    <dgm:pt modelId="{C96029AA-5212-4BE3-8FB0-7801BF36146A}" type="pres">
      <dgm:prSet presAssocID="{585C2B3E-31AE-4DB3-B396-1A60E6FCEE41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151FF-E9E6-4146-B4F6-9A0AE52D03F0}" type="pres">
      <dgm:prSet presAssocID="{585C2B3E-31AE-4DB3-B396-1A60E6FCEE41}" presName="accent_1" presStyleCnt="0"/>
      <dgm:spPr/>
    </dgm:pt>
    <dgm:pt modelId="{20125666-5CE1-43C5-BBDD-66ED3D956B3E}" type="pres">
      <dgm:prSet presAssocID="{585C2B3E-31AE-4DB3-B396-1A60E6FCEE41}" presName="accentRepeatNode" presStyleLbl="solidFgAcc1" presStyleIdx="0" presStyleCnt="2"/>
      <dgm:spPr/>
    </dgm:pt>
    <dgm:pt modelId="{C13480FF-D5C7-49ED-8FC0-125147DD5292}" type="pres">
      <dgm:prSet presAssocID="{9DE95CAA-CB14-4868-B776-92A27AAC4230}" presName="text_2" presStyleLbl="node1" presStyleIdx="1" presStyleCnt="2" custScaleY="114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31213-AA72-43E0-8EEB-53407270D930}" type="pres">
      <dgm:prSet presAssocID="{9DE95CAA-CB14-4868-B776-92A27AAC4230}" presName="accent_2" presStyleCnt="0"/>
      <dgm:spPr/>
    </dgm:pt>
    <dgm:pt modelId="{FE5153DC-5527-45AC-A313-4EA061AC13D0}" type="pres">
      <dgm:prSet presAssocID="{9DE95CAA-CB14-4868-B776-92A27AAC4230}" presName="accentRepeatNode" presStyleLbl="solidFgAcc1" presStyleIdx="1" presStyleCnt="2"/>
      <dgm:spPr/>
    </dgm:pt>
  </dgm:ptLst>
  <dgm:cxnLst>
    <dgm:cxn modelId="{4B8FE7B7-2659-4709-9E06-230759604213}" srcId="{DA71ED5D-04AF-4583-81F8-02845485D6C4}" destId="{585C2B3E-31AE-4DB3-B396-1A60E6FCEE41}" srcOrd="0" destOrd="0" parTransId="{56E236AC-5769-479D-8F30-99179C14D710}" sibTransId="{2CFE58C1-202B-48B7-B4A1-EB0C033314AF}"/>
    <dgm:cxn modelId="{134F3CBA-3CE9-475D-B04B-11FF9C2822A0}" type="presOf" srcId="{2CFE58C1-202B-48B7-B4A1-EB0C033314AF}" destId="{8417570D-335A-4ABE-B92D-828AF25B7C50}" srcOrd="0" destOrd="0" presId="urn:microsoft.com/office/officeart/2008/layout/VerticalCurvedList"/>
    <dgm:cxn modelId="{BA7C127E-C35E-46CB-9D67-E0CD11AF4F6F}" srcId="{DA71ED5D-04AF-4583-81F8-02845485D6C4}" destId="{9DE95CAA-CB14-4868-B776-92A27AAC4230}" srcOrd="1" destOrd="0" parTransId="{08DC6FF2-04D5-4799-88AF-E52923478860}" sibTransId="{50B6C7EC-04DD-499C-BFD8-5A567369C65D}"/>
    <dgm:cxn modelId="{F71754B4-C9AD-45E7-B333-598D516BB8C5}" type="presOf" srcId="{DA71ED5D-04AF-4583-81F8-02845485D6C4}" destId="{CD75D3E0-B640-4373-AE4D-51C77C2F30E1}" srcOrd="0" destOrd="0" presId="urn:microsoft.com/office/officeart/2008/layout/VerticalCurvedList"/>
    <dgm:cxn modelId="{42C15836-32F0-4F48-B2CE-023B2719359F}" type="presOf" srcId="{585C2B3E-31AE-4DB3-B396-1A60E6FCEE41}" destId="{C96029AA-5212-4BE3-8FB0-7801BF36146A}" srcOrd="0" destOrd="0" presId="urn:microsoft.com/office/officeart/2008/layout/VerticalCurvedList"/>
    <dgm:cxn modelId="{DBB9A474-5FFE-4C4C-8C4C-9364CDA1117B}" type="presOf" srcId="{9DE95CAA-CB14-4868-B776-92A27AAC4230}" destId="{C13480FF-D5C7-49ED-8FC0-125147DD5292}" srcOrd="0" destOrd="0" presId="urn:microsoft.com/office/officeart/2008/layout/VerticalCurvedList"/>
    <dgm:cxn modelId="{AAF8A62F-26B2-4F79-B9AB-3B46317D95B0}" type="presParOf" srcId="{CD75D3E0-B640-4373-AE4D-51C77C2F30E1}" destId="{752FD882-99B7-449D-82B7-B56C5BEDB2DE}" srcOrd="0" destOrd="0" presId="urn:microsoft.com/office/officeart/2008/layout/VerticalCurvedList"/>
    <dgm:cxn modelId="{68C9675E-473E-476D-993D-815D9DAF707B}" type="presParOf" srcId="{752FD882-99B7-449D-82B7-B56C5BEDB2DE}" destId="{2B0F91CE-A49E-4060-8A8D-F4C46AEAF22A}" srcOrd="0" destOrd="0" presId="urn:microsoft.com/office/officeart/2008/layout/VerticalCurvedList"/>
    <dgm:cxn modelId="{8DDBA3EE-A2F4-46D5-9ED0-716E2B3BADC2}" type="presParOf" srcId="{2B0F91CE-A49E-4060-8A8D-F4C46AEAF22A}" destId="{A7EEE567-C777-4A09-B5B2-3E0D34972A1F}" srcOrd="0" destOrd="0" presId="urn:microsoft.com/office/officeart/2008/layout/VerticalCurvedList"/>
    <dgm:cxn modelId="{71E18540-54E4-430B-8AB2-D15B839B0700}" type="presParOf" srcId="{2B0F91CE-A49E-4060-8A8D-F4C46AEAF22A}" destId="{8417570D-335A-4ABE-B92D-828AF25B7C50}" srcOrd="1" destOrd="0" presId="urn:microsoft.com/office/officeart/2008/layout/VerticalCurvedList"/>
    <dgm:cxn modelId="{FAB020A2-6428-4FE8-91A5-D0C9F2A1E492}" type="presParOf" srcId="{2B0F91CE-A49E-4060-8A8D-F4C46AEAF22A}" destId="{A0E73A99-550C-46D2-A910-871AA6A65419}" srcOrd="2" destOrd="0" presId="urn:microsoft.com/office/officeart/2008/layout/VerticalCurvedList"/>
    <dgm:cxn modelId="{B914F92E-6A9F-4624-84BD-41555E9FA3BA}" type="presParOf" srcId="{2B0F91CE-A49E-4060-8A8D-F4C46AEAF22A}" destId="{46F7C14C-E5F9-44D5-90AE-A3FC43B4B226}" srcOrd="3" destOrd="0" presId="urn:microsoft.com/office/officeart/2008/layout/VerticalCurvedList"/>
    <dgm:cxn modelId="{209CFA49-A697-4AD4-873F-9694F4BEE98A}" type="presParOf" srcId="{752FD882-99B7-449D-82B7-B56C5BEDB2DE}" destId="{C96029AA-5212-4BE3-8FB0-7801BF36146A}" srcOrd="1" destOrd="0" presId="urn:microsoft.com/office/officeart/2008/layout/VerticalCurvedList"/>
    <dgm:cxn modelId="{833BFE52-9F46-4A4F-B7E1-BC1746EFE2EE}" type="presParOf" srcId="{752FD882-99B7-449D-82B7-B56C5BEDB2DE}" destId="{8D1151FF-E9E6-4146-B4F6-9A0AE52D03F0}" srcOrd="2" destOrd="0" presId="urn:microsoft.com/office/officeart/2008/layout/VerticalCurvedList"/>
    <dgm:cxn modelId="{F2682EE7-AE1A-49FE-947C-3B62268F526F}" type="presParOf" srcId="{8D1151FF-E9E6-4146-B4F6-9A0AE52D03F0}" destId="{20125666-5CE1-43C5-BBDD-66ED3D956B3E}" srcOrd="0" destOrd="0" presId="urn:microsoft.com/office/officeart/2008/layout/VerticalCurvedList"/>
    <dgm:cxn modelId="{1CEF4159-E837-4D5D-9C22-F55EEB1F35A5}" type="presParOf" srcId="{752FD882-99B7-449D-82B7-B56C5BEDB2DE}" destId="{C13480FF-D5C7-49ED-8FC0-125147DD5292}" srcOrd="3" destOrd="0" presId="urn:microsoft.com/office/officeart/2008/layout/VerticalCurvedList"/>
    <dgm:cxn modelId="{B46EFEBC-0257-45EF-831D-3D220E974FB7}" type="presParOf" srcId="{752FD882-99B7-449D-82B7-B56C5BEDB2DE}" destId="{36731213-AA72-43E0-8EEB-53407270D930}" srcOrd="4" destOrd="0" presId="urn:microsoft.com/office/officeart/2008/layout/VerticalCurvedList"/>
    <dgm:cxn modelId="{E8B94496-0E02-47F9-A50E-0E1A6059F403}" type="presParOf" srcId="{36731213-AA72-43E0-8EEB-53407270D930}" destId="{FE5153DC-5527-45AC-A313-4EA061AC13D0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4B105A-6C6A-40A9-9738-4A0433527DC1}" type="doc">
      <dgm:prSet loTypeId="urn:microsoft.com/office/officeart/2008/layout/VerticalCurvedList" loCatId="list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07D7E4B-4CC3-4999-9CC8-F058CDB3C0EF}">
      <dgm:prSet phldrT="[Текст]" custT="1"/>
      <dgm:spPr/>
      <dgm:t>
        <a:bodyPr/>
        <a:lstStyle/>
        <a:p>
          <a:r>
            <a:rPr lang="ru-RU" sz="1600" dirty="0" smtClean="0"/>
            <a:t>студенты открыты для обучения и активно включаются во взаимоотношения и сотрудничество с другими участниками образовательного процесса; </a:t>
          </a:r>
          <a:endParaRPr lang="ru-RU" sz="1600" dirty="0"/>
        </a:p>
      </dgm:t>
    </dgm:pt>
    <dgm:pt modelId="{850E5910-7639-4F97-A636-078C4DABE57D}" type="parTrans" cxnId="{74E43D0F-BFAC-4985-80EF-C6AB381DA5FA}">
      <dgm:prSet/>
      <dgm:spPr/>
      <dgm:t>
        <a:bodyPr/>
        <a:lstStyle/>
        <a:p>
          <a:endParaRPr lang="ru-RU" sz="2400"/>
        </a:p>
      </dgm:t>
    </dgm:pt>
    <dgm:pt modelId="{F7923497-46EE-40C9-ACD3-FADC8D9D97B3}" type="sibTrans" cxnId="{74E43D0F-BFAC-4985-80EF-C6AB381DA5FA}">
      <dgm:prSet/>
      <dgm:spPr/>
      <dgm:t>
        <a:bodyPr/>
        <a:lstStyle/>
        <a:p>
          <a:endParaRPr lang="ru-RU" sz="2400"/>
        </a:p>
      </dgm:t>
    </dgm:pt>
    <dgm:pt modelId="{AF66DA8B-F3FF-430E-AEC7-BE3D123E26D7}">
      <dgm:prSet phldrT="[Текст]" custT="1"/>
      <dgm:spPr/>
      <dgm:t>
        <a:bodyPr/>
        <a:lstStyle/>
        <a:p>
          <a:r>
            <a:rPr lang="ru-RU" sz="1600" dirty="0" smtClean="0"/>
            <a:t>получают возможность для анализа своей деятельности и реализации собственного потенциала;</a:t>
          </a:r>
          <a:endParaRPr lang="ru-RU" sz="1600" dirty="0"/>
        </a:p>
      </dgm:t>
    </dgm:pt>
    <dgm:pt modelId="{7F84BD32-37D8-4976-AEDA-E5BB0E690732}" type="parTrans" cxnId="{1F74E473-6A76-44B1-8C2C-A36E0A4F8AE9}">
      <dgm:prSet/>
      <dgm:spPr/>
      <dgm:t>
        <a:bodyPr/>
        <a:lstStyle/>
        <a:p>
          <a:endParaRPr lang="ru-RU" sz="2400"/>
        </a:p>
      </dgm:t>
    </dgm:pt>
    <dgm:pt modelId="{42207678-FBEC-4A29-B58A-2D8E5CE1D97A}" type="sibTrans" cxnId="{1F74E473-6A76-44B1-8C2C-A36E0A4F8AE9}">
      <dgm:prSet/>
      <dgm:spPr/>
      <dgm:t>
        <a:bodyPr/>
        <a:lstStyle/>
        <a:p>
          <a:endParaRPr lang="ru-RU" sz="2400"/>
        </a:p>
      </dgm:t>
    </dgm:pt>
    <dgm:pt modelId="{18BEAB14-74DB-4445-B3A2-73B5BE86A0A3}">
      <dgm:prSet custT="1"/>
      <dgm:spPr/>
      <dgm:t>
        <a:bodyPr/>
        <a:lstStyle/>
        <a:p>
          <a:r>
            <a:rPr lang="ru-RU" sz="1600" dirty="0" smtClean="0"/>
            <a:t>могут быть самими собой, не бояться выражать себя, допускать ошибки, при условии, что они не подвергаются за это осуждению и не получают негативной оценки </a:t>
          </a:r>
          <a:endParaRPr lang="ru-RU" sz="1600" dirty="0"/>
        </a:p>
      </dgm:t>
    </dgm:pt>
    <dgm:pt modelId="{A1903299-8237-4864-B30E-EE33343DBF18}" type="parTrans" cxnId="{CC21866B-9AD9-4B9E-A60E-2E4E3E3CB9DE}">
      <dgm:prSet/>
      <dgm:spPr/>
      <dgm:t>
        <a:bodyPr/>
        <a:lstStyle/>
        <a:p>
          <a:endParaRPr lang="ru-RU" sz="2400"/>
        </a:p>
      </dgm:t>
    </dgm:pt>
    <dgm:pt modelId="{49B41CA3-4278-4313-A084-0C5F3B46FE00}" type="sibTrans" cxnId="{CC21866B-9AD9-4B9E-A60E-2E4E3E3CB9DE}">
      <dgm:prSet/>
      <dgm:spPr/>
      <dgm:t>
        <a:bodyPr/>
        <a:lstStyle/>
        <a:p>
          <a:endParaRPr lang="ru-RU" sz="2400"/>
        </a:p>
      </dgm:t>
    </dgm:pt>
    <dgm:pt modelId="{FF05958F-BA7F-4B0B-8D9B-41A553402677}" type="pres">
      <dgm:prSet presAssocID="{8C4B105A-6C6A-40A9-9738-4A0433527DC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9A0C5A2-34AF-4F14-900C-3856E829930E}" type="pres">
      <dgm:prSet presAssocID="{8C4B105A-6C6A-40A9-9738-4A0433527DC1}" presName="Name1" presStyleCnt="0"/>
      <dgm:spPr/>
    </dgm:pt>
    <dgm:pt modelId="{5FC16551-8BFD-44EB-A511-F201275320B1}" type="pres">
      <dgm:prSet presAssocID="{8C4B105A-6C6A-40A9-9738-4A0433527DC1}" presName="cycle" presStyleCnt="0"/>
      <dgm:spPr/>
    </dgm:pt>
    <dgm:pt modelId="{0B1D8282-FE8C-475B-90EF-E761BAD8E627}" type="pres">
      <dgm:prSet presAssocID="{8C4B105A-6C6A-40A9-9738-4A0433527DC1}" presName="srcNode" presStyleLbl="node1" presStyleIdx="0" presStyleCnt="3"/>
      <dgm:spPr/>
    </dgm:pt>
    <dgm:pt modelId="{A9E04B53-BB7F-48CB-A76E-66B3CEEE46A9}" type="pres">
      <dgm:prSet presAssocID="{8C4B105A-6C6A-40A9-9738-4A0433527DC1}" presName="conn" presStyleLbl="parChTrans1D2" presStyleIdx="0" presStyleCnt="1"/>
      <dgm:spPr/>
      <dgm:t>
        <a:bodyPr/>
        <a:lstStyle/>
        <a:p>
          <a:endParaRPr lang="ru-RU"/>
        </a:p>
      </dgm:t>
    </dgm:pt>
    <dgm:pt modelId="{8448FFCC-BF1A-4191-A4BF-AD4730387887}" type="pres">
      <dgm:prSet presAssocID="{8C4B105A-6C6A-40A9-9738-4A0433527DC1}" presName="extraNode" presStyleLbl="node1" presStyleIdx="0" presStyleCnt="3"/>
      <dgm:spPr/>
    </dgm:pt>
    <dgm:pt modelId="{0EC3AFF1-65DE-48AD-A11E-0B90F1C02496}" type="pres">
      <dgm:prSet presAssocID="{8C4B105A-6C6A-40A9-9738-4A0433527DC1}" presName="dstNode" presStyleLbl="node1" presStyleIdx="0" presStyleCnt="3"/>
      <dgm:spPr/>
    </dgm:pt>
    <dgm:pt modelId="{CD030EAB-9804-489C-8DE2-E3E55B997859}" type="pres">
      <dgm:prSet presAssocID="{607D7E4B-4CC3-4999-9CC8-F058CDB3C0EF}" presName="text_1" presStyleLbl="node1" presStyleIdx="0" presStyleCnt="3" custScaleY="125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B62B9-E2DE-4F50-AE3A-AB2F1CFAA213}" type="pres">
      <dgm:prSet presAssocID="{607D7E4B-4CC3-4999-9CC8-F058CDB3C0EF}" presName="accent_1" presStyleCnt="0"/>
      <dgm:spPr/>
    </dgm:pt>
    <dgm:pt modelId="{AB522C35-0DD4-49BA-AF00-B3F20702BDA7}" type="pres">
      <dgm:prSet presAssocID="{607D7E4B-4CC3-4999-9CC8-F058CDB3C0EF}" presName="accentRepeatNode" presStyleLbl="solidFgAcc1" presStyleIdx="0" presStyleCnt="3"/>
      <dgm:spPr/>
    </dgm:pt>
    <dgm:pt modelId="{5CE73C14-DC4C-49FE-82AD-B3CEF3821208}" type="pres">
      <dgm:prSet presAssocID="{AF66DA8B-F3FF-430E-AEC7-BE3D123E26D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9F065-2364-4359-BCE5-462F8E075E5D}" type="pres">
      <dgm:prSet presAssocID="{AF66DA8B-F3FF-430E-AEC7-BE3D123E26D7}" presName="accent_2" presStyleCnt="0"/>
      <dgm:spPr/>
    </dgm:pt>
    <dgm:pt modelId="{82AB4C33-E051-4D8F-9385-07347B0A398C}" type="pres">
      <dgm:prSet presAssocID="{AF66DA8B-F3FF-430E-AEC7-BE3D123E26D7}" presName="accentRepeatNode" presStyleLbl="solidFgAcc1" presStyleIdx="1" presStyleCnt="3"/>
      <dgm:spPr/>
    </dgm:pt>
    <dgm:pt modelId="{88E7C9C3-FE25-4624-9E70-927BF9DBD441}" type="pres">
      <dgm:prSet presAssocID="{18BEAB14-74DB-4445-B3A2-73B5BE86A0A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432FF-6855-42C2-B8C3-6575D898CBB8}" type="pres">
      <dgm:prSet presAssocID="{18BEAB14-74DB-4445-B3A2-73B5BE86A0A3}" presName="accent_3" presStyleCnt="0"/>
      <dgm:spPr/>
    </dgm:pt>
    <dgm:pt modelId="{ED7F80E1-66B5-434B-ACED-702754EFB45B}" type="pres">
      <dgm:prSet presAssocID="{18BEAB14-74DB-4445-B3A2-73B5BE86A0A3}" presName="accentRepeatNode" presStyleLbl="solidFgAcc1" presStyleIdx="2" presStyleCnt="3"/>
      <dgm:spPr/>
    </dgm:pt>
  </dgm:ptLst>
  <dgm:cxnLst>
    <dgm:cxn modelId="{97CA444B-D0B7-42F4-A182-1B9465FDA4DD}" type="presOf" srcId="{8C4B105A-6C6A-40A9-9738-4A0433527DC1}" destId="{FF05958F-BA7F-4B0B-8D9B-41A553402677}" srcOrd="0" destOrd="0" presId="urn:microsoft.com/office/officeart/2008/layout/VerticalCurvedList"/>
    <dgm:cxn modelId="{CC21866B-9AD9-4B9E-A60E-2E4E3E3CB9DE}" srcId="{8C4B105A-6C6A-40A9-9738-4A0433527DC1}" destId="{18BEAB14-74DB-4445-B3A2-73B5BE86A0A3}" srcOrd="2" destOrd="0" parTransId="{A1903299-8237-4864-B30E-EE33343DBF18}" sibTransId="{49B41CA3-4278-4313-A084-0C5F3B46FE00}"/>
    <dgm:cxn modelId="{1F74E473-6A76-44B1-8C2C-A36E0A4F8AE9}" srcId="{8C4B105A-6C6A-40A9-9738-4A0433527DC1}" destId="{AF66DA8B-F3FF-430E-AEC7-BE3D123E26D7}" srcOrd="1" destOrd="0" parTransId="{7F84BD32-37D8-4976-AEDA-E5BB0E690732}" sibTransId="{42207678-FBEC-4A29-B58A-2D8E5CE1D97A}"/>
    <dgm:cxn modelId="{B4FF05A8-6138-4EAA-B95A-9600BED4C46D}" type="presOf" srcId="{AF66DA8B-F3FF-430E-AEC7-BE3D123E26D7}" destId="{5CE73C14-DC4C-49FE-82AD-B3CEF3821208}" srcOrd="0" destOrd="0" presId="urn:microsoft.com/office/officeart/2008/layout/VerticalCurvedList"/>
    <dgm:cxn modelId="{74E43D0F-BFAC-4985-80EF-C6AB381DA5FA}" srcId="{8C4B105A-6C6A-40A9-9738-4A0433527DC1}" destId="{607D7E4B-4CC3-4999-9CC8-F058CDB3C0EF}" srcOrd="0" destOrd="0" parTransId="{850E5910-7639-4F97-A636-078C4DABE57D}" sibTransId="{F7923497-46EE-40C9-ACD3-FADC8D9D97B3}"/>
    <dgm:cxn modelId="{84FBFBEE-0779-4E4A-AF82-8EB77BABD357}" type="presOf" srcId="{F7923497-46EE-40C9-ACD3-FADC8D9D97B3}" destId="{A9E04B53-BB7F-48CB-A76E-66B3CEEE46A9}" srcOrd="0" destOrd="0" presId="urn:microsoft.com/office/officeart/2008/layout/VerticalCurvedList"/>
    <dgm:cxn modelId="{9103E1CF-EF59-48F2-AB66-991F3445618A}" type="presOf" srcId="{607D7E4B-4CC3-4999-9CC8-F058CDB3C0EF}" destId="{CD030EAB-9804-489C-8DE2-E3E55B997859}" srcOrd="0" destOrd="0" presId="urn:microsoft.com/office/officeart/2008/layout/VerticalCurvedList"/>
    <dgm:cxn modelId="{8EC74A05-67C2-4541-A090-BF1E0BF0C40E}" type="presOf" srcId="{18BEAB14-74DB-4445-B3A2-73B5BE86A0A3}" destId="{88E7C9C3-FE25-4624-9E70-927BF9DBD441}" srcOrd="0" destOrd="0" presId="urn:microsoft.com/office/officeart/2008/layout/VerticalCurvedList"/>
    <dgm:cxn modelId="{383FFF6F-1FF1-4250-A580-9AEA17D8AC8C}" type="presParOf" srcId="{FF05958F-BA7F-4B0B-8D9B-41A553402677}" destId="{79A0C5A2-34AF-4F14-900C-3856E829930E}" srcOrd="0" destOrd="0" presId="urn:microsoft.com/office/officeart/2008/layout/VerticalCurvedList"/>
    <dgm:cxn modelId="{491340D5-039C-4376-85B5-397956A85064}" type="presParOf" srcId="{79A0C5A2-34AF-4F14-900C-3856E829930E}" destId="{5FC16551-8BFD-44EB-A511-F201275320B1}" srcOrd="0" destOrd="0" presId="urn:microsoft.com/office/officeart/2008/layout/VerticalCurvedList"/>
    <dgm:cxn modelId="{D1CB2752-836C-45DF-A1B3-1B30CAF832FE}" type="presParOf" srcId="{5FC16551-8BFD-44EB-A511-F201275320B1}" destId="{0B1D8282-FE8C-475B-90EF-E761BAD8E627}" srcOrd="0" destOrd="0" presId="urn:microsoft.com/office/officeart/2008/layout/VerticalCurvedList"/>
    <dgm:cxn modelId="{6A64BB45-17EB-46D0-BB6F-830A608B9650}" type="presParOf" srcId="{5FC16551-8BFD-44EB-A511-F201275320B1}" destId="{A9E04B53-BB7F-48CB-A76E-66B3CEEE46A9}" srcOrd="1" destOrd="0" presId="urn:microsoft.com/office/officeart/2008/layout/VerticalCurvedList"/>
    <dgm:cxn modelId="{7CA88AB0-F991-475B-B18F-8909C3D4C87F}" type="presParOf" srcId="{5FC16551-8BFD-44EB-A511-F201275320B1}" destId="{8448FFCC-BF1A-4191-A4BF-AD4730387887}" srcOrd="2" destOrd="0" presId="urn:microsoft.com/office/officeart/2008/layout/VerticalCurvedList"/>
    <dgm:cxn modelId="{C3FC979C-7585-4E32-B2D7-80936EB88B26}" type="presParOf" srcId="{5FC16551-8BFD-44EB-A511-F201275320B1}" destId="{0EC3AFF1-65DE-48AD-A11E-0B90F1C02496}" srcOrd="3" destOrd="0" presId="urn:microsoft.com/office/officeart/2008/layout/VerticalCurvedList"/>
    <dgm:cxn modelId="{D3219303-25F1-46BB-A36B-89BBEB069EEC}" type="presParOf" srcId="{79A0C5A2-34AF-4F14-900C-3856E829930E}" destId="{CD030EAB-9804-489C-8DE2-E3E55B997859}" srcOrd="1" destOrd="0" presId="urn:microsoft.com/office/officeart/2008/layout/VerticalCurvedList"/>
    <dgm:cxn modelId="{B7FE762A-5113-4026-A8CE-8ADBCC486FA6}" type="presParOf" srcId="{79A0C5A2-34AF-4F14-900C-3856E829930E}" destId="{33EB62B9-E2DE-4F50-AE3A-AB2F1CFAA213}" srcOrd="2" destOrd="0" presId="urn:microsoft.com/office/officeart/2008/layout/VerticalCurvedList"/>
    <dgm:cxn modelId="{E9CDDC93-8ECD-457C-B2E9-60AAAA01382B}" type="presParOf" srcId="{33EB62B9-E2DE-4F50-AE3A-AB2F1CFAA213}" destId="{AB522C35-0DD4-49BA-AF00-B3F20702BDA7}" srcOrd="0" destOrd="0" presId="urn:microsoft.com/office/officeart/2008/layout/VerticalCurvedList"/>
    <dgm:cxn modelId="{AA5B1103-4F61-404E-8D59-97AD2E63807D}" type="presParOf" srcId="{79A0C5A2-34AF-4F14-900C-3856E829930E}" destId="{5CE73C14-DC4C-49FE-82AD-B3CEF3821208}" srcOrd="3" destOrd="0" presId="urn:microsoft.com/office/officeart/2008/layout/VerticalCurvedList"/>
    <dgm:cxn modelId="{24CEC1C6-C887-4E96-96ED-166A49EDC397}" type="presParOf" srcId="{79A0C5A2-34AF-4F14-900C-3856E829930E}" destId="{5439F065-2364-4359-BCE5-462F8E075E5D}" srcOrd="4" destOrd="0" presId="urn:microsoft.com/office/officeart/2008/layout/VerticalCurvedList"/>
    <dgm:cxn modelId="{5EB35F26-FAA8-4484-A6DE-263F660A8214}" type="presParOf" srcId="{5439F065-2364-4359-BCE5-462F8E075E5D}" destId="{82AB4C33-E051-4D8F-9385-07347B0A398C}" srcOrd="0" destOrd="0" presId="urn:microsoft.com/office/officeart/2008/layout/VerticalCurvedList"/>
    <dgm:cxn modelId="{44917930-D119-4150-B08F-9EF01E85017D}" type="presParOf" srcId="{79A0C5A2-34AF-4F14-900C-3856E829930E}" destId="{88E7C9C3-FE25-4624-9E70-927BF9DBD441}" srcOrd="5" destOrd="0" presId="urn:microsoft.com/office/officeart/2008/layout/VerticalCurvedList"/>
    <dgm:cxn modelId="{B758ADD6-C649-4522-B8F7-EDB0C8504E75}" type="presParOf" srcId="{79A0C5A2-34AF-4F14-900C-3856E829930E}" destId="{48E432FF-6855-42C2-B8C3-6575D898CBB8}" srcOrd="6" destOrd="0" presId="urn:microsoft.com/office/officeart/2008/layout/VerticalCurvedList"/>
    <dgm:cxn modelId="{CF42861D-713B-4361-97BE-C4681DC491DF}" type="presParOf" srcId="{48E432FF-6855-42C2-B8C3-6575D898CBB8}" destId="{ED7F80E1-66B5-434B-ACED-702754EFB45B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17570D-335A-4ABE-B92D-828AF25B7C50}">
      <dsp:nvSpPr>
        <dsp:cNvPr id="0" name=""/>
        <dsp:cNvSpPr/>
      </dsp:nvSpPr>
      <dsp:spPr>
        <a:xfrm>
          <a:off x="-4848065" y="-748522"/>
          <a:ext cx="5817525" cy="5817525"/>
        </a:xfrm>
        <a:prstGeom prst="blockArc">
          <a:avLst>
            <a:gd name="adj1" fmla="val 18900000"/>
            <a:gd name="adj2" fmla="val 2700000"/>
            <a:gd name="adj3" fmla="val 371"/>
          </a:avLst>
        </a:pr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029AA-5212-4BE3-8FB0-7801BF36146A}">
      <dsp:nvSpPr>
        <dsp:cNvPr id="0" name=""/>
        <dsp:cNvSpPr/>
      </dsp:nvSpPr>
      <dsp:spPr>
        <a:xfrm>
          <a:off x="794212" y="617223"/>
          <a:ext cx="7687235" cy="12342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97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Дифференциация</a:t>
          </a:r>
          <a:r>
            <a:rPr lang="ru-RU" sz="2000" kern="1200" dirty="0" smtClean="0"/>
            <a:t> – это форма организации учебной деятельности студентов, при которой учитываются их склонности, интересы, способности. </a:t>
          </a:r>
          <a:endParaRPr lang="ru-RU" sz="2000" kern="1200" dirty="0"/>
        </a:p>
      </dsp:txBody>
      <dsp:txXfrm>
        <a:off x="794212" y="617223"/>
        <a:ext cx="7687235" cy="1234274"/>
      </dsp:txXfrm>
    </dsp:sp>
    <dsp:sp modelId="{20125666-5CE1-43C5-BBDD-66ED3D956B3E}">
      <dsp:nvSpPr>
        <dsp:cNvPr id="0" name=""/>
        <dsp:cNvSpPr/>
      </dsp:nvSpPr>
      <dsp:spPr>
        <a:xfrm>
          <a:off x="22790" y="462939"/>
          <a:ext cx="1542843" cy="15428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480FF-D5C7-49ED-8FC0-125147DD5292}">
      <dsp:nvSpPr>
        <dsp:cNvPr id="0" name=""/>
        <dsp:cNvSpPr/>
      </dsp:nvSpPr>
      <dsp:spPr>
        <a:xfrm>
          <a:off x="794212" y="2377546"/>
          <a:ext cx="7687235" cy="1417144"/>
        </a:xfrm>
        <a:prstGeom prst="rect">
          <a:avLst/>
        </a:prstGeom>
        <a:solidFill>
          <a:schemeClr val="accent3">
            <a:hueOff val="-5580973"/>
            <a:satOff val="-30571"/>
            <a:lumOff val="941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970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Под </a:t>
          </a:r>
          <a:r>
            <a:rPr lang="ru-RU" sz="2000" i="1" kern="1200" dirty="0" smtClean="0"/>
            <a:t>дифференцированными заданиями </a:t>
          </a:r>
          <a:r>
            <a:rPr lang="ru-RU" sz="2000" kern="1200" dirty="0" smtClean="0"/>
            <a:t>понимаются задания по изучаемой дисциплине, учитывающие индивидуальные особенности студента, позволяющие выбрать </a:t>
          </a:r>
          <a:r>
            <a:rPr lang="ru-RU" sz="2000" u="sng" kern="1200" dirty="0" smtClean="0"/>
            <a:t>необходимый уровень сложности задания с определенным темпом обучения.</a:t>
          </a:r>
          <a:endParaRPr lang="ru-RU" sz="2000" u="sng" kern="1200" dirty="0"/>
        </a:p>
      </dsp:txBody>
      <dsp:txXfrm>
        <a:off x="794212" y="2377546"/>
        <a:ext cx="7687235" cy="1417144"/>
      </dsp:txXfrm>
    </dsp:sp>
    <dsp:sp modelId="{FE5153DC-5527-45AC-A313-4EA061AC13D0}">
      <dsp:nvSpPr>
        <dsp:cNvPr id="0" name=""/>
        <dsp:cNvSpPr/>
      </dsp:nvSpPr>
      <dsp:spPr>
        <a:xfrm>
          <a:off x="22790" y="2314697"/>
          <a:ext cx="1542843" cy="15428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5580973"/>
              <a:satOff val="-30571"/>
              <a:lumOff val="941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E04B53-BB7F-48CB-A76E-66B3CEEE46A9}">
      <dsp:nvSpPr>
        <dsp:cNvPr id="0" name=""/>
        <dsp:cNvSpPr/>
      </dsp:nvSpPr>
      <dsp:spPr>
        <a:xfrm>
          <a:off x="-4558638" y="-698981"/>
          <a:ext cx="5430410" cy="5430410"/>
        </a:xfrm>
        <a:prstGeom prst="blockArc">
          <a:avLst>
            <a:gd name="adj1" fmla="val 18900000"/>
            <a:gd name="adj2" fmla="val 2700000"/>
            <a:gd name="adj3" fmla="val 398"/>
          </a:avLst>
        </a:prstGeom>
        <a:noFill/>
        <a:ln w="11429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30EAB-9804-489C-8DE2-E3E55B997859}">
      <dsp:nvSpPr>
        <dsp:cNvPr id="0" name=""/>
        <dsp:cNvSpPr/>
      </dsp:nvSpPr>
      <dsp:spPr>
        <a:xfrm>
          <a:off x="560663" y="302167"/>
          <a:ext cx="7449544" cy="10086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15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студенты открыты для обучения и активно включаются во взаимоотношения и сотрудничество с другими участниками образовательного процесса; </a:t>
          </a:r>
          <a:endParaRPr lang="ru-RU" sz="1600" kern="1200" dirty="0"/>
        </a:p>
      </dsp:txBody>
      <dsp:txXfrm>
        <a:off x="560663" y="302167"/>
        <a:ext cx="7449544" cy="1008644"/>
      </dsp:txXfrm>
    </dsp:sp>
    <dsp:sp modelId="{AB522C35-0DD4-49BA-AF00-B3F20702BDA7}">
      <dsp:nvSpPr>
        <dsp:cNvPr id="0" name=""/>
        <dsp:cNvSpPr/>
      </dsp:nvSpPr>
      <dsp:spPr>
        <a:xfrm>
          <a:off x="56607" y="302433"/>
          <a:ext cx="1008112" cy="1008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73C14-DC4C-49FE-82AD-B3CEF3821208}">
      <dsp:nvSpPr>
        <dsp:cNvPr id="0" name=""/>
        <dsp:cNvSpPr/>
      </dsp:nvSpPr>
      <dsp:spPr>
        <a:xfrm>
          <a:off x="853822" y="1612979"/>
          <a:ext cx="7156385" cy="8064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15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получают возможность для анализа своей деятельности и реализации собственного потенциала;</a:t>
          </a:r>
          <a:endParaRPr lang="ru-RU" sz="1600" kern="1200" dirty="0"/>
        </a:p>
      </dsp:txBody>
      <dsp:txXfrm>
        <a:off x="853822" y="1612979"/>
        <a:ext cx="7156385" cy="806489"/>
      </dsp:txXfrm>
    </dsp:sp>
    <dsp:sp modelId="{82AB4C33-E051-4D8F-9385-07347B0A398C}">
      <dsp:nvSpPr>
        <dsp:cNvPr id="0" name=""/>
        <dsp:cNvSpPr/>
      </dsp:nvSpPr>
      <dsp:spPr>
        <a:xfrm>
          <a:off x="349766" y="1512168"/>
          <a:ext cx="1008112" cy="1008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E7C9C3-FE25-4624-9E70-927BF9DBD441}">
      <dsp:nvSpPr>
        <dsp:cNvPr id="0" name=""/>
        <dsp:cNvSpPr/>
      </dsp:nvSpPr>
      <dsp:spPr>
        <a:xfrm>
          <a:off x="560663" y="2822713"/>
          <a:ext cx="7449544" cy="8064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15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могут быть самими собой, не бояться выражать себя, допускать ошибки, при условии, что они не подвергаются за это осуждению и не получают негативной оценки </a:t>
          </a:r>
          <a:endParaRPr lang="ru-RU" sz="1600" kern="1200" dirty="0"/>
        </a:p>
      </dsp:txBody>
      <dsp:txXfrm>
        <a:off x="560663" y="2822713"/>
        <a:ext cx="7449544" cy="806489"/>
      </dsp:txXfrm>
    </dsp:sp>
    <dsp:sp modelId="{ED7F80E1-66B5-434B-ACED-702754EFB45B}">
      <dsp:nvSpPr>
        <dsp:cNvPr id="0" name=""/>
        <dsp:cNvSpPr/>
      </dsp:nvSpPr>
      <dsp:spPr>
        <a:xfrm>
          <a:off x="56607" y="2721902"/>
          <a:ext cx="1008112" cy="10081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149080"/>
            <a:ext cx="5032648" cy="1512168"/>
          </a:xfrm>
        </p:spPr>
        <p:txBody>
          <a:bodyPr/>
          <a:lstStyle/>
          <a:p>
            <a:r>
              <a:rPr lang="ru-RU" dirty="0" smtClean="0"/>
              <a:t>Методист  ГБПУ кс №54</a:t>
            </a:r>
          </a:p>
          <a:p>
            <a:r>
              <a:rPr lang="ru-RU" dirty="0" smtClean="0"/>
              <a:t>Куликова Инна Петровна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043" y="188640"/>
            <a:ext cx="8820472" cy="1895872"/>
          </a:xfrm>
        </p:spPr>
        <p:txBody>
          <a:bodyPr>
            <a:normAutofit/>
          </a:bodyPr>
          <a:lstStyle/>
          <a:p>
            <a:r>
              <a:rPr lang="ru-RU" sz="3400" b="1" dirty="0"/>
              <a:t>Индивидуальная работа на уроках. </a:t>
            </a:r>
            <a:r>
              <a:rPr lang="en-US" sz="3400" b="1" dirty="0"/>
              <a:t/>
            </a:r>
            <a:br>
              <a:rPr lang="en-US" sz="3400" b="1" dirty="0"/>
            </a:br>
            <a:r>
              <a:rPr lang="ru-RU" sz="3400" b="1" dirty="0" smtClean="0"/>
              <a:t>Виды </a:t>
            </a:r>
            <a:r>
              <a:rPr lang="ru-RU" sz="3400" b="1" dirty="0"/>
              <a:t>дифференцированных заданий</a:t>
            </a:r>
            <a:r>
              <a:rPr lang="ru-RU" sz="3400" b="1" dirty="0" smtClean="0"/>
              <a:t>.</a:t>
            </a:r>
            <a:endParaRPr lang="ru-RU" sz="3400" b="1" dirty="0"/>
          </a:p>
        </p:txBody>
      </p:sp>
    </p:spTree>
    <p:extLst>
      <p:ext uri="{BB962C8B-B14F-4D97-AF65-F5344CB8AC3E}">
        <p14:creationId xmlns="" xmlns:p14="http://schemas.microsoft.com/office/powerpoint/2010/main" val="4661544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Этап закрепления и применения знаний и умений.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2820" y="3068960"/>
            <a:ext cx="8503920" cy="34563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Учащиеся </a:t>
            </a:r>
            <a:r>
              <a:rPr lang="ru-RU" dirty="0"/>
              <a:t>сами выбирают вариант, или каждый вариант заранее предназначается определенной группе учеников.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учеников, обладающих низкими и средними учебными возможностями, временами даются задания по образцу, алгоритмического вида, носящие репродуктивный, реконструктивный характер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Отдельным </a:t>
            </a:r>
            <a:r>
              <a:rPr lang="ru-RU" dirty="0"/>
              <a:t>группам </a:t>
            </a:r>
            <a:r>
              <a:rPr lang="ru-RU" dirty="0" err="1"/>
              <a:t>дается</a:t>
            </a:r>
            <a:r>
              <a:rPr lang="ru-RU" dirty="0"/>
              <a:t> разъяснение возможных затруднений с целью предотвращения ошибок при выполнении задания. </a:t>
            </a:r>
            <a:endParaRPr lang="ru-RU" dirty="0" smtClean="0"/>
          </a:p>
          <a:p>
            <a:r>
              <a:rPr lang="ru-RU" dirty="0" smtClean="0"/>
              <a:t>Для студентов </a:t>
            </a:r>
            <a:r>
              <a:rPr lang="ru-RU" dirty="0"/>
              <a:t>с высокими и высшими учебными возможностями подбираю в основном задания творческого характера, задания на перенос знаний и умений в </a:t>
            </a:r>
            <a:r>
              <a:rPr lang="ru-RU" dirty="0" err="1"/>
              <a:t>измененную</a:t>
            </a:r>
            <a:r>
              <a:rPr lang="ru-RU" dirty="0"/>
              <a:t> или новую ситуацию различной трудности и характера, чтобы наиболее успешно способствовать их развитию. </a:t>
            </a: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403648" y="1556792"/>
            <a:ext cx="7344816" cy="136815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Основой дифференцированного подхода является организация самостоятельной работы учащихся на уроке и вне урочной деятельности. </a:t>
            </a:r>
          </a:p>
          <a:p>
            <a:r>
              <a:rPr lang="ru-RU" dirty="0"/>
              <a:t>Готовится 2-3 варианта заданий. </a:t>
            </a:r>
          </a:p>
        </p:txBody>
      </p:sp>
      <p:sp>
        <p:nvSpPr>
          <p:cNvPr id="6" name="Молния 5"/>
          <p:cNvSpPr/>
          <p:nvPr/>
        </p:nvSpPr>
        <p:spPr>
          <a:xfrm>
            <a:off x="277668" y="1736812"/>
            <a:ext cx="845231" cy="1008112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7554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60973" y="332656"/>
            <a:ext cx="9289032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Положительные стороны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дифференциации 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03920" cy="49982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Исключается </a:t>
            </a:r>
            <a:r>
              <a:rPr lang="ru-RU" dirty="0"/>
              <a:t>уравниловка детей. </a:t>
            </a:r>
            <a:endParaRPr lang="en-US" dirty="0" smtClean="0"/>
          </a:p>
          <a:p>
            <a:r>
              <a:rPr lang="ru-RU" dirty="0" smtClean="0"/>
              <a:t>Отсутствие </a:t>
            </a:r>
            <a:r>
              <a:rPr lang="ru-RU" dirty="0"/>
              <a:t>в </a:t>
            </a:r>
            <a:r>
              <a:rPr lang="ru-RU" dirty="0" smtClean="0"/>
              <a:t>группе </a:t>
            </a:r>
            <a:r>
              <a:rPr lang="ru-RU" dirty="0"/>
              <a:t>отстающих снижает необходимость в упрощении общего уровня преподавания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Реализуется </a:t>
            </a:r>
            <a:r>
              <a:rPr lang="ru-RU" dirty="0"/>
              <a:t>желание «сильных» быстрее и глубже продвигаться в образовании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Повышается </a:t>
            </a:r>
            <a:r>
              <a:rPr lang="ru-RU" dirty="0"/>
              <a:t>уровень Я- концепции: «сильные» утверждаются в своих способностях, «слабые» получают возможность испытать ситуацию успеха. </a:t>
            </a:r>
            <a:endParaRPr lang="en-US" dirty="0" smtClean="0"/>
          </a:p>
          <a:p>
            <a:r>
              <a:rPr lang="ru-RU" dirty="0" smtClean="0"/>
              <a:t>Повышается </a:t>
            </a:r>
            <a:r>
              <a:rPr lang="ru-RU" dirty="0"/>
              <a:t>мотивация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Выступает </a:t>
            </a:r>
            <a:r>
              <a:rPr lang="ru-RU" dirty="0"/>
              <a:t>как средство развития самостоятельности </a:t>
            </a:r>
            <a:r>
              <a:rPr lang="ru-RU" dirty="0" smtClean="0"/>
              <a:t>учащихся</a:t>
            </a:r>
          </a:p>
        </p:txBody>
      </p:sp>
    </p:spTree>
    <p:extLst>
      <p:ext uri="{BB962C8B-B14F-4D97-AF65-F5344CB8AC3E}">
        <p14:creationId xmlns="" xmlns:p14="http://schemas.microsoft.com/office/powerpoint/2010/main" val="12526416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437112"/>
            <a:ext cx="6400800" cy="1752600"/>
          </a:xfrm>
        </p:spPr>
        <p:txBody>
          <a:bodyPr/>
          <a:lstStyle/>
          <a:p>
            <a:r>
              <a:rPr lang="ru-RU" dirty="0" smtClean="0"/>
              <a:t>Куликова Инна Петровна</a:t>
            </a:r>
          </a:p>
          <a:p>
            <a:r>
              <a:rPr lang="ru-RU" dirty="0" smtClean="0"/>
              <a:t>Методист кс №54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8820472" cy="1895872"/>
          </a:xfrm>
        </p:spPr>
        <p:txBody>
          <a:bodyPr>
            <a:normAutofit fontScale="90000"/>
          </a:bodyPr>
          <a:lstStyle/>
          <a:p>
            <a:r>
              <a:rPr lang="ru-RU" sz="3400" b="1" dirty="0"/>
              <a:t>Индивидуальная работа на уроках. </a:t>
            </a:r>
            <a:r>
              <a:rPr lang="en-US" sz="3400" b="1" dirty="0"/>
              <a:t/>
            </a:r>
            <a:br>
              <a:rPr lang="en-US" sz="3400" b="1" dirty="0"/>
            </a:br>
            <a:r>
              <a:rPr lang="ru-RU" sz="3400" b="1" dirty="0" smtClean="0"/>
              <a:t>Виды </a:t>
            </a:r>
            <a:r>
              <a:rPr lang="ru-RU" sz="3400" b="1" dirty="0"/>
              <a:t>дифференцированных заданий</a:t>
            </a:r>
            <a:r>
              <a:rPr lang="ru-RU" sz="3400" b="1" dirty="0" smtClean="0"/>
              <a:t>.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/>
              <a:t/>
            </a:r>
            <a:br>
              <a:rPr lang="ru-RU" sz="3400" b="1" dirty="0"/>
            </a:br>
            <a:r>
              <a:rPr lang="en-US" sz="3400" b="1" dirty="0"/>
              <a:t/>
            </a:r>
            <a:br>
              <a:rPr lang="en-US" sz="3400" b="1" dirty="0"/>
            </a:br>
            <a:r>
              <a:rPr lang="ru-RU" sz="3400" b="1" dirty="0" smtClean="0"/>
              <a:t>СПАСИБО ЗА ВНИМАНИЕ</a:t>
            </a:r>
            <a:endParaRPr lang="ru-RU" sz="3400" b="1" dirty="0"/>
          </a:p>
        </p:txBody>
      </p:sp>
    </p:spTree>
    <p:extLst>
      <p:ext uri="{BB962C8B-B14F-4D97-AF65-F5344CB8AC3E}">
        <p14:creationId xmlns="" xmlns:p14="http://schemas.microsoft.com/office/powerpoint/2010/main" val="3027460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Понятие и сущность дифференциации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66942935"/>
              </p:ext>
            </p:extLst>
          </p:nvPr>
        </p:nvGraphicFramePr>
        <p:xfrm>
          <a:off x="395536" y="1628800"/>
          <a:ext cx="850423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5584765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и задачи дифференциации</a:t>
            </a:r>
            <a:endParaRPr lang="ru-RU" b="1" dirty="0"/>
          </a:p>
        </p:txBody>
      </p:sp>
      <p:sp>
        <p:nvSpPr>
          <p:cNvPr id="4" name="Молния 3"/>
          <p:cNvSpPr/>
          <p:nvPr/>
        </p:nvSpPr>
        <p:spPr>
          <a:xfrm>
            <a:off x="395536" y="1909523"/>
            <a:ext cx="936104" cy="1008112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547664" y="1772816"/>
            <a:ext cx="7200800" cy="100811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/>
              <a:t>Основная </a:t>
            </a:r>
            <a:r>
              <a:rPr lang="ru-RU" u="sng" dirty="0" smtClean="0"/>
              <a:t>задача: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Вовлечь в работу каждого ученика, помочь «слабому», развивать способности «сильных</a:t>
            </a:r>
            <a:r>
              <a:rPr lang="ru-RU" dirty="0" smtClean="0"/>
              <a:t>» и укрепить веру в свои силы.</a:t>
            </a:r>
            <a:endParaRPr lang="ru-RU" dirty="0"/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863588" y="3429000"/>
            <a:ext cx="7596844" cy="2304256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u="sng" dirty="0"/>
              <a:t>Основная цель использования технологии </a:t>
            </a:r>
            <a:r>
              <a:rPr lang="ru-RU" u="sng" dirty="0" smtClean="0"/>
              <a:t>дифференциации </a:t>
            </a:r>
            <a:r>
              <a:rPr lang="ru-RU" dirty="0"/>
              <a:t>– обучение каждого на уровне его возможностей и способностей, что </a:t>
            </a:r>
            <a:r>
              <a:rPr lang="ru-RU" dirty="0" err="1"/>
              <a:t>дает</a:t>
            </a:r>
            <a:r>
              <a:rPr lang="ru-RU" dirty="0"/>
              <a:t> </a:t>
            </a:r>
            <a:r>
              <a:rPr lang="ru-RU" dirty="0" smtClean="0"/>
              <a:t> каждому </a:t>
            </a:r>
            <a:r>
              <a:rPr lang="ru-RU" dirty="0"/>
              <a:t>учащемуся возможность получить максимальные по его способностям знания и реализовать свой личностный потенциал. Данная технология позволяет сделать учебный процесс более эффективным. </a:t>
            </a:r>
          </a:p>
        </p:txBody>
      </p:sp>
    </p:spTree>
    <p:extLst>
      <p:ext uri="{BB962C8B-B14F-4D97-AF65-F5344CB8AC3E}">
        <p14:creationId xmlns="" xmlns:p14="http://schemas.microsoft.com/office/powerpoint/2010/main" val="14294779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Практическая значимость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037856"/>
          </a:xfrm>
        </p:spPr>
        <p:txBody>
          <a:bodyPr>
            <a:norm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бучение </a:t>
            </a:r>
            <a:r>
              <a:rPr lang="ru-RU" dirty="0"/>
              <a:t>бывает эффективным и достигает хороших результатов, если: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376408962"/>
              </p:ext>
            </p:extLst>
          </p:nvPr>
        </p:nvGraphicFramePr>
        <p:xfrm>
          <a:off x="539552" y="2420888"/>
          <a:ext cx="806489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74264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дифференциации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62880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Проведение </a:t>
            </a:r>
            <a:r>
              <a:rPr lang="ru-RU" sz="2400" dirty="0"/>
              <a:t>диагностики.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Распределение студентов </a:t>
            </a:r>
            <a:r>
              <a:rPr lang="ru-RU" sz="2400" dirty="0"/>
              <a:t>по группам с учётом результатов диагностики.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Выбор </a:t>
            </a:r>
            <a:r>
              <a:rPr lang="ru-RU" sz="2400" dirty="0"/>
              <a:t>способов дифференциации, разработка </a:t>
            </a:r>
            <a:r>
              <a:rPr lang="ru-RU" sz="2400" dirty="0" err="1"/>
              <a:t>разноуровневых</a:t>
            </a:r>
            <a:r>
              <a:rPr lang="ru-RU" sz="2400" dirty="0"/>
              <a:t> заданий для созданных групп учащихся.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Реализация </a:t>
            </a:r>
            <a:r>
              <a:rPr lang="ru-RU" sz="2400" dirty="0"/>
              <a:t>дифференцированного подхода к </a:t>
            </a:r>
            <a:r>
              <a:rPr lang="ru-RU" sz="2400" dirty="0" smtClean="0"/>
              <a:t>студентам </a:t>
            </a:r>
            <a:r>
              <a:rPr lang="ru-RU" sz="2400" dirty="0"/>
              <a:t>на различных этапах </a:t>
            </a:r>
            <a:r>
              <a:rPr lang="ru-RU" sz="2400" dirty="0" smtClean="0"/>
              <a:t>занятия.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Диагностический </a:t>
            </a:r>
            <a:r>
              <a:rPr lang="ru-RU" sz="2400" dirty="0"/>
              <a:t>контроль за результатами работы учащихся, в соответствии с которым может изменяться состав групп и характер дифференцированных заданий.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2195310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Формирование групп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575928" cy="46085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1 группа (С)</a:t>
            </a:r>
            <a:r>
              <a:rPr lang="ru-RU" dirty="0"/>
              <a:t> – сильные учащиеся с высоким уровнем усвоения, с высокими познавательными способностями, умеют работать самостоятельно, выполняют задания повышенной трудности.</a:t>
            </a:r>
          </a:p>
          <a:p>
            <a:pPr algn="just"/>
            <a:r>
              <a:rPr lang="ru-RU" b="1" dirty="0"/>
              <a:t>2 группа (В)</a:t>
            </a:r>
            <a:r>
              <a:rPr lang="ru-RU" dirty="0"/>
              <a:t> – учащиеся со средним уровнем способностей. Для них необходимо создавать условия для продвижения в развитии и постепенного перехода в 1 группу. Работая с этой группой, нужно развивать способности, воспитывать самостоятельность, уверенность в своих силах.</a:t>
            </a:r>
          </a:p>
          <a:p>
            <a:pPr algn="just"/>
            <a:r>
              <a:rPr lang="ru-RU" b="1" dirty="0"/>
              <a:t>3 группа (А)</a:t>
            </a:r>
            <a:r>
              <a:rPr lang="ru-RU" dirty="0"/>
              <a:t> – учащиеся с пониженной успеваемостью, в результате их педагогической запущенности или низких способностей. Этой группе приходится уделять особое внимание, поддержать, помочь усваивать материал, работать некоторое время только с ними на уроке, пока 1 и 2 группа работают самостоятельно. Систематическая работа с ними помогает части детей перейти на работу 2 группы. </a:t>
            </a: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115616" y="5775259"/>
            <a:ext cx="7501479" cy="864096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err="1"/>
              <a:t>Разноуровневые</a:t>
            </a:r>
            <a:r>
              <a:rPr lang="ru-RU" b="1" dirty="0"/>
              <a:t> группы</a:t>
            </a:r>
            <a:r>
              <a:rPr lang="ru-RU" dirty="0"/>
              <a:t> </a:t>
            </a:r>
            <a:r>
              <a:rPr lang="ru-RU" b="1" dirty="0"/>
              <a:t>подвижны. </a:t>
            </a:r>
            <a:r>
              <a:rPr lang="ru-RU" dirty="0"/>
              <a:t>Если ученик второй или третьей группы работает в полную силу, он может перейти из одной группы в другую. Ущемления личности быть не должно.</a:t>
            </a:r>
          </a:p>
        </p:txBody>
      </p:sp>
      <p:sp>
        <p:nvSpPr>
          <p:cNvPr id="6" name="Молния 5"/>
          <p:cNvSpPr/>
          <p:nvPr/>
        </p:nvSpPr>
        <p:spPr>
          <a:xfrm>
            <a:off x="151956" y="5775259"/>
            <a:ext cx="635425" cy="720080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5975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/>
              <a:t>Дифференцированный подход в обучении возможен на любом этапе </a:t>
            </a:r>
            <a:r>
              <a:rPr lang="ru-RU" sz="2800" b="1" dirty="0" smtClean="0"/>
              <a:t>занятия: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503920" cy="4572000"/>
          </a:xfrm>
        </p:spPr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изложении новых знаний. </a:t>
            </a:r>
          </a:p>
          <a:p>
            <a:r>
              <a:rPr lang="ru-RU" dirty="0" smtClean="0"/>
              <a:t>При </a:t>
            </a:r>
            <a:r>
              <a:rPr lang="ru-RU" dirty="0"/>
              <a:t>закреплении нового материала. </a:t>
            </a:r>
          </a:p>
          <a:p>
            <a:r>
              <a:rPr lang="ru-RU" dirty="0" smtClean="0"/>
              <a:t>При </a:t>
            </a:r>
            <a:r>
              <a:rPr lang="ru-RU" dirty="0"/>
              <a:t>проверке домашнего задания. </a:t>
            </a:r>
          </a:p>
          <a:p>
            <a:r>
              <a:rPr lang="ru-RU" dirty="0" smtClean="0"/>
              <a:t>При </a:t>
            </a:r>
            <a:r>
              <a:rPr lang="ru-RU" dirty="0"/>
              <a:t>проверке знаний и умений. </a:t>
            </a:r>
          </a:p>
          <a:p>
            <a:r>
              <a:rPr lang="ru-RU" dirty="0" smtClean="0"/>
              <a:t>При </a:t>
            </a:r>
            <a:r>
              <a:rPr lang="ru-RU" dirty="0"/>
              <a:t>повторении пройденного материала.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43773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/>
              <a:t>Этап изложения новых знаний, умений (первичного восприятия материала).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38056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ровести </a:t>
            </a:r>
            <a:r>
              <a:rPr lang="ru-RU" dirty="0"/>
              <a:t>более тщательную подготовку к усвоению нового материала именно с теми детьми, которые в этом нуждаются.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осле </a:t>
            </a:r>
            <a:r>
              <a:rPr lang="ru-RU" dirty="0"/>
              <a:t>первичного фронтального объяснения нужно его повторить, и может быть, не один раз, для отдельных групп. </a:t>
            </a:r>
            <a:endParaRPr lang="ru-RU" dirty="0" smtClean="0"/>
          </a:p>
        </p:txBody>
      </p:sp>
      <p:sp>
        <p:nvSpPr>
          <p:cNvPr id="4" name="Молния 3"/>
          <p:cNvSpPr/>
          <p:nvPr/>
        </p:nvSpPr>
        <p:spPr>
          <a:xfrm>
            <a:off x="414401" y="4581128"/>
            <a:ext cx="845231" cy="1008112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497691" y="4526963"/>
            <a:ext cx="7344816" cy="1368152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Можно использовать и такой </a:t>
            </a:r>
            <a:r>
              <a:rPr lang="ru-RU" dirty="0" err="1"/>
              <a:t>прием</a:t>
            </a:r>
            <a:r>
              <a:rPr lang="ru-RU" dirty="0"/>
              <a:t>: объяснить новый материал кратко на высоком уровне сложности, в </a:t>
            </a:r>
            <a:r>
              <a:rPr lang="ru-RU" dirty="0" err="1"/>
              <a:t>расчете</a:t>
            </a:r>
            <a:r>
              <a:rPr lang="ru-RU" dirty="0"/>
              <a:t> на группу детей с повышенной обучаемостью. Затем провести объяснение того же, более </a:t>
            </a:r>
            <a:r>
              <a:rPr lang="ru-RU" dirty="0" err="1"/>
              <a:t>развернуто</a:t>
            </a:r>
            <a:r>
              <a:rPr lang="ru-RU" dirty="0"/>
              <a:t> и доступно. </a:t>
            </a:r>
          </a:p>
        </p:txBody>
      </p:sp>
    </p:spTree>
    <p:extLst>
      <p:ext uri="{BB962C8B-B14F-4D97-AF65-F5344CB8AC3E}">
        <p14:creationId xmlns="" xmlns:p14="http://schemas.microsoft.com/office/powerpoint/2010/main" val="42510097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Этап проверки и </a:t>
            </a:r>
            <a:r>
              <a:rPr lang="ru-RU" b="1" dirty="0" smtClean="0"/>
              <a:t>оценки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знаний и умений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47102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 этом этапе важно </a:t>
            </a:r>
            <a:r>
              <a:rPr lang="ru-RU" dirty="0" err="1"/>
              <a:t>четко</a:t>
            </a:r>
            <a:r>
              <a:rPr lang="ru-RU" dirty="0"/>
              <a:t> выяснить, на каком уровне усвоено каждым </a:t>
            </a:r>
            <a:r>
              <a:rPr lang="ru-RU" dirty="0" smtClean="0"/>
              <a:t>студентом </a:t>
            </a:r>
            <a:r>
              <a:rPr lang="ru-RU" dirty="0"/>
              <a:t>одно и тоже знание, умение. </a:t>
            </a:r>
            <a:endParaRPr lang="ru-RU" dirty="0" smtClean="0"/>
          </a:p>
          <a:p>
            <a:r>
              <a:rPr lang="ru-RU" dirty="0" smtClean="0"/>
              <a:t>Исходя </a:t>
            </a:r>
            <a:r>
              <a:rPr lang="ru-RU" dirty="0"/>
              <a:t>из этого, можно составлять серии заданий повышающейся и понижающейся трудности. Каждая серия должна отражать определенный уровень усвоения материала.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этой работе каждый </a:t>
            </a:r>
            <a:r>
              <a:rPr lang="ru-RU" dirty="0" smtClean="0"/>
              <a:t>студент, </a:t>
            </a:r>
            <a:r>
              <a:rPr lang="ru-RU" dirty="0"/>
              <a:t>постоянно преодолевая трудности, испытывает </a:t>
            </a:r>
            <a:r>
              <a:rPr lang="ru-RU" dirty="0" smtClean="0"/>
              <a:t>удовлетворение </a:t>
            </a:r>
            <a:r>
              <a:rPr lang="ru-RU" dirty="0"/>
              <a:t>от познанного, решенного, овладевает постепенно методами познания.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3552529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645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Индивидуальная работа на уроках.  Виды дифференцированных заданий.</vt:lpstr>
      <vt:lpstr>Понятие и сущность дифференциации</vt:lpstr>
      <vt:lpstr>Цели и задачи дифференциации</vt:lpstr>
      <vt:lpstr>Практическая значимость</vt:lpstr>
      <vt:lpstr>Этапы дифференциации </vt:lpstr>
      <vt:lpstr>Формирование групп</vt:lpstr>
      <vt:lpstr>Дифференцированный подход в обучении возможен на любом этапе занятия: </vt:lpstr>
      <vt:lpstr>Этап изложения новых знаний, умений (первичного восприятия материала). </vt:lpstr>
      <vt:lpstr>Этап проверки и оценки  знаний и умений. </vt:lpstr>
      <vt:lpstr>Этап закрепления и применения знаний и умений. </vt:lpstr>
      <vt:lpstr>Положительные стороны  дифференциации </vt:lpstr>
      <vt:lpstr>Индивидуальная работа на уроках.  Виды дифференцированных заданий.   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работа на уроках.  Виды дифференцированных заданий.</dc:title>
  <dc:creator>Lena</dc:creator>
  <cp:lastModifiedBy>Admin</cp:lastModifiedBy>
  <cp:revision>18</cp:revision>
  <dcterms:created xsi:type="dcterms:W3CDTF">2016-11-14T12:37:54Z</dcterms:created>
  <dcterms:modified xsi:type="dcterms:W3CDTF">2016-11-22T09:45:55Z</dcterms:modified>
</cp:coreProperties>
</file>