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30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9" r:id="rId14"/>
    <p:sldId id="271" r:id="rId15"/>
    <p:sldId id="273" r:id="rId16"/>
    <p:sldId id="275" r:id="rId17"/>
    <p:sldId id="277" r:id="rId18"/>
    <p:sldId id="278" r:id="rId19"/>
    <p:sldId id="279" r:id="rId20"/>
    <p:sldId id="280" r:id="rId21"/>
    <p:sldId id="299" r:id="rId22"/>
    <p:sldId id="282" r:id="rId23"/>
    <p:sldId id="283" r:id="rId24"/>
    <p:sldId id="284" r:id="rId25"/>
    <p:sldId id="285" r:id="rId26"/>
    <p:sldId id="288" r:id="rId27"/>
    <p:sldId id="290" r:id="rId28"/>
    <p:sldId id="291" r:id="rId29"/>
    <p:sldId id="292" r:id="rId30"/>
    <p:sldId id="293" r:id="rId31"/>
    <p:sldId id="294" r:id="rId32"/>
    <p:sldId id="298" r:id="rId33"/>
    <p:sldId id="300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E0E55A-4977-4B04-A5B6-2B6104C4D24F}" type="doc">
      <dgm:prSet loTypeId="urn:microsoft.com/office/officeart/2005/8/layout/default#1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31877086-79FB-4330-B861-24529E5D297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Залог имущества</a:t>
          </a:r>
          <a:endParaRPr lang="ru-RU" dirty="0">
            <a:solidFill>
              <a:schemeClr val="tx1"/>
            </a:solidFill>
          </a:endParaRPr>
        </a:p>
      </dgm:t>
    </dgm:pt>
    <dgm:pt modelId="{05D9D934-4261-4E09-BE07-3527DB8EB572}" type="parTrans" cxnId="{31A37B23-68FD-4D95-BAEE-5BBBC3BB49DD}">
      <dgm:prSet/>
      <dgm:spPr/>
      <dgm:t>
        <a:bodyPr/>
        <a:lstStyle/>
        <a:p>
          <a:endParaRPr lang="ru-RU"/>
        </a:p>
      </dgm:t>
    </dgm:pt>
    <dgm:pt modelId="{963D268C-C4E0-410C-8472-0C1A67E2BB95}" type="sibTrans" cxnId="{31A37B23-68FD-4D95-BAEE-5BBBC3BB49DD}">
      <dgm:prSet/>
      <dgm:spPr/>
      <dgm:t>
        <a:bodyPr/>
        <a:lstStyle/>
        <a:p>
          <a:endParaRPr lang="ru-RU"/>
        </a:p>
      </dgm:t>
    </dgm:pt>
    <dgm:pt modelId="{2ABC2E79-33AE-4EDE-86B1-1A7CACE5F96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Поручительство</a:t>
          </a:r>
          <a:endParaRPr lang="ru-RU" dirty="0">
            <a:solidFill>
              <a:schemeClr val="tx1"/>
            </a:solidFill>
          </a:endParaRPr>
        </a:p>
      </dgm:t>
    </dgm:pt>
    <dgm:pt modelId="{2AD2A85B-9842-4B7A-9FB4-E547CB148D2E}" type="parTrans" cxnId="{488A3BB7-50AF-4F64-AEF3-95031DBC2661}">
      <dgm:prSet/>
      <dgm:spPr/>
      <dgm:t>
        <a:bodyPr/>
        <a:lstStyle/>
        <a:p>
          <a:endParaRPr lang="ru-RU"/>
        </a:p>
      </dgm:t>
    </dgm:pt>
    <dgm:pt modelId="{8F77A5EF-91D3-40E4-9FFE-DE3C9FA75D4B}" type="sibTrans" cxnId="{488A3BB7-50AF-4F64-AEF3-95031DBC2661}">
      <dgm:prSet/>
      <dgm:spPr/>
      <dgm:t>
        <a:bodyPr/>
        <a:lstStyle/>
        <a:p>
          <a:endParaRPr lang="ru-RU"/>
        </a:p>
      </dgm:t>
    </dgm:pt>
    <dgm:pt modelId="{78E9040E-CD5D-4189-BD16-02BAD0C93ED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Пеня</a:t>
          </a:r>
          <a:endParaRPr lang="ru-RU" dirty="0">
            <a:solidFill>
              <a:schemeClr val="tx1"/>
            </a:solidFill>
          </a:endParaRPr>
        </a:p>
      </dgm:t>
    </dgm:pt>
    <dgm:pt modelId="{A783A39A-6624-4F2F-91AA-143426D1EB8E}" type="parTrans" cxnId="{B9BD96F9-6D7E-4C06-8EF0-4C482D517825}">
      <dgm:prSet/>
      <dgm:spPr/>
      <dgm:t>
        <a:bodyPr/>
        <a:lstStyle/>
        <a:p>
          <a:endParaRPr lang="ru-RU"/>
        </a:p>
      </dgm:t>
    </dgm:pt>
    <dgm:pt modelId="{0D079F69-DB46-4B81-BD03-7295A8C3BF3E}" type="sibTrans" cxnId="{B9BD96F9-6D7E-4C06-8EF0-4C482D517825}">
      <dgm:prSet/>
      <dgm:spPr/>
      <dgm:t>
        <a:bodyPr/>
        <a:lstStyle/>
        <a:p>
          <a:endParaRPr lang="ru-RU"/>
        </a:p>
      </dgm:t>
    </dgm:pt>
    <dgm:pt modelId="{87218E15-31CD-438A-AB34-82E89E5A686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Приостановление операций по счетам в банке</a:t>
          </a:r>
          <a:endParaRPr lang="ru-RU" dirty="0">
            <a:solidFill>
              <a:schemeClr val="tx1"/>
            </a:solidFill>
          </a:endParaRPr>
        </a:p>
      </dgm:t>
    </dgm:pt>
    <dgm:pt modelId="{AD9096C3-7B33-4E19-B429-5D012C8D214C}" type="parTrans" cxnId="{8BB8F899-EE34-4483-82EE-8D2A0CDCB855}">
      <dgm:prSet/>
      <dgm:spPr/>
      <dgm:t>
        <a:bodyPr/>
        <a:lstStyle/>
        <a:p>
          <a:endParaRPr lang="ru-RU"/>
        </a:p>
      </dgm:t>
    </dgm:pt>
    <dgm:pt modelId="{8F2E2271-C89A-46EA-979D-115266A744D6}" type="sibTrans" cxnId="{8BB8F899-EE34-4483-82EE-8D2A0CDCB855}">
      <dgm:prSet/>
      <dgm:spPr/>
      <dgm:t>
        <a:bodyPr/>
        <a:lstStyle/>
        <a:p>
          <a:endParaRPr lang="ru-RU"/>
        </a:p>
      </dgm:t>
    </dgm:pt>
    <dgm:pt modelId="{E336DDB7-4FC6-44BF-99FC-40DE6573F47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Наложение ареста на имущество налогоплательщика</a:t>
          </a:r>
          <a:endParaRPr lang="ru-RU" dirty="0">
            <a:solidFill>
              <a:schemeClr val="tx1"/>
            </a:solidFill>
          </a:endParaRPr>
        </a:p>
      </dgm:t>
    </dgm:pt>
    <dgm:pt modelId="{9844C8FC-D562-4E36-B550-1AC88A29A16C}" type="parTrans" cxnId="{4DB8EC25-1C87-41C0-9ECA-D255AFD586B6}">
      <dgm:prSet/>
      <dgm:spPr/>
      <dgm:t>
        <a:bodyPr/>
        <a:lstStyle/>
        <a:p>
          <a:endParaRPr lang="ru-RU"/>
        </a:p>
      </dgm:t>
    </dgm:pt>
    <dgm:pt modelId="{7097EAFA-6CCD-475C-9EF6-949AE206E264}" type="sibTrans" cxnId="{4DB8EC25-1C87-41C0-9ECA-D255AFD586B6}">
      <dgm:prSet/>
      <dgm:spPr/>
      <dgm:t>
        <a:bodyPr/>
        <a:lstStyle/>
        <a:p>
          <a:endParaRPr lang="ru-RU"/>
        </a:p>
      </dgm:t>
    </dgm:pt>
    <dgm:pt modelId="{25696592-6944-4D79-970F-4222C0BB3118}" type="pres">
      <dgm:prSet presAssocID="{01E0E55A-4977-4B04-A5B6-2B6104C4D24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D2362E-A990-453D-969B-1E0D10C84FE1}" type="pres">
      <dgm:prSet presAssocID="{31877086-79FB-4330-B861-24529E5D297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1D463-9926-4F12-B7E4-C5038E5A8609}" type="pres">
      <dgm:prSet presAssocID="{963D268C-C4E0-410C-8472-0C1A67E2BB95}" presName="sibTrans" presStyleCnt="0"/>
      <dgm:spPr/>
      <dgm:t>
        <a:bodyPr/>
        <a:lstStyle/>
        <a:p>
          <a:endParaRPr lang="ru-RU"/>
        </a:p>
      </dgm:t>
    </dgm:pt>
    <dgm:pt modelId="{FE9BA03C-E16B-4F60-980A-7232F17CECCE}" type="pres">
      <dgm:prSet presAssocID="{2ABC2E79-33AE-4EDE-86B1-1A7CACE5F96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A05A5A-8342-44EB-ADD9-3E20F67AD07C}" type="pres">
      <dgm:prSet presAssocID="{8F77A5EF-91D3-40E4-9FFE-DE3C9FA75D4B}" presName="sibTrans" presStyleCnt="0"/>
      <dgm:spPr/>
      <dgm:t>
        <a:bodyPr/>
        <a:lstStyle/>
        <a:p>
          <a:endParaRPr lang="ru-RU"/>
        </a:p>
      </dgm:t>
    </dgm:pt>
    <dgm:pt modelId="{83482A65-F69D-4D5E-B9B0-501AABBA3886}" type="pres">
      <dgm:prSet presAssocID="{78E9040E-CD5D-4189-BD16-02BAD0C93EDD}" presName="node" presStyleLbl="node1" presStyleIdx="2" presStyleCnt="5" custLinFactNeighborX="-3932" custLinFactNeighborY="1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3602B4-A304-4242-8A27-3660BB8029D5}" type="pres">
      <dgm:prSet presAssocID="{0D079F69-DB46-4B81-BD03-7295A8C3BF3E}" presName="sibTrans" presStyleCnt="0"/>
      <dgm:spPr/>
      <dgm:t>
        <a:bodyPr/>
        <a:lstStyle/>
        <a:p>
          <a:endParaRPr lang="ru-RU"/>
        </a:p>
      </dgm:t>
    </dgm:pt>
    <dgm:pt modelId="{D44E6618-E50E-42A6-92A4-5FE2AE5E10CA}" type="pres">
      <dgm:prSet presAssocID="{87218E15-31CD-438A-AB34-82E89E5A686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E4EFB3-A9BE-4AE6-BEC5-AE78473FAC8E}" type="pres">
      <dgm:prSet presAssocID="{8F2E2271-C89A-46EA-979D-115266A744D6}" presName="sibTrans" presStyleCnt="0"/>
      <dgm:spPr/>
      <dgm:t>
        <a:bodyPr/>
        <a:lstStyle/>
        <a:p>
          <a:endParaRPr lang="ru-RU"/>
        </a:p>
      </dgm:t>
    </dgm:pt>
    <dgm:pt modelId="{5BE4783A-3E76-4334-B61C-798D25C4AA8F}" type="pres">
      <dgm:prSet presAssocID="{E336DDB7-4FC6-44BF-99FC-40DE6573F47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F11CE8-A6CC-4FE3-918B-98F135870ABC}" type="presOf" srcId="{01E0E55A-4977-4B04-A5B6-2B6104C4D24F}" destId="{25696592-6944-4D79-970F-4222C0BB3118}" srcOrd="0" destOrd="0" presId="urn:microsoft.com/office/officeart/2005/8/layout/default#1"/>
    <dgm:cxn modelId="{E4E4230F-E48F-41A8-A74D-2FB343171DA2}" type="presOf" srcId="{31877086-79FB-4330-B861-24529E5D297E}" destId="{83D2362E-A990-453D-969B-1E0D10C84FE1}" srcOrd="0" destOrd="0" presId="urn:microsoft.com/office/officeart/2005/8/layout/default#1"/>
    <dgm:cxn modelId="{8BB8F899-EE34-4483-82EE-8D2A0CDCB855}" srcId="{01E0E55A-4977-4B04-A5B6-2B6104C4D24F}" destId="{87218E15-31CD-438A-AB34-82E89E5A6862}" srcOrd="3" destOrd="0" parTransId="{AD9096C3-7B33-4E19-B429-5D012C8D214C}" sibTransId="{8F2E2271-C89A-46EA-979D-115266A744D6}"/>
    <dgm:cxn modelId="{488A3BB7-50AF-4F64-AEF3-95031DBC2661}" srcId="{01E0E55A-4977-4B04-A5B6-2B6104C4D24F}" destId="{2ABC2E79-33AE-4EDE-86B1-1A7CACE5F96C}" srcOrd="1" destOrd="0" parTransId="{2AD2A85B-9842-4B7A-9FB4-E547CB148D2E}" sibTransId="{8F77A5EF-91D3-40E4-9FFE-DE3C9FA75D4B}"/>
    <dgm:cxn modelId="{3B48AFA4-9194-4AC4-953A-AC67AEB1EE9C}" type="presOf" srcId="{2ABC2E79-33AE-4EDE-86B1-1A7CACE5F96C}" destId="{FE9BA03C-E16B-4F60-980A-7232F17CECCE}" srcOrd="0" destOrd="0" presId="urn:microsoft.com/office/officeart/2005/8/layout/default#1"/>
    <dgm:cxn modelId="{0528E9DB-E804-4133-8C0E-EAAF545E301B}" type="presOf" srcId="{78E9040E-CD5D-4189-BD16-02BAD0C93EDD}" destId="{83482A65-F69D-4D5E-B9B0-501AABBA3886}" srcOrd="0" destOrd="0" presId="urn:microsoft.com/office/officeart/2005/8/layout/default#1"/>
    <dgm:cxn modelId="{B9BD96F9-6D7E-4C06-8EF0-4C482D517825}" srcId="{01E0E55A-4977-4B04-A5B6-2B6104C4D24F}" destId="{78E9040E-CD5D-4189-BD16-02BAD0C93EDD}" srcOrd="2" destOrd="0" parTransId="{A783A39A-6624-4F2F-91AA-143426D1EB8E}" sibTransId="{0D079F69-DB46-4B81-BD03-7295A8C3BF3E}"/>
    <dgm:cxn modelId="{4DB8EC25-1C87-41C0-9ECA-D255AFD586B6}" srcId="{01E0E55A-4977-4B04-A5B6-2B6104C4D24F}" destId="{E336DDB7-4FC6-44BF-99FC-40DE6573F475}" srcOrd="4" destOrd="0" parTransId="{9844C8FC-D562-4E36-B550-1AC88A29A16C}" sibTransId="{7097EAFA-6CCD-475C-9EF6-949AE206E264}"/>
    <dgm:cxn modelId="{31A37B23-68FD-4D95-BAEE-5BBBC3BB49DD}" srcId="{01E0E55A-4977-4B04-A5B6-2B6104C4D24F}" destId="{31877086-79FB-4330-B861-24529E5D297E}" srcOrd="0" destOrd="0" parTransId="{05D9D934-4261-4E09-BE07-3527DB8EB572}" sibTransId="{963D268C-C4E0-410C-8472-0C1A67E2BB95}"/>
    <dgm:cxn modelId="{28EFA194-A1DC-434B-910B-2B45774264FF}" type="presOf" srcId="{87218E15-31CD-438A-AB34-82E89E5A6862}" destId="{D44E6618-E50E-42A6-92A4-5FE2AE5E10CA}" srcOrd="0" destOrd="0" presId="urn:microsoft.com/office/officeart/2005/8/layout/default#1"/>
    <dgm:cxn modelId="{CE7D42DD-390C-4322-A95D-1892CFC7CBD2}" type="presOf" srcId="{E336DDB7-4FC6-44BF-99FC-40DE6573F475}" destId="{5BE4783A-3E76-4334-B61C-798D25C4AA8F}" srcOrd="0" destOrd="0" presId="urn:microsoft.com/office/officeart/2005/8/layout/default#1"/>
    <dgm:cxn modelId="{118C808D-F4E3-4C65-BB2B-0C3ED58AED06}" type="presParOf" srcId="{25696592-6944-4D79-970F-4222C0BB3118}" destId="{83D2362E-A990-453D-969B-1E0D10C84FE1}" srcOrd="0" destOrd="0" presId="urn:microsoft.com/office/officeart/2005/8/layout/default#1"/>
    <dgm:cxn modelId="{391AEC1C-6EBF-40C8-AB3B-13971BD65B0B}" type="presParOf" srcId="{25696592-6944-4D79-970F-4222C0BB3118}" destId="{CD41D463-9926-4F12-B7E4-C5038E5A8609}" srcOrd="1" destOrd="0" presId="urn:microsoft.com/office/officeart/2005/8/layout/default#1"/>
    <dgm:cxn modelId="{4DED447B-BD5C-4FDE-89F0-1E8918861666}" type="presParOf" srcId="{25696592-6944-4D79-970F-4222C0BB3118}" destId="{FE9BA03C-E16B-4F60-980A-7232F17CECCE}" srcOrd="2" destOrd="0" presId="urn:microsoft.com/office/officeart/2005/8/layout/default#1"/>
    <dgm:cxn modelId="{2BD26004-B7E8-46B9-BA0D-805536E9C917}" type="presParOf" srcId="{25696592-6944-4D79-970F-4222C0BB3118}" destId="{E9A05A5A-8342-44EB-ADD9-3E20F67AD07C}" srcOrd="3" destOrd="0" presId="urn:microsoft.com/office/officeart/2005/8/layout/default#1"/>
    <dgm:cxn modelId="{9EFCA00A-4D25-4113-9721-37B096F8DF23}" type="presParOf" srcId="{25696592-6944-4D79-970F-4222C0BB3118}" destId="{83482A65-F69D-4D5E-B9B0-501AABBA3886}" srcOrd="4" destOrd="0" presId="urn:microsoft.com/office/officeart/2005/8/layout/default#1"/>
    <dgm:cxn modelId="{88DEDB08-13A2-440B-A7FC-D67D78A7E194}" type="presParOf" srcId="{25696592-6944-4D79-970F-4222C0BB3118}" destId="{7A3602B4-A304-4242-8A27-3660BB8029D5}" srcOrd="5" destOrd="0" presId="urn:microsoft.com/office/officeart/2005/8/layout/default#1"/>
    <dgm:cxn modelId="{885BD2E6-4A8E-496F-A190-EE25B76FBA02}" type="presParOf" srcId="{25696592-6944-4D79-970F-4222C0BB3118}" destId="{D44E6618-E50E-42A6-92A4-5FE2AE5E10CA}" srcOrd="6" destOrd="0" presId="urn:microsoft.com/office/officeart/2005/8/layout/default#1"/>
    <dgm:cxn modelId="{1ADF4188-B8F0-4AEA-9964-0DBB3535B53B}" type="presParOf" srcId="{25696592-6944-4D79-970F-4222C0BB3118}" destId="{CFE4EFB3-A9BE-4AE6-BEC5-AE78473FAC8E}" srcOrd="7" destOrd="0" presId="urn:microsoft.com/office/officeart/2005/8/layout/default#1"/>
    <dgm:cxn modelId="{9D7CE0BF-36C6-4C7A-959F-08E7B05DBD4B}" type="presParOf" srcId="{25696592-6944-4D79-970F-4222C0BB3118}" destId="{5BE4783A-3E76-4334-B61C-798D25C4AA8F}" srcOrd="8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7CBAC2-2BC8-46C4-8BA0-2C261445E0F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59C6BA1-B6D1-40DD-9422-CAE7D2AE33F0}">
      <dgm:prSet phldrT="[Текст]"/>
      <dgm:spPr/>
      <dgm:t>
        <a:bodyPr/>
        <a:lstStyle/>
        <a:p>
          <a:r>
            <a:rPr lang="ru-RU" dirty="0" smtClean="0"/>
            <a:t>Арест имущества</a:t>
          </a:r>
          <a:endParaRPr lang="ru-RU" dirty="0"/>
        </a:p>
      </dgm:t>
    </dgm:pt>
    <dgm:pt modelId="{E094788D-9BEA-4C1B-A4EB-20EF7FF1E10E}" type="parTrans" cxnId="{05A1A8C0-E4C7-42F7-A022-1BCD9156A53A}">
      <dgm:prSet/>
      <dgm:spPr/>
      <dgm:t>
        <a:bodyPr/>
        <a:lstStyle/>
        <a:p>
          <a:endParaRPr lang="ru-RU"/>
        </a:p>
      </dgm:t>
    </dgm:pt>
    <dgm:pt modelId="{943DBE98-4B46-4035-9BED-B56D64B92F88}" type="sibTrans" cxnId="{05A1A8C0-E4C7-42F7-A022-1BCD9156A53A}">
      <dgm:prSet/>
      <dgm:spPr/>
      <dgm:t>
        <a:bodyPr/>
        <a:lstStyle/>
        <a:p>
          <a:endParaRPr lang="ru-RU"/>
        </a:p>
      </dgm:t>
    </dgm:pt>
    <dgm:pt modelId="{14BBB89D-1B31-49D2-AA68-6CCCFFE64B1B}">
      <dgm:prSet phldrT="[Текст]"/>
      <dgm:spPr/>
      <dgm:t>
        <a:bodyPr/>
        <a:lstStyle/>
        <a:p>
          <a:r>
            <a:rPr lang="ru-RU" dirty="0" smtClean="0"/>
            <a:t>Полный</a:t>
          </a:r>
          <a:endParaRPr lang="ru-RU" dirty="0"/>
        </a:p>
      </dgm:t>
    </dgm:pt>
    <dgm:pt modelId="{6139C2D9-42BF-4638-A7BF-67802CA51013}" type="parTrans" cxnId="{1CAF91B2-F65E-496D-9FFB-F1ED7E20496C}">
      <dgm:prSet/>
      <dgm:spPr/>
      <dgm:t>
        <a:bodyPr/>
        <a:lstStyle/>
        <a:p>
          <a:endParaRPr lang="ru-RU"/>
        </a:p>
      </dgm:t>
    </dgm:pt>
    <dgm:pt modelId="{F9D3D577-4202-4AC1-8339-92AF627D0FDB}" type="sibTrans" cxnId="{1CAF91B2-F65E-496D-9FFB-F1ED7E20496C}">
      <dgm:prSet/>
      <dgm:spPr/>
      <dgm:t>
        <a:bodyPr/>
        <a:lstStyle/>
        <a:p>
          <a:endParaRPr lang="ru-RU"/>
        </a:p>
      </dgm:t>
    </dgm:pt>
    <dgm:pt modelId="{C558DC6D-4607-4489-B5F6-AF0AAE44EDA2}">
      <dgm:prSet phldrT="[Текст]"/>
      <dgm:spPr/>
      <dgm:t>
        <a:bodyPr/>
        <a:lstStyle/>
        <a:p>
          <a:r>
            <a:rPr lang="ru-RU" dirty="0" smtClean="0"/>
            <a:t>Частичный</a:t>
          </a:r>
          <a:endParaRPr lang="ru-RU" dirty="0"/>
        </a:p>
      </dgm:t>
    </dgm:pt>
    <dgm:pt modelId="{277F0493-B4A0-40AC-8FDA-7E6158547D2E}" type="parTrans" cxnId="{28745865-64A6-4017-B525-CE7E6B351D3E}">
      <dgm:prSet/>
      <dgm:spPr/>
      <dgm:t>
        <a:bodyPr/>
        <a:lstStyle/>
        <a:p>
          <a:endParaRPr lang="ru-RU"/>
        </a:p>
      </dgm:t>
    </dgm:pt>
    <dgm:pt modelId="{A7AE9D38-C483-4856-98CB-CD55ED192719}" type="sibTrans" cxnId="{28745865-64A6-4017-B525-CE7E6B351D3E}">
      <dgm:prSet/>
      <dgm:spPr/>
      <dgm:t>
        <a:bodyPr/>
        <a:lstStyle/>
        <a:p>
          <a:endParaRPr lang="ru-RU"/>
        </a:p>
      </dgm:t>
    </dgm:pt>
    <dgm:pt modelId="{FA651494-51F8-4E99-87BD-7CAE9639B842}" type="pres">
      <dgm:prSet presAssocID="{C47CBAC2-2BC8-46C4-8BA0-2C261445E0F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CFCC1D9-67CA-4EDD-B312-2A6AF7C4E881}" type="pres">
      <dgm:prSet presAssocID="{159C6BA1-B6D1-40DD-9422-CAE7D2AE33F0}" presName="hierRoot1" presStyleCnt="0"/>
      <dgm:spPr/>
    </dgm:pt>
    <dgm:pt modelId="{8E1DF0AF-751B-4D1A-8457-07EA33A59178}" type="pres">
      <dgm:prSet presAssocID="{159C6BA1-B6D1-40DD-9422-CAE7D2AE33F0}" presName="composite" presStyleCnt="0"/>
      <dgm:spPr/>
    </dgm:pt>
    <dgm:pt modelId="{5E16A08B-310D-4D8E-BDB3-0B01991420D8}" type="pres">
      <dgm:prSet presAssocID="{159C6BA1-B6D1-40DD-9422-CAE7D2AE33F0}" presName="background" presStyleLbl="node0" presStyleIdx="0" presStyleCnt="1"/>
      <dgm:spPr/>
    </dgm:pt>
    <dgm:pt modelId="{50FD710E-EED0-4AC8-9A74-A6357AEAEB81}" type="pres">
      <dgm:prSet presAssocID="{159C6BA1-B6D1-40DD-9422-CAE7D2AE33F0}" presName="text" presStyleLbl="fgAcc0" presStyleIdx="0" presStyleCnt="1" custLinFactNeighborX="-97" custLinFactNeighborY="-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E69E1F-7F3F-4DA2-B70D-AF83CB6FEF0A}" type="pres">
      <dgm:prSet presAssocID="{159C6BA1-B6D1-40DD-9422-CAE7D2AE33F0}" presName="hierChild2" presStyleCnt="0"/>
      <dgm:spPr/>
    </dgm:pt>
    <dgm:pt modelId="{4B90396F-D1C3-4BCA-A28E-F1F1078DA636}" type="pres">
      <dgm:prSet presAssocID="{6139C2D9-42BF-4638-A7BF-67802CA51013}" presName="Name10" presStyleLbl="parChTrans1D2" presStyleIdx="0" presStyleCnt="2"/>
      <dgm:spPr/>
      <dgm:t>
        <a:bodyPr/>
        <a:lstStyle/>
        <a:p>
          <a:endParaRPr lang="ru-RU"/>
        </a:p>
      </dgm:t>
    </dgm:pt>
    <dgm:pt modelId="{D1032CD9-653D-44B3-8F3D-F77CB5CD2B13}" type="pres">
      <dgm:prSet presAssocID="{14BBB89D-1B31-49D2-AA68-6CCCFFE64B1B}" presName="hierRoot2" presStyleCnt="0"/>
      <dgm:spPr/>
    </dgm:pt>
    <dgm:pt modelId="{E21BB4B4-478A-495C-9B27-20BA120177D4}" type="pres">
      <dgm:prSet presAssocID="{14BBB89D-1B31-49D2-AA68-6CCCFFE64B1B}" presName="composite2" presStyleCnt="0"/>
      <dgm:spPr/>
    </dgm:pt>
    <dgm:pt modelId="{E7C475E3-B549-400C-B1C4-BD3E6B3794C3}" type="pres">
      <dgm:prSet presAssocID="{14BBB89D-1B31-49D2-AA68-6CCCFFE64B1B}" presName="background2" presStyleLbl="node2" presStyleIdx="0" presStyleCnt="2"/>
      <dgm:spPr/>
    </dgm:pt>
    <dgm:pt modelId="{71F287AF-A798-4E30-885F-9BF54B4C79A8}" type="pres">
      <dgm:prSet presAssocID="{14BBB89D-1B31-49D2-AA68-6CCCFFE64B1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B562B3-E8B3-476B-824D-4C03BD81AE45}" type="pres">
      <dgm:prSet presAssocID="{14BBB89D-1B31-49D2-AA68-6CCCFFE64B1B}" presName="hierChild3" presStyleCnt="0"/>
      <dgm:spPr/>
    </dgm:pt>
    <dgm:pt modelId="{F8859FF1-70D4-4828-85F6-293337C30151}" type="pres">
      <dgm:prSet presAssocID="{277F0493-B4A0-40AC-8FDA-7E6158547D2E}" presName="Name10" presStyleLbl="parChTrans1D2" presStyleIdx="1" presStyleCnt="2"/>
      <dgm:spPr/>
      <dgm:t>
        <a:bodyPr/>
        <a:lstStyle/>
        <a:p>
          <a:endParaRPr lang="ru-RU"/>
        </a:p>
      </dgm:t>
    </dgm:pt>
    <dgm:pt modelId="{F8F8344E-E70A-4336-AD68-E550D087F417}" type="pres">
      <dgm:prSet presAssocID="{C558DC6D-4607-4489-B5F6-AF0AAE44EDA2}" presName="hierRoot2" presStyleCnt="0"/>
      <dgm:spPr/>
    </dgm:pt>
    <dgm:pt modelId="{380FE664-25D5-4E19-A7AD-590721C3B541}" type="pres">
      <dgm:prSet presAssocID="{C558DC6D-4607-4489-B5F6-AF0AAE44EDA2}" presName="composite2" presStyleCnt="0"/>
      <dgm:spPr/>
    </dgm:pt>
    <dgm:pt modelId="{AC3373DC-8F65-43E2-9F72-909D613DA3A0}" type="pres">
      <dgm:prSet presAssocID="{C558DC6D-4607-4489-B5F6-AF0AAE44EDA2}" presName="background2" presStyleLbl="node2" presStyleIdx="1" presStyleCnt="2"/>
      <dgm:spPr/>
    </dgm:pt>
    <dgm:pt modelId="{B59A3DEA-8C5C-40B3-AA1C-DF7A88D5A586}" type="pres">
      <dgm:prSet presAssocID="{C558DC6D-4607-4489-B5F6-AF0AAE44EDA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7B924F-22AB-49CC-93F7-1956FD630D9A}" type="pres">
      <dgm:prSet presAssocID="{C558DC6D-4607-4489-B5F6-AF0AAE44EDA2}" presName="hierChild3" presStyleCnt="0"/>
      <dgm:spPr/>
    </dgm:pt>
  </dgm:ptLst>
  <dgm:cxnLst>
    <dgm:cxn modelId="{12AC9016-033C-4CEF-A18B-2CC2FFD31F97}" type="presOf" srcId="{277F0493-B4A0-40AC-8FDA-7E6158547D2E}" destId="{F8859FF1-70D4-4828-85F6-293337C30151}" srcOrd="0" destOrd="0" presId="urn:microsoft.com/office/officeart/2005/8/layout/hierarchy1"/>
    <dgm:cxn modelId="{B394509F-DE3B-406F-A49D-C489366D9552}" type="presOf" srcId="{C47CBAC2-2BC8-46C4-8BA0-2C261445E0FC}" destId="{FA651494-51F8-4E99-87BD-7CAE9639B842}" srcOrd="0" destOrd="0" presId="urn:microsoft.com/office/officeart/2005/8/layout/hierarchy1"/>
    <dgm:cxn modelId="{05A1A8C0-E4C7-42F7-A022-1BCD9156A53A}" srcId="{C47CBAC2-2BC8-46C4-8BA0-2C261445E0FC}" destId="{159C6BA1-B6D1-40DD-9422-CAE7D2AE33F0}" srcOrd="0" destOrd="0" parTransId="{E094788D-9BEA-4C1B-A4EB-20EF7FF1E10E}" sibTransId="{943DBE98-4B46-4035-9BED-B56D64B92F88}"/>
    <dgm:cxn modelId="{E55ECA8E-3F1B-43AD-926A-A88E04EDDD7E}" type="presOf" srcId="{159C6BA1-B6D1-40DD-9422-CAE7D2AE33F0}" destId="{50FD710E-EED0-4AC8-9A74-A6357AEAEB81}" srcOrd="0" destOrd="0" presId="urn:microsoft.com/office/officeart/2005/8/layout/hierarchy1"/>
    <dgm:cxn modelId="{6DDED5E1-E746-4371-A388-C763AF39BA33}" type="presOf" srcId="{C558DC6D-4607-4489-B5F6-AF0AAE44EDA2}" destId="{B59A3DEA-8C5C-40B3-AA1C-DF7A88D5A586}" srcOrd="0" destOrd="0" presId="urn:microsoft.com/office/officeart/2005/8/layout/hierarchy1"/>
    <dgm:cxn modelId="{1CAF91B2-F65E-496D-9FFB-F1ED7E20496C}" srcId="{159C6BA1-B6D1-40DD-9422-CAE7D2AE33F0}" destId="{14BBB89D-1B31-49D2-AA68-6CCCFFE64B1B}" srcOrd="0" destOrd="0" parTransId="{6139C2D9-42BF-4638-A7BF-67802CA51013}" sibTransId="{F9D3D577-4202-4AC1-8339-92AF627D0FDB}"/>
    <dgm:cxn modelId="{28745865-64A6-4017-B525-CE7E6B351D3E}" srcId="{159C6BA1-B6D1-40DD-9422-CAE7D2AE33F0}" destId="{C558DC6D-4607-4489-B5F6-AF0AAE44EDA2}" srcOrd="1" destOrd="0" parTransId="{277F0493-B4A0-40AC-8FDA-7E6158547D2E}" sibTransId="{A7AE9D38-C483-4856-98CB-CD55ED192719}"/>
    <dgm:cxn modelId="{B0B106E7-1126-44D9-9384-9EA5A9B2E719}" type="presOf" srcId="{6139C2D9-42BF-4638-A7BF-67802CA51013}" destId="{4B90396F-D1C3-4BCA-A28E-F1F1078DA636}" srcOrd="0" destOrd="0" presId="urn:microsoft.com/office/officeart/2005/8/layout/hierarchy1"/>
    <dgm:cxn modelId="{B16F37C3-F294-42A2-8E01-440D3681C91A}" type="presOf" srcId="{14BBB89D-1B31-49D2-AA68-6CCCFFE64B1B}" destId="{71F287AF-A798-4E30-885F-9BF54B4C79A8}" srcOrd="0" destOrd="0" presId="urn:microsoft.com/office/officeart/2005/8/layout/hierarchy1"/>
    <dgm:cxn modelId="{052D81F9-9504-44B3-BCDE-ADB40441359C}" type="presParOf" srcId="{FA651494-51F8-4E99-87BD-7CAE9639B842}" destId="{6CFCC1D9-67CA-4EDD-B312-2A6AF7C4E881}" srcOrd="0" destOrd="0" presId="urn:microsoft.com/office/officeart/2005/8/layout/hierarchy1"/>
    <dgm:cxn modelId="{66BB04F7-D04F-446F-837B-0822CC7F7BE3}" type="presParOf" srcId="{6CFCC1D9-67CA-4EDD-B312-2A6AF7C4E881}" destId="{8E1DF0AF-751B-4D1A-8457-07EA33A59178}" srcOrd="0" destOrd="0" presId="urn:microsoft.com/office/officeart/2005/8/layout/hierarchy1"/>
    <dgm:cxn modelId="{4BFFC957-8789-484D-846A-C62E31567731}" type="presParOf" srcId="{8E1DF0AF-751B-4D1A-8457-07EA33A59178}" destId="{5E16A08B-310D-4D8E-BDB3-0B01991420D8}" srcOrd="0" destOrd="0" presId="urn:microsoft.com/office/officeart/2005/8/layout/hierarchy1"/>
    <dgm:cxn modelId="{FB93EAA6-5145-4CA6-AC94-3A8540AA2AE7}" type="presParOf" srcId="{8E1DF0AF-751B-4D1A-8457-07EA33A59178}" destId="{50FD710E-EED0-4AC8-9A74-A6357AEAEB81}" srcOrd="1" destOrd="0" presId="urn:microsoft.com/office/officeart/2005/8/layout/hierarchy1"/>
    <dgm:cxn modelId="{CB86EA39-851E-4BD7-8E4C-E7E5B462B76E}" type="presParOf" srcId="{6CFCC1D9-67CA-4EDD-B312-2A6AF7C4E881}" destId="{30E69E1F-7F3F-4DA2-B70D-AF83CB6FEF0A}" srcOrd="1" destOrd="0" presId="urn:microsoft.com/office/officeart/2005/8/layout/hierarchy1"/>
    <dgm:cxn modelId="{430B34C3-40BE-4EF0-A6B7-A8196272353F}" type="presParOf" srcId="{30E69E1F-7F3F-4DA2-B70D-AF83CB6FEF0A}" destId="{4B90396F-D1C3-4BCA-A28E-F1F1078DA636}" srcOrd="0" destOrd="0" presId="urn:microsoft.com/office/officeart/2005/8/layout/hierarchy1"/>
    <dgm:cxn modelId="{AF83493A-5F8F-4DCA-A8B3-D33C20C5B730}" type="presParOf" srcId="{30E69E1F-7F3F-4DA2-B70D-AF83CB6FEF0A}" destId="{D1032CD9-653D-44B3-8F3D-F77CB5CD2B13}" srcOrd="1" destOrd="0" presId="urn:microsoft.com/office/officeart/2005/8/layout/hierarchy1"/>
    <dgm:cxn modelId="{94B8E2F3-5D79-47FF-BF9F-DB3B40912655}" type="presParOf" srcId="{D1032CD9-653D-44B3-8F3D-F77CB5CD2B13}" destId="{E21BB4B4-478A-495C-9B27-20BA120177D4}" srcOrd="0" destOrd="0" presId="urn:microsoft.com/office/officeart/2005/8/layout/hierarchy1"/>
    <dgm:cxn modelId="{41A9E563-55C1-45A0-A0EF-101AD83D2BED}" type="presParOf" srcId="{E21BB4B4-478A-495C-9B27-20BA120177D4}" destId="{E7C475E3-B549-400C-B1C4-BD3E6B3794C3}" srcOrd="0" destOrd="0" presId="urn:microsoft.com/office/officeart/2005/8/layout/hierarchy1"/>
    <dgm:cxn modelId="{61DE59FE-CDDF-411D-97C2-0DD514E023CD}" type="presParOf" srcId="{E21BB4B4-478A-495C-9B27-20BA120177D4}" destId="{71F287AF-A798-4E30-885F-9BF54B4C79A8}" srcOrd="1" destOrd="0" presId="urn:microsoft.com/office/officeart/2005/8/layout/hierarchy1"/>
    <dgm:cxn modelId="{9E02505E-B644-41B8-9548-C5A37442E081}" type="presParOf" srcId="{D1032CD9-653D-44B3-8F3D-F77CB5CD2B13}" destId="{C6B562B3-E8B3-476B-824D-4C03BD81AE45}" srcOrd="1" destOrd="0" presId="urn:microsoft.com/office/officeart/2005/8/layout/hierarchy1"/>
    <dgm:cxn modelId="{2C199EA4-375E-488E-A96F-38F8ACF6AC9C}" type="presParOf" srcId="{30E69E1F-7F3F-4DA2-B70D-AF83CB6FEF0A}" destId="{F8859FF1-70D4-4828-85F6-293337C30151}" srcOrd="2" destOrd="0" presId="urn:microsoft.com/office/officeart/2005/8/layout/hierarchy1"/>
    <dgm:cxn modelId="{2D2ABD42-58BF-493D-95F5-77B0AA4DF6B8}" type="presParOf" srcId="{30E69E1F-7F3F-4DA2-B70D-AF83CB6FEF0A}" destId="{F8F8344E-E70A-4336-AD68-E550D087F417}" srcOrd="3" destOrd="0" presId="urn:microsoft.com/office/officeart/2005/8/layout/hierarchy1"/>
    <dgm:cxn modelId="{0F96A7AD-4DC5-4FEF-B350-FFE1341364DA}" type="presParOf" srcId="{F8F8344E-E70A-4336-AD68-E550D087F417}" destId="{380FE664-25D5-4E19-A7AD-590721C3B541}" srcOrd="0" destOrd="0" presId="urn:microsoft.com/office/officeart/2005/8/layout/hierarchy1"/>
    <dgm:cxn modelId="{C9E87787-DD5B-4718-92C8-8CA4EB1B0709}" type="presParOf" srcId="{380FE664-25D5-4E19-A7AD-590721C3B541}" destId="{AC3373DC-8F65-43E2-9F72-909D613DA3A0}" srcOrd="0" destOrd="0" presId="urn:microsoft.com/office/officeart/2005/8/layout/hierarchy1"/>
    <dgm:cxn modelId="{372CDD3D-FBDF-438F-80D4-DDA1F1A61555}" type="presParOf" srcId="{380FE664-25D5-4E19-A7AD-590721C3B541}" destId="{B59A3DEA-8C5C-40B3-AA1C-DF7A88D5A586}" srcOrd="1" destOrd="0" presId="urn:microsoft.com/office/officeart/2005/8/layout/hierarchy1"/>
    <dgm:cxn modelId="{E8A7AB80-31BF-4397-B324-63D26AE1C0ED}" type="presParOf" srcId="{F8F8344E-E70A-4336-AD68-E550D087F417}" destId="{947B924F-22AB-49CC-93F7-1956FD630D9A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D2362E-A990-453D-969B-1E0D10C84FE1}">
      <dsp:nvSpPr>
        <dsp:cNvPr id="0" name=""/>
        <dsp:cNvSpPr/>
      </dsp:nvSpPr>
      <dsp:spPr>
        <a:xfrm>
          <a:off x="0" y="772960"/>
          <a:ext cx="2632792" cy="157967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Залог имущества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0" y="772960"/>
        <a:ext cx="2632792" cy="1579675"/>
      </dsp:txXfrm>
    </dsp:sp>
    <dsp:sp modelId="{FE9BA03C-E16B-4F60-980A-7232F17CECCE}">
      <dsp:nvSpPr>
        <dsp:cNvPr id="0" name=""/>
        <dsp:cNvSpPr/>
      </dsp:nvSpPr>
      <dsp:spPr>
        <a:xfrm>
          <a:off x="2896071" y="772960"/>
          <a:ext cx="2632792" cy="15796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Поручительство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2896071" y="772960"/>
        <a:ext cx="2632792" cy="1579675"/>
      </dsp:txXfrm>
    </dsp:sp>
    <dsp:sp modelId="{83482A65-F69D-4D5E-B9B0-501AABBA3886}">
      <dsp:nvSpPr>
        <dsp:cNvPr id="0" name=""/>
        <dsp:cNvSpPr/>
      </dsp:nvSpPr>
      <dsp:spPr>
        <a:xfrm>
          <a:off x="5688622" y="792090"/>
          <a:ext cx="2632792" cy="157967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Пеня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5688622" y="792090"/>
        <a:ext cx="2632792" cy="1579675"/>
      </dsp:txXfrm>
    </dsp:sp>
    <dsp:sp modelId="{D44E6618-E50E-42A6-92A4-5FE2AE5E10CA}">
      <dsp:nvSpPr>
        <dsp:cNvPr id="0" name=""/>
        <dsp:cNvSpPr/>
      </dsp:nvSpPr>
      <dsp:spPr>
        <a:xfrm>
          <a:off x="1448035" y="2615915"/>
          <a:ext cx="2632792" cy="157967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Приостановление операций по счетам в банке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1448035" y="2615915"/>
        <a:ext cx="2632792" cy="1579675"/>
      </dsp:txXfrm>
    </dsp:sp>
    <dsp:sp modelId="{5BE4783A-3E76-4334-B61C-798D25C4AA8F}">
      <dsp:nvSpPr>
        <dsp:cNvPr id="0" name=""/>
        <dsp:cNvSpPr/>
      </dsp:nvSpPr>
      <dsp:spPr>
        <a:xfrm>
          <a:off x="4344107" y="2615915"/>
          <a:ext cx="2632792" cy="157967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Наложение ареста на имущество налогоплательщика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4344107" y="2615915"/>
        <a:ext cx="2632792" cy="15796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859FF1-70D4-4828-85F6-293337C30151}">
      <dsp:nvSpPr>
        <dsp:cNvPr id="0" name=""/>
        <dsp:cNvSpPr/>
      </dsp:nvSpPr>
      <dsp:spPr>
        <a:xfrm>
          <a:off x="3648574" y="1481203"/>
          <a:ext cx="1427672" cy="679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012"/>
              </a:lnTo>
              <a:lnTo>
                <a:pt x="1427672" y="463012"/>
              </a:lnTo>
              <a:lnTo>
                <a:pt x="1427672" y="67909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0396F-D1C3-4BCA-A28E-F1F1078DA636}">
      <dsp:nvSpPr>
        <dsp:cNvPr id="0" name=""/>
        <dsp:cNvSpPr/>
      </dsp:nvSpPr>
      <dsp:spPr>
        <a:xfrm>
          <a:off x="2225426" y="1481203"/>
          <a:ext cx="1423147" cy="679091"/>
        </a:xfrm>
        <a:custGeom>
          <a:avLst/>
          <a:gdLst/>
          <a:ahLst/>
          <a:cxnLst/>
          <a:rect l="0" t="0" r="0" b="0"/>
          <a:pathLst>
            <a:path>
              <a:moveTo>
                <a:pt x="1423147" y="0"/>
              </a:moveTo>
              <a:lnTo>
                <a:pt x="1423147" y="463012"/>
              </a:lnTo>
              <a:lnTo>
                <a:pt x="0" y="463012"/>
              </a:lnTo>
              <a:lnTo>
                <a:pt x="0" y="67909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16A08B-310D-4D8E-BDB3-0B01991420D8}">
      <dsp:nvSpPr>
        <dsp:cNvPr id="0" name=""/>
        <dsp:cNvSpPr/>
      </dsp:nvSpPr>
      <dsp:spPr>
        <a:xfrm>
          <a:off x="2482329" y="72"/>
          <a:ext cx="2332489" cy="1481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FD710E-EED0-4AC8-9A74-A6357AEAEB81}">
      <dsp:nvSpPr>
        <dsp:cNvPr id="0" name=""/>
        <dsp:cNvSpPr/>
      </dsp:nvSpPr>
      <dsp:spPr>
        <a:xfrm>
          <a:off x="2741495" y="246280"/>
          <a:ext cx="2332489" cy="1481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Арест имущества</a:t>
          </a:r>
          <a:endParaRPr lang="ru-RU" sz="3300" kern="1200" dirty="0"/>
        </a:p>
      </dsp:txBody>
      <dsp:txXfrm>
        <a:off x="2741495" y="246280"/>
        <a:ext cx="2332489" cy="1481130"/>
      </dsp:txXfrm>
    </dsp:sp>
    <dsp:sp modelId="{E7C475E3-B549-400C-B1C4-BD3E6B3794C3}">
      <dsp:nvSpPr>
        <dsp:cNvPr id="0" name=""/>
        <dsp:cNvSpPr/>
      </dsp:nvSpPr>
      <dsp:spPr>
        <a:xfrm>
          <a:off x="1059182" y="2160295"/>
          <a:ext cx="2332489" cy="14811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F287AF-A798-4E30-885F-9BF54B4C79A8}">
      <dsp:nvSpPr>
        <dsp:cNvPr id="0" name=""/>
        <dsp:cNvSpPr/>
      </dsp:nvSpPr>
      <dsp:spPr>
        <a:xfrm>
          <a:off x="1318347" y="2406502"/>
          <a:ext cx="2332489" cy="1481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Полный</a:t>
          </a:r>
          <a:endParaRPr lang="ru-RU" sz="3300" kern="1200" dirty="0"/>
        </a:p>
      </dsp:txBody>
      <dsp:txXfrm>
        <a:off x="1318347" y="2406502"/>
        <a:ext cx="2332489" cy="1481130"/>
      </dsp:txXfrm>
    </dsp:sp>
    <dsp:sp modelId="{AC3373DC-8F65-43E2-9F72-909D613DA3A0}">
      <dsp:nvSpPr>
        <dsp:cNvPr id="0" name=""/>
        <dsp:cNvSpPr/>
      </dsp:nvSpPr>
      <dsp:spPr>
        <a:xfrm>
          <a:off x="3910002" y="2160295"/>
          <a:ext cx="2332489" cy="14811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9A3DEA-8C5C-40B3-AA1C-DF7A88D5A586}">
      <dsp:nvSpPr>
        <dsp:cNvPr id="0" name=""/>
        <dsp:cNvSpPr/>
      </dsp:nvSpPr>
      <dsp:spPr>
        <a:xfrm>
          <a:off x="4169168" y="2406502"/>
          <a:ext cx="2332489" cy="1481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Частичный</a:t>
          </a:r>
          <a:endParaRPr lang="ru-RU" sz="3300" kern="1200" dirty="0"/>
        </a:p>
      </dsp:txBody>
      <dsp:txXfrm>
        <a:off x="4169168" y="2406502"/>
        <a:ext cx="2332489" cy="1481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3548" y="3573016"/>
            <a:ext cx="8280920" cy="2448272"/>
          </a:xfrm>
          <a:noFill/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n/>
                <a:solidFill>
                  <a:schemeClr val="accent3"/>
                </a:solidFill>
                <a:effectLst/>
              </a:rPr>
              <a:t>Способы обеспечения исполнения обязанностей по уплате налогов и сборов</a:t>
            </a:r>
            <a:br>
              <a:rPr lang="ru-RU" sz="4000" b="1" dirty="0">
                <a:ln/>
                <a:solidFill>
                  <a:schemeClr val="accent3"/>
                </a:solidFill>
                <a:effectLst/>
              </a:rPr>
            </a:br>
            <a:endParaRPr lang="ru-RU" sz="4000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319979"/>
            <a:ext cx="79208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Презентация </a:t>
            </a:r>
          </a:p>
          <a:p>
            <a:pPr algn="ctr"/>
            <a:r>
              <a:rPr lang="ru-RU" sz="3200" dirty="0" smtClean="0"/>
              <a:t>по дисциплине Налоговое законодательство</a:t>
            </a:r>
          </a:p>
          <a:p>
            <a:pPr algn="ctr"/>
            <a:r>
              <a:rPr lang="ru-RU" sz="3200" dirty="0" smtClean="0"/>
              <a:t>К открытому уроку </a:t>
            </a:r>
          </a:p>
          <a:p>
            <a:pPr algn="ctr"/>
            <a:r>
              <a:rPr lang="ru-RU" sz="3200" dirty="0" smtClean="0"/>
              <a:t>На тему: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26127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19672" y="2276872"/>
            <a:ext cx="5760640" cy="5760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Сторонами договора выступают </a:t>
            </a:r>
            <a:endParaRPr lang="en-US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Залог имущества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835696" y="2852936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652120" y="2852936"/>
            <a:ext cx="9361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755576" y="3573016"/>
            <a:ext cx="259228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Залогодержатель - это налоговые органы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652120" y="3573016"/>
            <a:ext cx="252028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</a:t>
            </a:r>
            <a:r>
              <a:rPr lang="ru-RU" dirty="0" smtClean="0"/>
              <a:t>алогодатель </a:t>
            </a:r>
            <a:r>
              <a:rPr lang="ru-RU" dirty="0"/>
              <a:t>- налогоплательщик, плательщик сбора, </a:t>
            </a:r>
            <a:r>
              <a:rPr lang="ru-RU" dirty="0" smtClean="0"/>
              <a:t>а </a:t>
            </a:r>
            <a:r>
              <a:rPr lang="ru-RU" dirty="0"/>
              <a:t>также любое третье лицо </a:t>
            </a:r>
          </a:p>
        </p:txBody>
      </p:sp>
    </p:spTree>
    <p:extLst>
      <p:ext uri="{BB962C8B-B14F-4D97-AF65-F5344CB8AC3E}">
        <p14:creationId xmlns:p14="http://schemas.microsoft.com/office/powerpoint/2010/main" xmlns="" val="189820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564904"/>
            <a:ext cx="7745505" cy="28083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оставаться у залогодателя;</a:t>
            </a:r>
          </a:p>
          <a:p>
            <a:r>
              <a:rPr lang="ru-RU" dirty="0"/>
              <a:t>передаваться за счет средств залогодателя налоговому органу.</a:t>
            </a:r>
          </a:p>
          <a:p>
            <a:r>
              <a:rPr lang="ru-RU" dirty="0"/>
              <a:t>Налоговый кодекс допускает совершение каких-либо сделок в отношении данного имущества, но все они осуществляются только по согласованию с залогодержателем (налоговым органом).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Заложенное имущество может:</a:t>
            </a:r>
          </a:p>
        </p:txBody>
      </p:sp>
    </p:spTree>
    <p:extLst>
      <p:ext uri="{BB962C8B-B14F-4D97-AF65-F5344CB8AC3E}">
        <p14:creationId xmlns:p14="http://schemas.microsoft.com/office/powerpoint/2010/main" xmlns="" val="179372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395536" y="1556792"/>
            <a:ext cx="8496944" cy="518457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2348880"/>
            <a:ext cx="7745505" cy="3877815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 </a:t>
            </a:r>
            <a:r>
              <a:rPr lang="en-US" sz="2800" dirty="0" smtClean="0"/>
              <a:t>	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Статьей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74 НК РФ регулируется порядок применения поручительства в налоговой сфере в отношении поручительства при уплате налогов.</a:t>
            </a:r>
          </a:p>
          <a:p>
            <a:pPr algn="just"/>
            <a:r>
              <a:rPr lang="en-US" sz="2800" dirty="0" smtClean="0">
                <a:latin typeface="Calibri" pitchFamily="34" charset="0"/>
                <a:cs typeface="Calibri" pitchFamily="34" charset="0"/>
              </a:rPr>
              <a:t> 	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В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соответствии с пунктом 1 статьи 74 НК РФ, общим основанием для применения поручительства в качестве способа обеспечения исполнения налоговой обязанности, является изменение сроков исполнения обязанностей по уплате налогов.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268760"/>
            <a:ext cx="7756263" cy="720080"/>
          </a:xfrm>
        </p:spPr>
        <p:txBody>
          <a:bodyPr/>
          <a:lstStyle/>
          <a:p>
            <a:r>
              <a:rPr lang="ru-RU" b="1" dirty="0"/>
              <a:t>Поручительство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572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788024" y="2276872"/>
            <a:ext cx="4016768" cy="432047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dirty="0" smtClean="0"/>
              <a:t>Поручитель </a:t>
            </a:r>
            <a:r>
              <a:rPr lang="ru-RU" dirty="0"/>
              <a:t>обязывается перед налоговым органом исполнить в полном объеме обязанность налогоплательщика по уплате налогов, если последний не уплатит в установленный срок причитающиеся суммы налога и соответствующих пеней.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Сущность налогового поручительства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694" t="8056" r="17130" b="11369"/>
          <a:stretch/>
        </p:blipFill>
        <p:spPr>
          <a:xfrm>
            <a:off x="865151" y="2492896"/>
            <a:ext cx="3555325" cy="329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922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060848"/>
            <a:ext cx="7745505" cy="218876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Поручитель возлагает на себя соответствующие обязанности добровольно в силу договора.</a:t>
            </a:r>
          </a:p>
          <a:p>
            <a:pPr algn="just"/>
            <a:r>
              <a:rPr lang="ru-RU" dirty="0" smtClean="0"/>
              <a:t>Поручительство </a:t>
            </a:r>
            <a:r>
              <a:rPr lang="ru-RU" dirty="0"/>
              <a:t>оформляется в соответствии с правилами гражданского законодательства (статьи 361-367 ГК </a:t>
            </a:r>
            <a:r>
              <a:rPr lang="ru-RU" dirty="0" smtClean="0"/>
              <a:t>РФ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Поручительство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930" b="9233"/>
          <a:stretch/>
        </p:blipFill>
        <p:spPr>
          <a:xfrm rot="21262769">
            <a:off x="950422" y="3955618"/>
            <a:ext cx="4083639" cy="270892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85783">
            <a:off x="4826328" y="3720525"/>
            <a:ext cx="4054782" cy="2808312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xmlns="" val="34305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39552" y="2348880"/>
            <a:ext cx="8352928" cy="3744416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43263" y="2564904"/>
            <a:ext cx="7745505" cy="3877815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Законом не запрещено налоговым органам заключать одновременно несколько договоров с одним поручителем, в том числе и при обеспечении обязательств разных должников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Обязательным условием налогового органа является истребование у поручителя документов, которые подтверждают его способность обеспечить исполнение налоговой обязанности.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Поручительство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026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5856" y="3501008"/>
            <a:ext cx="5487144" cy="3120008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312876"/>
            <a:ext cx="4232793" cy="24122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dirty="0" smtClean="0"/>
              <a:t>Принудительное </a:t>
            </a:r>
            <a:r>
              <a:rPr lang="ru-RU" dirty="0"/>
              <a:t>взыскание налога и причитающихся пеней с поручителя может быть произведено налоговым органом только в судебном порядке.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Поручительство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430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8"/>
            <a:ext cx="7745505" cy="16127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dirty="0" smtClean="0"/>
              <a:t>В </a:t>
            </a:r>
            <a:r>
              <a:rPr lang="ru-RU" dirty="0"/>
              <a:t>случае неисполнения налогоплательщиком в установленный НК РФ срок обязанности по уплате налогов и сборов налоговые органы вправе начислять пеню.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Пеня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8175"/>
          <a:stretch/>
        </p:blipFill>
        <p:spPr>
          <a:xfrm>
            <a:off x="2712788" y="3861047"/>
            <a:ext cx="5832648" cy="2717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014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492896"/>
            <a:ext cx="7617168" cy="269282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dirty="0" smtClean="0"/>
              <a:t>Денежная </a:t>
            </a:r>
            <a:r>
              <a:rPr lang="ru-RU" dirty="0"/>
              <a:t>сумма, которую налогоплательщик, должен выплатить в случае уплаты причитающихся сумм налогов или сборов, в том числе налогов, уплачиваемых в связи с перемещением товаров через таможенную границу Российской Федерации, в более поздние по сравнению с установленными законодательством о налогах и сборах сроки.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Пеней признается</a:t>
            </a:r>
          </a:p>
        </p:txBody>
      </p:sp>
    </p:spTree>
    <p:extLst>
      <p:ext uri="{BB962C8B-B14F-4D97-AF65-F5344CB8AC3E}">
        <p14:creationId xmlns:p14="http://schemas.microsoft.com/office/powerpoint/2010/main" xmlns="" val="328596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492896"/>
            <a:ext cx="4176464" cy="388843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	Сумма </a:t>
            </a:r>
            <a:r>
              <a:rPr lang="ru-RU" dirty="0"/>
              <a:t>пени уплачивается помимо сумм налога или сбора (недоимки) и независимо от использования мер ответственности (штрафов), предусмотренных за нарушение законодательства о налогах и сборах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Пеня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7" y="2492896"/>
            <a:ext cx="3384377" cy="3989314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xmlns="" val="297872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                                </a:t>
            </a:r>
          </a:p>
          <a:p>
            <a:r>
              <a:rPr lang="ru-RU" sz="3200" dirty="0" smtClean="0"/>
              <a:t> ознакомить  со статьями 72-77 НК РФ</a:t>
            </a:r>
          </a:p>
          <a:p>
            <a:r>
              <a:rPr lang="ru-RU" sz="3200" dirty="0" smtClean="0"/>
              <a:t> сформировать профессиональные компетенции по отражению способов обеспечения обязанностей по уплате налогов и сборов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урока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136"/>
          <a:stretch/>
        </p:blipFill>
        <p:spPr>
          <a:xfrm rot="478079">
            <a:off x="5148064" y="2060848"/>
            <a:ext cx="3620426" cy="25212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978687">
            <a:off x="539552" y="2204864"/>
            <a:ext cx="4032448" cy="2521200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17282" y="4725144"/>
            <a:ext cx="8496943" cy="18722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dirty="0" smtClean="0"/>
              <a:t>Пеня </a:t>
            </a:r>
            <a:r>
              <a:rPr lang="ru-RU" dirty="0"/>
              <a:t>начисляется за каждый календарный день просрочки исполнения обязанности по уплате налога или сбора, начиная со следующего за установленным законодательством о налогах и сборах дня уплаты налога или сбора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орядок </a:t>
            </a:r>
            <a:r>
              <a:rPr lang="ru-RU" dirty="0"/>
              <a:t>и условия исчисления суммы пени</a:t>
            </a:r>
          </a:p>
        </p:txBody>
      </p:sp>
    </p:spTree>
    <p:extLst>
      <p:ext uri="{BB962C8B-B14F-4D97-AF65-F5344CB8AC3E}">
        <p14:creationId xmlns:p14="http://schemas.microsoft.com/office/powerpoint/2010/main" xmlns="" val="7622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132856"/>
            <a:ext cx="2801661" cy="44644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 	Пеня </a:t>
            </a:r>
            <a:r>
              <a:rPr lang="ru-RU" dirty="0"/>
              <a:t>за каждый день просрочки определяется в процентах от неуплаченной суммы налога или сбора.</a:t>
            </a:r>
          </a:p>
          <a:p>
            <a:pPr marL="0" indent="0" algn="just">
              <a:buNone/>
            </a:pPr>
            <a:r>
              <a:rPr lang="ru-RU" dirty="0" smtClean="0"/>
              <a:t> 	Пени </a:t>
            </a:r>
            <a:r>
              <a:rPr lang="ru-RU" dirty="0"/>
              <a:t>уплачиваются одновременно с уплатой сумм налога и сбора или после уплаты таких сумм в полном объеме.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Порядок и условия исчисления суммы пени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7981" y="2492896"/>
            <a:ext cx="6222223" cy="393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487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703" t="4987" r="13330" b="7795"/>
          <a:stretch/>
        </p:blipFill>
        <p:spPr>
          <a:xfrm>
            <a:off x="611558" y="3573016"/>
            <a:ext cx="3976967" cy="323598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3573016"/>
            <a:ext cx="3690411" cy="2952328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467544" y="2132856"/>
            <a:ext cx="8298923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13966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 	</a:t>
            </a:r>
            <a:r>
              <a:rPr lang="ru-RU" dirty="0" smtClean="0"/>
              <a:t>Операции </a:t>
            </a:r>
            <a:r>
              <a:rPr lang="ru-RU" dirty="0"/>
              <a:t>по счетам в банке могут быть приостановлены в целях обеспечения исполнения решения о взыскании налога или сбора.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56263" cy="1054250"/>
          </a:xfrm>
        </p:spPr>
        <p:txBody>
          <a:bodyPr/>
          <a:lstStyle/>
          <a:p>
            <a:r>
              <a:rPr lang="ru-RU" sz="3200" b="1" dirty="0"/>
              <a:t>Приостановление операций по счетам в банках организаций и </a:t>
            </a:r>
            <a:r>
              <a:rPr lang="ru-RU" sz="3200" b="1" dirty="0" smtClean="0"/>
              <a:t>ИП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67773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583" r="13955"/>
          <a:stretch/>
        </p:blipFill>
        <p:spPr>
          <a:xfrm>
            <a:off x="4738756" y="3454049"/>
            <a:ext cx="4312692" cy="3209925"/>
          </a:xfrm>
          <a:prstGeom prst="rect">
            <a:avLst/>
          </a:prstGeom>
        </p:spPr>
      </p:pic>
      <p:sp>
        <p:nvSpPr>
          <p:cNvPr id="4" name="Вертикальный свиток 3"/>
          <p:cNvSpPr/>
          <p:nvPr/>
        </p:nvSpPr>
        <p:spPr>
          <a:xfrm>
            <a:off x="0" y="1700808"/>
            <a:ext cx="5436096" cy="5040560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492896"/>
            <a:ext cx="4032448" cy="43651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dirty="0" smtClean="0"/>
              <a:t>Приостановление </a:t>
            </a:r>
            <a:r>
              <a:rPr lang="ru-RU" dirty="0"/>
              <a:t>операций </a:t>
            </a:r>
            <a:r>
              <a:rPr lang="ru-RU" dirty="0" smtClean="0"/>
              <a:t>организации </a:t>
            </a:r>
            <a:r>
              <a:rPr lang="ru-RU" dirty="0"/>
              <a:t>по его счетам в банке может также осуществляться в случае непредставления </a:t>
            </a:r>
            <a:r>
              <a:rPr lang="ru-RU" dirty="0" smtClean="0"/>
              <a:t>организацией </a:t>
            </a:r>
            <a:r>
              <a:rPr lang="ru-RU" dirty="0"/>
              <a:t>налоговой декларации в налоговый орган в течение 10 дней по истечении установленного срока представления такой декларации.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56263" cy="1054250"/>
          </a:xfrm>
        </p:spPr>
        <p:txBody>
          <a:bodyPr/>
          <a:lstStyle/>
          <a:p>
            <a:r>
              <a:rPr lang="ru-RU" sz="3600" b="1" dirty="0"/>
              <a:t>Приостановление операций по счетам в банках организаций и ИП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4617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492896"/>
            <a:ext cx="7745505" cy="334089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Приостановление операций по счету означает прекращение банком всех расходных операций по данному счету.</a:t>
            </a:r>
          </a:p>
          <a:p>
            <a:pPr algn="just"/>
            <a:r>
              <a:rPr lang="ru-RU" dirty="0"/>
              <a:t>В случае неуплаты или неполной уплаты налога в установленный срок, обязанность по уплате налога исполняется принудительно путем обращения взыскания на денежные средства налогоплательщика </a:t>
            </a:r>
            <a:r>
              <a:rPr lang="ru-RU" dirty="0" smtClean="0"/>
              <a:t>на </a:t>
            </a:r>
            <a:r>
              <a:rPr lang="ru-RU" dirty="0"/>
              <a:t>счетах в банках.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836712"/>
            <a:ext cx="7756263" cy="1054250"/>
          </a:xfrm>
        </p:spPr>
        <p:txBody>
          <a:bodyPr/>
          <a:lstStyle/>
          <a:p>
            <a:r>
              <a:rPr lang="ru-RU" sz="3600" b="1" dirty="0"/>
              <a:t>Приостановление операций по счетам в банках организаций и ИП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1754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44008" y="2132856"/>
            <a:ext cx="4304801" cy="460851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dirty="0" smtClean="0"/>
              <a:t>Взыскание </a:t>
            </a:r>
            <a:r>
              <a:rPr lang="ru-RU" dirty="0"/>
              <a:t>налога производится по решению налогового органа путем направления в банк, в котором открыты счета налогоплательщика или налогового агента, требования на списание и перечисление в соответствующие бюджеты необходимых денежных средств со счетов налогоплательщика или налогового агента.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93868" y="836712"/>
            <a:ext cx="7756263" cy="1054250"/>
          </a:xfrm>
        </p:spPr>
        <p:txBody>
          <a:bodyPr/>
          <a:lstStyle/>
          <a:p>
            <a:r>
              <a:rPr lang="ru-RU" sz="3600" b="1" dirty="0"/>
              <a:t>Приостановление операций по счетам в банках организаций и ИП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2147216"/>
            <a:ext cx="3096344" cy="206422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3717032"/>
            <a:ext cx="3888432" cy="291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746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378829">
            <a:off x="4499992" y="2564904"/>
            <a:ext cx="4359102" cy="396044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204864"/>
            <a:ext cx="4176463" cy="374441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 	</a:t>
            </a:r>
            <a:r>
              <a:rPr lang="ru-RU" dirty="0" smtClean="0"/>
              <a:t>На </a:t>
            </a:r>
            <a:r>
              <a:rPr lang="ru-RU" dirty="0"/>
              <a:t>основании пункта 10 статьи 76 НК РФ банк освобождается от ответственности за те убытки, которые понес налогоплательщик-организация в результате приостановления его операций в банке по решению налогового органа.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1860" y="764704"/>
            <a:ext cx="7756263" cy="1054250"/>
          </a:xfrm>
        </p:spPr>
        <p:txBody>
          <a:bodyPr/>
          <a:lstStyle/>
          <a:p>
            <a:r>
              <a:rPr lang="ru-RU" sz="3600" b="1" dirty="0"/>
              <a:t>Приостановление</a:t>
            </a:r>
            <a:r>
              <a:rPr lang="ru-RU" sz="4800" b="1" dirty="0"/>
              <a:t> </a:t>
            </a:r>
            <a:r>
              <a:rPr lang="ru-RU" sz="3600" b="1" dirty="0"/>
              <a:t>операций по счетам в банках организаций и ИП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637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420889"/>
            <a:ext cx="7745505" cy="3312368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just"/>
            <a:r>
              <a:rPr lang="ru-RU" dirty="0"/>
              <a:t>А</a:t>
            </a:r>
            <a:r>
              <a:rPr lang="ru-RU" dirty="0" smtClean="0"/>
              <a:t>рест </a:t>
            </a:r>
            <a:r>
              <a:rPr lang="ru-RU" dirty="0"/>
              <a:t>имущества является способом обеспечения решения о взыскании не только налогов, но также пеней и штрафов.</a:t>
            </a:r>
          </a:p>
          <a:p>
            <a:pPr algn="just"/>
            <a:r>
              <a:rPr lang="ru-RU" dirty="0"/>
              <a:t>Арест имущества производится в том случае, если налогоплательщик не исполняет в установленные сроки обязанность по уплате налога, пеней или штрафа, и есть вероятность, что он может скрыться либо скрыть свое имущество.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836712"/>
            <a:ext cx="7756263" cy="1054250"/>
          </a:xfrm>
        </p:spPr>
        <p:txBody>
          <a:bodyPr/>
          <a:lstStyle/>
          <a:p>
            <a:r>
              <a:rPr lang="ru-RU" b="1" dirty="0"/>
              <a:t>Арест имущества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9568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628"/>
          <a:stretch/>
        </p:blipFill>
        <p:spPr>
          <a:xfrm>
            <a:off x="323528" y="3367968"/>
            <a:ext cx="4536504" cy="33775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3361180"/>
            <a:ext cx="3456385" cy="3384376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132857"/>
            <a:ext cx="7745505" cy="1368152"/>
          </a:xfr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Ограничение права собственности в отношении </a:t>
            </a:r>
            <a:r>
              <a:rPr lang="ru-RU" dirty="0"/>
              <a:t>арестованного имущества, в первую очередь это ограничение по распоряжению имуществом.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Сущность ареста</a:t>
            </a:r>
            <a:r>
              <a:rPr lang="en-US" dirty="0" smtClean="0"/>
              <a:t> </a:t>
            </a:r>
            <a:r>
              <a:rPr lang="ru-RU" dirty="0" smtClean="0"/>
              <a:t>имущества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61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ареста имущества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164362722"/>
              </p:ext>
            </p:extLst>
          </p:nvPr>
        </p:nvGraphicFramePr>
        <p:xfrm>
          <a:off x="611560" y="2348880"/>
          <a:ext cx="756084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3013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Статья 72. </a:t>
            </a:r>
            <a:r>
              <a:rPr lang="ru-RU" b="1" dirty="0"/>
              <a:t>Способы обеспечения исполнения обязанности по уплате налогов и </a:t>
            </a:r>
            <a:r>
              <a:rPr lang="ru-RU" b="1" dirty="0" smtClean="0"/>
              <a:t>сборов</a:t>
            </a:r>
          </a:p>
          <a:p>
            <a:r>
              <a:rPr lang="ru-RU" b="1" i="1" dirty="0"/>
              <a:t>Статья 73.</a:t>
            </a:r>
            <a:r>
              <a:rPr lang="ru-RU" b="1" dirty="0"/>
              <a:t> Залог имущества</a:t>
            </a:r>
            <a:endParaRPr lang="ru-RU" dirty="0"/>
          </a:p>
          <a:p>
            <a:r>
              <a:rPr lang="ru-RU" b="1" i="1" dirty="0"/>
              <a:t>С</a:t>
            </a:r>
            <a:r>
              <a:rPr lang="ru-RU" b="1" i="1" dirty="0" smtClean="0"/>
              <a:t>татья </a:t>
            </a:r>
            <a:r>
              <a:rPr lang="ru-RU" b="1" i="1" dirty="0"/>
              <a:t>74. </a:t>
            </a:r>
            <a:r>
              <a:rPr lang="ru-RU" b="1" dirty="0"/>
              <a:t>Поручительство</a:t>
            </a:r>
            <a:endParaRPr lang="ru-RU" dirty="0"/>
          </a:p>
          <a:p>
            <a:r>
              <a:rPr lang="ru-RU" b="1" i="1" dirty="0"/>
              <a:t>С</a:t>
            </a:r>
            <a:r>
              <a:rPr lang="ru-RU" b="1" i="1" dirty="0" smtClean="0"/>
              <a:t>татья </a:t>
            </a:r>
            <a:r>
              <a:rPr lang="ru-RU" b="1" i="1" dirty="0"/>
              <a:t>75. </a:t>
            </a:r>
            <a:r>
              <a:rPr lang="ru-RU" b="1" dirty="0" smtClean="0"/>
              <a:t>Пеня</a:t>
            </a:r>
          </a:p>
          <a:p>
            <a:r>
              <a:rPr lang="ru-RU" b="1" i="1" dirty="0"/>
              <a:t>С</a:t>
            </a:r>
            <a:r>
              <a:rPr lang="ru-RU" b="1" i="1" dirty="0" smtClean="0"/>
              <a:t>татья </a:t>
            </a:r>
            <a:r>
              <a:rPr lang="ru-RU" b="1" i="1" dirty="0"/>
              <a:t>76. </a:t>
            </a:r>
            <a:r>
              <a:rPr lang="ru-RU" b="1" dirty="0"/>
              <a:t>Приостановление операций по счетам в банках организаций и индивидуальных </a:t>
            </a:r>
            <a:r>
              <a:rPr lang="ru-RU" b="1" dirty="0" smtClean="0"/>
              <a:t>предпринимателей</a:t>
            </a:r>
          </a:p>
          <a:p>
            <a:r>
              <a:rPr lang="ru-RU" b="1" i="1" dirty="0"/>
              <a:t>С</a:t>
            </a:r>
            <a:r>
              <a:rPr lang="ru-RU" b="1" i="1" dirty="0" smtClean="0"/>
              <a:t>татья </a:t>
            </a:r>
            <a:r>
              <a:rPr lang="ru-RU" b="1" i="1" dirty="0"/>
              <a:t>77. </a:t>
            </a:r>
            <a:r>
              <a:rPr lang="ru-RU" b="1" dirty="0"/>
              <a:t>Арест имущества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242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233278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Ограничение </a:t>
            </a:r>
            <a:r>
              <a:rPr lang="ru-RU" dirty="0"/>
              <a:t>прав налогоплательщика-организации в отношении его имущества, при котором он не вправе распоряжаться арестованным имуществом, а владение и пользование этим имуществом осуществляются с разрешения и под контролем налогового или таможенного органа.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Полный арест имущества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244" r="8664"/>
          <a:stretch/>
        </p:blipFill>
        <p:spPr>
          <a:xfrm rot="262572">
            <a:off x="5724128" y="4247239"/>
            <a:ext cx="3185842" cy="246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792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826387">
            <a:off x="5292080" y="2374808"/>
            <a:ext cx="3312368" cy="220423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955819">
            <a:off x="595808" y="2060848"/>
            <a:ext cx="3917185" cy="2518190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58943" y="4579038"/>
            <a:ext cx="7745505" cy="218876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ru-RU" dirty="0" smtClean="0"/>
              <a:t>Ограничение </a:t>
            </a:r>
            <a:r>
              <a:rPr lang="ru-RU" dirty="0"/>
              <a:t>прав налогоплательщика-организации в отношении его имущества, при котором владение, пользование и распоряжение этим имуществом осуществляются с разрешения и под контролем налогового или таможенного органа.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Частичный арест имущества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5691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8220" y="3682385"/>
            <a:ext cx="3672408" cy="3097064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2248347"/>
            <a:ext cx="7745505" cy="132466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Арест имущества производится с участием понятых.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качестве понятых могут быть вызваны любые незаинтересованные в исходе дела физические лица.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Арест имущества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65447" y="3933056"/>
            <a:ext cx="3277605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04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5301208"/>
            <a:ext cx="7767021" cy="644729"/>
          </a:xfrm>
        </p:spPr>
        <p:txBody>
          <a:bodyPr/>
          <a:lstStyle/>
          <a:p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0" r="3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156328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420888"/>
            <a:ext cx="7745505" cy="28803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n-US" sz="3000" dirty="0" smtClean="0">
                <a:latin typeface="Arial Narrow" pitchFamily="34" charset="0"/>
              </a:rPr>
              <a:t> </a:t>
            </a:r>
            <a:r>
              <a:rPr lang="ru-RU" sz="3000" dirty="0" smtClean="0">
                <a:latin typeface="Arial Narrow" pitchFamily="34" charset="0"/>
              </a:rPr>
              <a:t>На </a:t>
            </a:r>
            <a:r>
              <a:rPr lang="ru-RU" sz="3000" dirty="0">
                <a:latin typeface="Arial Narrow" pitchFamily="34" charset="0"/>
              </a:rPr>
              <a:t>основании пункта </a:t>
            </a:r>
            <a:r>
              <a:rPr lang="ru-RU" sz="3000" dirty="0" smtClean="0">
                <a:latin typeface="Arial Narrow" pitchFamily="34" charset="0"/>
              </a:rPr>
              <a:t>1 </a:t>
            </a:r>
            <a:r>
              <a:rPr lang="ru-RU" sz="3000" dirty="0">
                <a:latin typeface="Arial Narrow" pitchFamily="34" charset="0"/>
              </a:rPr>
              <a:t>статьи 72 НК РФ установлены способы обеспечения исполнения обязанностей по уплате налогов и сборов. </a:t>
            </a:r>
            <a:endParaRPr lang="en-US" sz="3000" dirty="0" smtClean="0">
              <a:latin typeface="Arial Narrow" pitchFamily="34" charset="0"/>
            </a:endParaRPr>
          </a:p>
          <a:p>
            <a:pPr algn="just"/>
            <a:r>
              <a:rPr lang="en-US" sz="3000" dirty="0" smtClean="0">
                <a:latin typeface="Arial Narrow" pitchFamily="34" charset="0"/>
              </a:rPr>
              <a:t> </a:t>
            </a:r>
            <a:r>
              <a:rPr lang="ru-RU" sz="3000" dirty="0" smtClean="0">
                <a:latin typeface="Arial Narrow" pitchFamily="34" charset="0"/>
              </a:rPr>
              <a:t>Прежде </a:t>
            </a:r>
            <a:r>
              <a:rPr lang="ru-RU" sz="3000" dirty="0">
                <a:latin typeface="Arial Narrow" pitchFamily="34" charset="0"/>
              </a:rPr>
              <a:t>всего, это сделано в целях предотвращения последствий, которые могут возникнуть в связи с неуплатой налогов (сборов) налогоплательщиками.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665691"/>
            <a:ext cx="7756263" cy="1054250"/>
          </a:xfrm>
        </p:spPr>
        <p:txBody>
          <a:bodyPr/>
          <a:lstStyle/>
          <a:p>
            <a:r>
              <a:rPr lang="ru-RU" sz="3200" b="1" dirty="0" smtClean="0"/>
              <a:t>Способы </a:t>
            </a:r>
            <a:r>
              <a:rPr lang="ru-RU" sz="3200" b="1" dirty="0"/>
              <a:t>обеспечения исполнения обязанности по уплате налогов и сборов</a:t>
            </a:r>
            <a:br>
              <a:rPr lang="ru-RU" sz="3200" b="1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62330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85436341"/>
              </p:ext>
            </p:extLst>
          </p:nvPr>
        </p:nvGraphicFramePr>
        <p:xfrm>
          <a:off x="395536" y="1772816"/>
          <a:ext cx="842493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Перечень способов обеспечения исполнения обязанности по уплате налогов и сборов</a:t>
            </a:r>
          </a:p>
        </p:txBody>
      </p:sp>
    </p:spTree>
    <p:extLst>
      <p:ext uri="{BB962C8B-B14F-4D97-AF65-F5344CB8AC3E}">
        <p14:creationId xmlns:p14="http://schemas.microsoft.com/office/powerpoint/2010/main" xmlns="" val="181140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56263" cy="1944216"/>
          </a:xfrm>
        </p:spPr>
        <p:txBody>
          <a:bodyPr/>
          <a:lstStyle/>
          <a:p>
            <a:r>
              <a:rPr lang="ru-RU" sz="3200" dirty="0"/>
              <a:t>Способы обеспечения исполнения обязанности по уплате налогов и сборов состоят 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2276872"/>
            <a:ext cx="5832648" cy="1296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/>
              <a:t>В</a:t>
            </a:r>
            <a:r>
              <a:rPr lang="ru-RU" sz="2000" dirty="0" smtClean="0"/>
              <a:t> </a:t>
            </a:r>
            <a:r>
              <a:rPr lang="ru-RU" sz="2000" dirty="0"/>
              <a:t>возложении на налогоплательщика дополнительной обязанности в том случае, если исполнение налоговой обязанности выполнено не полностью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33213" y="3807689"/>
            <a:ext cx="5112568" cy="9783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/>
              <a:t>В</a:t>
            </a:r>
            <a:r>
              <a:rPr lang="ru-RU" sz="2000" dirty="0" smtClean="0"/>
              <a:t> </a:t>
            </a:r>
            <a:r>
              <a:rPr lang="ru-RU" sz="2000" dirty="0"/>
              <a:t>возложении такой обязанности на третье лицо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851920" y="4941168"/>
            <a:ext cx="5184576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/>
              <a:t>В</a:t>
            </a:r>
            <a:r>
              <a:rPr lang="ru-RU" sz="2000" dirty="0" smtClean="0"/>
              <a:t> </a:t>
            </a:r>
            <a:r>
              <a:rPr lang="ru-RU" sz="2000" dirty="0"/>
              <a:t>исполнении налоговой обязанности за счет стоимости ранее зарезервированного имущества.</a:t>
            </a:r>
          </a:p>
        </p:txBody>
      </p:sp>
    </p:spTree>
    <p:extLst>
      <p:ext uri="{BB962C8B-B14F-4D97-AF65-F5344CB8AC3E}">
        <p14:creationId xmlns:p14="http://schemas.microsoft.com/office/powerpoint/2010/main" xmlns="" val="409091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56263" cy="1054250"/>
          </a:xfrm>
        </p:spPr>
        <p:txBody>
          <a:bodyPr/>
          <a:lstStyle/>
          <a:p>
            <a:r>
              <a:rPr lang="ru-RU" b="1" dirty="0"/>
              <a:t>Залог имущества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Лента лицом вниз 3"/>
          <p:cNvSpPr/>
          <p:nvPr/>
        </p:nvSpPr>
        <p:spPr>
          <a:xfrm>
            <a:off x="0" y="1927176"/>
            <a:ext cx="9144000" cy="4896544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1"/>
          <p:cNvSpPr>
            <a:spLocks noGrp="1"/>
          </p:cNvSpPr>
          <p:nvPr>
            <p:ph idx="1"/>
          </p:nvPr>
        </p:nvSpPr>
        <p:spPr>
          <a:xfrm>
            <a:off x="2375756" y="2924944"/>
            <a:ext cx="4392488" cy="36004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3300" dirty="0"/>
              <a:t>На основании статьи 73 НК РФ под правовой сущностью залога имущества предусматривается исполнение налоговым органом по обеспеченному залогу за счет стоимости заложенного имущества.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7644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7944" y="1595967"/>
            <a:ext cx="4681902" cy="280831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482480"/>
            <a:ext cx="4248472" cy="281061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3933056"/>
            <a:ext cx="8352928" cy="262081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dirty="0"/>
              <a:t>Следовательно, из сложившихся отношений при залоге имущества вытекает право налогового органа потребовать реализации предмета залога, </a:t>
            </a:r>
            <a:r>
              <a:rPr lang="ru-RU" dirty="0" smtClean="0"/>
              <a:t>вследствие </a:t>
            </a:r>
            <a:r>
              <a:rPr lang="ru-RU" dirty="0"/>
              <a:t>чего необходима передача ему вырученных денежных средств в сумме, которая не превышает сумму налоговой обязанности. </a:t>
            </a:r>
            <a:endParaRPr lang="ru-RU" dirty="0" smtClean="0"/>
          </a:p>
          <a:p>
            <a:pPr algn="just"/>
            <a:r>
              <a:rPr lang="ru-RU" dirty="0" smtClean="0"/>
              <a:t>Залогом </a:t>
            </a:r>
            <a:r>
              <a:rPr lang="ru-RU" dirty="0"/>
              <a:t>имущества обеспечивается не только уплата налога, но и соответствующая пеня.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56263" cy="1054250"/>
          </a:xfrm>
        </p:spPr>
        <p:txBody>
          <a:bodyPr/>
          <a:lstStyle/>
          <a:p>
            <a:r>
              <a:rPr lang="ru-RU" b="1" dirty="0"/>
              <a:t>Залог имущества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0457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468" r="3500"/>
          <a:stretch/>
        </p:blipFill>
        <p:spPr>
          <a:xfrm>
            <a:off x="3534770" y="2204864"/>
            <a:ext cx="5609229" cy="3685183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132856"/>
            <a:ext cx="4176463" cy="45365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dirty="0"/>
              <a:t>В соответствии с пунктом 2 статьи 339 ГК РФ </a:t>
            </a:r>
            <a:r>
              <a:rPr lang="ru-RU" dirty="0" smtClean="0"/>
              <a:t>договором </a:t>
            </a:r>
            <a:r>
              <a:rPr lang="ru-RU" dirty="0"/>
              <a:t>залога имущества является обязательное условие заключения в письменной форме. </a:t>
            </a:r>
            <a:endParaRPr lang="ru-RU" dirty="0" smtClean="0"/>
          </a:p>
          <a:p>
            <a:pPr algn="just"/>
            <a:r>
              <a:rPr lang="ru-RU" dirty="0" smtClean="0"/>
              <a:t>Договор </a:t>
            </a:r>
            <a:r>
              <a:rPr lang="ru-RU" dirty="0"/>
              <a:t>о залоге не может считаться заключенным, если в нем отсутствуют сведения, индивидуально определяющие заложенное имущество.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836712"/>
            <a:ext cx="7756263" cy="1054250"/>
          </a:xfrm>
        </p:spPr>
        <p:txBody>
          <a:bodyPr/>
          <a:lstStyle/>
          <a:p>
            <a:r>
              <a:rPr lang="ru-RU" b="1" dirty="0"/>
              <a:t>Залог имущества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8305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372</TotalTime>
  <Words>717</Words>
  <Application>Microsoft Office PowerPoint</Application>
  <PresentationFormat>Экран (4:3)</PresentationFormat>
  <Paragraphs>98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Твердый переплет</vt:lpstr>
      <vt:lpstr>Способы обеспечения исполнения обязанностей по уплате налогов и сборов </vt:lpstr>
      <vt:lpstr>Цель урока</vt:lpstr>
      <vt:lpstr>Содержание</vt:lpstr>
      <vt:lpstr>Способы обеспечения исполнения обязанности по уплате налогов и сборов </vt:lpstr>
      <vt:lpstr>Перечень способов обеспечения исполнения обязанности по уплате налогов и сборов</vt:lpstr>
      <vt:lpstr>Способы обеспечения исполнения обязанности по уплате налогов и сборов состоят  </vt:lpstr>
      <vt:lpstr>Залог имущества </vt:lpstr>
      <vt:lpstr>Залог имущества </vt:lpstr>
      <vt:lpstr>Залог имущества </vt:lpstr>
      <vt:lpstr>Залог имущества</vt:lpstr>
      <vt:lpstr>Заложенное имущество может:</vt:lpstr>
      <vt:lpstr>Поручительство </vt:lpstr>
      <vt:lpstr>Сущность налогового поручительства</vt:lpstr>
      <vt:lpstr>Поручительство</vt:lpstr>
      <vt:lpstr>Поручительство</vt:lpstr>
      <vt:lpstr>Поручительство</vt:lpstr>
      <vt:lpstr>Пеня</vt:lpstr>
      <vt:lpstr>Пеней признается</vt:lpstr>
      <vt:lpstr>Пеня</vt:lpstr>
      <vt:lpstr>Порядок и условия исчисления суммы пени</vt:lpstr>
      <vt:lpstr>Порядок и условия исчисления суммы пени</vt:lpstr>
      <vt:lpstr>Приостановление операций по счетам в банках организаций и ИП </vt:lpstr>
      <vt:lpstr>Приостановление операций по счетам в банках организаций и ИП </vt:lpstr>
      <vt:lpstr>Приостановление операций по счетам в банках организаций и ИП </vt:lpstr>
      <vt:lpstr>Приостановление операций по счетам в банках организаций и ИП </vt:lpstr>
      <vt:lpstr>Приостановление операций по счетам в банках организаций и ИП </vt:lpstr>
      <vt:lpstr>Арест имущества </vt:lpstr>
      <vt:lpstr>Сущность ареста имущества</vt:lpstr>
      <vt:lpstr>Виды ареста имущества</vt:lpstr>
      <vt:lpstr>Полный арест имущества</vt:lpstr>
      <vt:lpstr>Частичный арест имущества</vt:lpstr>
      <vt:lpstr>Арест имущества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обеспечения исполнения обязанностей по уплате налогов и сборов </dc:title>
  <cp:lastModifiedBy>Admin</cp:lastModifiedBy>
  <cp:revision>28</cp:revision>
  <dcterms:modified xsi:type="dcterms:W3CDTF">2016-06-07T12:40:26Z</dcterms:modified>
</cp:coreProperties>
</file>